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0"/>
  </p:notesMasterIdLst>
  <p:sldIdLst>
    <p:sldId id="2183" r:id="rId3"/>
    <p:sldId id="2232" r:id="rId4"/>
    <p:sldId id="2182" r:id="rId5"/>
    <p:sldId id="2231" r:id="rId6"/>
    <p:sldId id="2234" r:id="rId7"/>
    <p:sldId id="2160" r:id="rId8"/>
    <p:sldId id="222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4BB"/>
    <a:srgbClr val="C921CD"/>
    <a:srgbClr val="171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5765" autoAdjust="0"/>
  </p:normalViewPr>
  <p:slideViewPr>
    <p:cSldViewPr snapToGrid="0">
      <p:cViewPr>
        <p:scale>
          <a:sx n="84" d="100"/>
          <a:sy n="84" d="100"/>
        </p:scale>
        <p:origin x="61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hastings 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'Hastings 7'!$B$2:$B$51</c:f>
              <c:numCache>
                <c:formatCode>m/d/yyyy</c:formatCode>
                <c:ptCount val="50"/>
                <c:pt idx="0">
                  <c:v>33115</c:v>
                </c:pt>
                <c:pt idx="1">
                  <c:v>34285</c:v>
                </c:pt>
                <c:pt idx="2">
                  <c:v>34470</c:v>
                </c:pt>
                <c:pt idx="3">
                  <c:v>34827</c:v>
                </c:pt>
                <c:pt idx="4">
                  <c:v>35188</c:v>
                </c:pt>
                <c:pt idx="5">
                  <c:v>35555</c:v>
                </c:pt>
                <c:pt idx="6">
                  <c:v>35909</c:v>
                </c:pt>
                <c:pt idx="7">
                  <c:v>36161</c:v>
                </c:pt>
                <c:pt idx="8">
                  <c:v>36526</c:v>
                </c:pt>
                <c:pt idx="9">
                  <c:v>36892</c:v>
                </c:pt>
                <c:pt idx="10">
                  <c:v>37257</c:v>
                </c:pt>
                <c:pt idx="11">
                  <c:v>37622</c:v>
                </c:pt>
                <c:pt idx="12">
                  <c:v>37987</c:v>
                </c:pt>
                <c:pt idx="13">
                  <c:v>38496</c:v>
                </c:pt>
                <c:pt idx="14">
                  <c:v>38698</c:v>
                </c:pt>
                <c:pt idx="15">
                  <c:v>38806</c:v>
                </c:pt>
                <c:pt idx="16">
                  <c:v>38880</c:v>
                </c:pt>
                <c:pt idx="17">
                  <c:v>38971</c:v>
                </c:pt>
                <c:pt idx="18">
                  <c:v>39268</c:v>
                </c:pt>
                <c:pt idx="19">
                  <c:v>40316</c:v>
                </c:pt>
                <c:pt idx="20">
                  <c:v>40756</c:v>
                </c:pt>
                <c:pt idx="21">
                  <c:v>41122</c:v>
                </c:pt>
                <c:pt idx="22">
                  <c:v>41487</c:v>
                </c:pt>
                <c:pt idx="23">
                  <c:v>41549</c:v>
                </c:pt>
                <c:pt idx="24">
                  <c:v>41695</c:v>
                </c:pt>
                <c:pt idx="25">
                  <c:v>41828</c:v>
                </c:pt>
                <c:pt idx="26">
                  <c:v>41995</c:v>
                </c:pt>
                <c:pt idx="27">
                  <c:v>42018</c:v>
                </c:pt>
                <c:pt idx="28">
                  <c:v>42137</c:v>
                </c:pt>
                <c:pt idx="29">
                  <c:v>42199</c:v>
                </c:pt>
                <c:pt idx="30">
                  <c:v>42249</c:v>
                </c:pt>
                <c:pt idx="31">
                  <c:v>42325</c:v>
                </c:pt>
                <c:pt idx="32">
                  <c:v>42389</c:v>
                </c:pt>
                <c:pt idx="33">
                  <c:v>42429</c:v>
                </c:pt>
                <c:pt idx="34">
                  <c:v>42458</c:v>
                </c:pt>
                <c:pt idx="35">
                  <c:v>42536</c:v>
                </c:pt>
                <c:pt idx="36">
                  <c:v>42625</c:v>
                </c:pt>
                <c:pt idx="37">
                  <c:v>42717</c:v>
                </c:pt>
                <c:pt idx="38">
                  <c:v>42809</c:v>
                </c:pt>
                <c:pt idx="39">
                  <c:v>42891</c:v>
                </c:pt>
                <c:pt idx="40">
                  <c:v>42990</c:v>
                </c:pt>
                <c:pt idx="41">
                  <c:v>43081</c:v>
                </c:pt>
                <c:pt idx="42">
                  <c:v>43269</c:v>
                </c:pt>
                <c:pt idx="43">
                  <c:v>43353</c:v>
                </c:pt>
                <c:pt idx="44">
                  <c:v>43445</c:v>
                </c:pt>
                <c:pt idx="45">
                  <c:v>43536</c:v>
                </c:pt>
                <c:pt idx="46">
                  <c:v>43620</c:v>
                </c:pt>
                <c:pt idx="47">
                  <c:v>43704</c:v>
                </c:pt>
                <c:pt idx="48">
                  <c:v>43724</c:v>
                </c:pt>
                <c:pt idx="49">
                  <c:v>43809</c:v>
                </c:pt>
              </c:numCache>
            </c:numRef>
          </c:xVal>
          <c:yVal>
            <c:numRef>
              <c:f>'Hastings 7'!$C$2:$C$51</c:f>
              <c:numCache>
                <c:formatCode>General</c:formatCode>
                <c:ptCount val="50"/>
                <c:pt idx="0">
                  <c:v>2.6</c:v>
                </c:pt>
                <c:pt idx="1">
                  <c:v>3.3</c:v>
                </c:pt>
                <c:pt idx="2">
                  <c:v>3.2</c:v>
                </c:pt>
                <c:pt idx="3">
                  <c:v>3.3</c:v>
                </c:pt>
                <c:pt idx="4">
                  <c:v>3.3</c:v>
                </c:pt>
                <c:pt idx="5">
                  <c:v>3.3</c:v>
                </c:pt>
                <c:pt idx="6">
                  <c:v>3.3</c:v>
                </c:pt>
                <c:pt idx="7">
                  <c:v>4</c:v>
                </c:pt>
                <c:pt idx="8">
                  <c:v>3.8</c:v>
                </c:pt>
                <c:pt idx="9">
                  <c:v>4</c:v>
                </c:pt>
                <c:pt idx="10">
                  <c:v>4</c:v>
                </c:pt>
                <c:pt idx="11">
                  <c:v>4.3</c:v>
                </c:pt>
                <c:pt idx="12">
                  <c:v>4.2</c:v>
                </c:pt>
                <c:pt idx="13" formatCode="0.00">
                  <c:v>4.49</c:v>
                </c:pt>
                <c:pt idx="14" formatCode="0.00">
                  <c:v>4.37</c:v>
                </c:pt>
                <c:pt idx="15" formatCode="0.00">
                  <c:v>4.6100000000000003</c:v>
                </c:pt>
                <c:pt idx="16" formatCode="0.00">
                  <c:v>4.5999999999999996</c:v>
                </c:pt>
                <c:pt idx="17">
                  <c:v>4.67</c:v>
                </c:pt>
                <c:pt idx="18">
                  <c:v>4.8</c:v>
                </c:pt>
                <c:pt idx="19">
                  <c:v>5.0999999999999996</c:v>
                </c:pt>
                <c:pt idx="20">
                  <c:v>5.4</c:v>
                </c:pt>
                <c:pt idx="21">
                  <c:v>5.7</c:v>
                </c:pt>
                <c:pt idx="22">
                  <c:v>5.7</c:v>
                </c:pt>
                <c:pt idx="23">
                  <c:v>6</c:v>
                </c:pt>
                <c:pt idx="24">
                  <c:v>5.7</c:v>
                </c:pt>
                <c:pt idx="25">
                  <c:v>5.8</c:v>
                </c:pt>
                <c:pt idx="26">
                  <c:v>6</c:v>
                </c:pt>
                <c:pt idx="27">
                  <c:v>5.9</c:v>
                </c:pt>
                <c:pt idx="28">
                  <c:v>6</c:v>
                </c:pt>
                <c:pt idx="29">
                  <c:v>5.7</c:v>
                </c:pt>
                <c:pt idx="30">
                  <c:v>6.1</c:v>
                </c:pt>
                <c:pt idx="31">
                  <c:v>6</c:v>
                </c:pt>
                <c:pt idx="32">
                  <c:v>6.1</c:v>
                </c:pt>
                <c:pt idx="33">
                  <c:v>6</c:v>
                </c:pt>
                <c:pt idx="34">
                  <c:v>6.1</c:v>
                </c:pt>
                <c:pt idx="35">
                  <c:v>6.1</c:v>
                </c:pt>
                <c:pt idx="36">
                  <c:v>5.9</c:v>
                </c:pt>
                <c:pt idx="37">
                  <c:v>5.9</c:v>
                </c:pt>
                <c:pt idx="38">
                  <c:v>6</c:v>
                </c:pt>
                <c:pt idx="39">
                  <c:v>6.2</c:v>
                </c:pt>
                <c:pt idx="40">
                  <c:v>5.9</c:v>
                </c:pt>
                <c:pt idx="41">
                  <c:v>5.7</c:v>
                </c:pt>
                <c:pt idx="42">
                  <c:v>6.1</c:v>
                </c:pt>
                <c:pt idx="43">
                  <c:v>5.7</c:v>
                </c:pt>
                <c:pt idx="44">
                  <c:v>5.9</c:v>
                </c:pt>
                <c:pt idx="45">
                  <c:v>6</c:v>
                </c:pt>
                <c:pt idx="46">
                  <c:v>5.9</c:v>
                </c:pt>
                <c:pt idx="47">
                  <c:v>6.1</c:v>
                </c:pt>
                <c:pt idx="48">
                  <c:v>6</c:v>
                </c:pt>
                <c:pt idx="49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88-49FB-8AC4-C08284AEEA2A}"/>
            </c:ext>
          </c:extLst>
        </c:ser>
        <c:ser>
          <c:idx val="2"/>
          <c:order val="2"/>
          <c:tx>
            <c:v>Hastings3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'Hastings 3'!$B$2:$B$61</c:f>
              <c:numCache>
                <c:formatCode>m/d/yyyy</c:formatCode>
                <c:ptCount val="60"/>
                <c:pt idx="0">
                  <c:v>21522</c:v>
                </c:pt>
                <c:pt idx="1">
                  <c:v>22928</c:v>
                </c:pt>
                <c:pt idx="2">
                  <c:v>23538</c:v>
                </c:pt>
                <c:pt idx="3">
                  <c:v>25539</c:v>
                </c:pt>
                <c:pt idx="4">
                  <c:v>26365</c:v>
                </c:pt>
                <c:pt idx="5">
                  <c:v>26898</c:v>
                </c:pt>
                <c:pt idx="6">
                  <c:v>27597</c:v>
                </c:pt>
                <c:pt idx="7">
                  <c:v>28046</c:v>
                </c:pt>
                <c:pt idx="8">
                  <c:v>28544</c:v>
                </c:pt>
                <c:pt idx="9">
                  <c:v>28985</c:v>
                </c:pt>
                <c:pt idx="10">
                  <c:v>29426</c:v>
                </c:pt>
                <c:pt idx="11">
                  <c:v>29887</c:v>
                </c:pt>
                <c:pt idx="12">
                  <c:v>30839</c:v>
                </c:pt>
                <c:pt idx="13">
                  <c:v>31296</c:v>
                </c:pt>
                <c:pt idx="14">
                  <c:v>33115</c:v>
                </c:pt>
                <c:pt idx="15">
                  <c:v>33576</c:v>
                </c:pt>
                <c:pt idx="16">
                  <c:v>34285</c:v>
                </c:pt>
                <c:pt idx="17">
                  <c:v>34439</c:v>
                </c:pt>
                <c:pt idx="18">
                  <c:v>34606</c:v>
                </c:pt>
                <c:pt idx="19">
                  <c:v>34673</c:v>
                </c:pt>
                <c:pt idx="20">
                  <c:v>34759</c:v>
                </c:pt>
                <c:pt idx="21">
                  <c:v>34855</c:v>
                </c:pt>
                <c:pt idx="22">
                  <c:v>35093</c:v>
                </c:pt>
                <c:pt idx="23">
                  <c:v>35555</c:v>
                </c:pt>
                <c:pt idx="24">
                  <c:v>35926</c:v>
                </c:pt>
                <c:pt idx="25">
                  <c:v>36286</c:v>
                </c:pt>
                <c:pt idx="26">
                  <c:v>36353</c:v>
                </c:pt>
                <c:pt idx="27">
                  <c:v>36458</c:v>
                </c:pt>
                <c:pt idx="28">
                  <c:v>36543</c:v>
                </c:pt>
                <c:pt idx="29">
                  <c:v>36626</c:v>
                </c:pt>
                <c:pt idx="30">
                  <c:v>36717</c:v>
                </c:pt>
                <c:pt idx="31">
                  <c:v>36794</c:v>
                </c:pt>
                <c:pt idx="32">
                  <c:v>36892</c:v>
                </c:pt>
                <c:pt idx="33">
                  <c:v>37257</c:v>
                </c:pt>
                <c:pt idx="34">
                  <c:v>37622</c:v>
                </c:pt>
                <c:pt idx="35">
                  <c:v>37987</c:v>
                </c:pt>
                <c:pt idx="36">
                  <c:v>38496</c:v>
                </c:pt>
                <c:pt idx="37">
                  <c:v>38698</c:v>
                </c:pt>
                <c:pt idx="38">
                  <c:v>38698</c:v>
                </c:pt>
                <c:pt idx="39">
                  <c:v>38806</c:v>
                </c:pt>
                <c:pt idx="40">
                  <c:v>38881</c:v>
                </c:pt>
                <c:pt idx="41">
                  <c:v>38971</c:v>
                </c:pt>
                <c:pt idx="42">
                  <c:v>39268</c:v>
                </c:pt>
                <c:pt idx="43">
                  <c:v>41828</c:v>
                </c:pt>
                <c:pt idx="44">
                  <c:v>42429</c:v>
                </c:pt>
                <c:pt idx="45">
                  <c:v>42536</c:v>
                </c:pt>
                <c:pt idx="46">
                  <c:v>42625</c:v>
                </c:pt>
                <c:pt idx="47">
                  <c:v>42717</c:v>
                </c:pt>
                <c:pt idx="48">
                  <c:v>42809</c:v>
                </c:pt>
                <c:pt idx="49">
                  <c:v>42891</c:v>
                </c:pt>
                <c:pt idx="50">
                  <c:v>42990</c:v>
                </c:pt>
                <c:pt idx="51">
                  <c:v>43081</c:v>
                </c:pt>
                <c:pt idx="52">
                  <c:v>43178</c:v>
                </c:pt>
                <c:pt idx="53">
                  <c:v>43269</c:v>
                </c:pt>
                <c:pt idx="54">
                  <c:v>43353</c:v>
                </c:pt>
                <c:pt idx="55">
                  <c:v>43445</c:v>
                </c:pt>
                <c:pt idx="56">
                  <c:v>43536</c:v>
                </c:pt>
                <c:pt idx="57">
                  <c:v>43620</c:v>
                </c:pt>
                <c:pt idx="58">
                  <c:v>43724</c:v>
                </c:pt>
                <c:pt idx="59">
                  <c:v>43809</c:v>
                </c:pt>
              </c:numCache>
            </c:numRef>
          </c:xVal>
          <c:yVal>
            <c:numRef>
              <c:f>'Hastings 3'!$C$2:$C$61</c:f>
              <c:numCache>
                <c:formatCode>General</c:formatCode>
                <c:ptCount val="60"/>
                <c:pt idx="0">
                  <c:v>4.4000000000000004</c:v>
                </c:pt>
                <c:pt idx="1">
                  <c:v>3.6</c:v>
                </c:pt>
                <c:pt idx="2">
                  <c:v>4</c:v>
                </c:pt>
                <c:pt idx="3">
                  <c:v>4.0999999999999996</c:v>
                </c:pt>
                <c:pt idx="4">
                  <c:v>4.2</c:v>
                </c:pt>
                <c:pt idx="5">
                  <c:v>4.5</c:v>
                </c:pt>
                <c:pt idx="6">
                  <c:v>4.5</c:v>
                </c:pt>
                <c:pt idx="7">
                  <c:v>4.3</c:v>
                </c:pt>
                <c:pt idx="8">
                  <c:v>3</c:v>
                </c:pt>
                <c:pt idx="9">
                  <c:v>4.4000000000000004</c:v>
                </c:pt>
                <c:pt idx="10">
                  <c:v>4.3</c:v>
                </c:pt>
                <c:pt idx="11">
                  <c:v>4.4000000000000004</c:v>
                </c:pt>
                <c:pt idx="12">
                  <c:v>4.5999999999999996</c:v>
                </c:pt>
                <c:pt idx="13">
                  <c:v>4.0999999999999996</c:v>
                </c:pt>
                <c:pt idx="14">
                  <c:v>7.5</c:v>
                </c:pt>
                <c:pt idx="15">
                  <c:v>5.6</c:v>
                </c:pt>
                <c:pt idx="16">
                  <c:v>5.7</c:v>
                </c:pt>
                <c:pt idx="17">
                  <c:v>0.5</c:v>
                </c:pt>
                <c:pt idx="18">
                  <c:v>6.3</c:v>
                </c:pt>
                <c:pt idx="19">
                  <c:v>5.9</c:v>
                </c:pt>
                <c:pt idx="20">
                  <c:v>5.9</c:v>
                </c:pt>
                <c:pt idx="21">
                  <c:v>5.6</c:v>
                </c:pt>
                <c:pt idx="22">
                  <c:v>6.5</c:v>
                </c:pt>
                <c:pt idx="23">
                  <c:v>6.5</c:v>
                </c:pt>
                <c:pt idx="24">
                  <c:v>5.6</c:v>
                </c:pt>
                <c:pt idx="25">
                  <c:v>7.1</c:v>
                </c:pt>
                <c:pt idx="26">
                  <c:v>7.4</c:v>
                </c:pt>
                <c:pt idx="27">
                  <c:v>7.4</c:v>
                </c:pt>
                <c:pt idx="28">
                  <c:v>7.4</c:v>
                </c:pt>
                <c:pt idx="29">
                  <c:v>7.4</c:v>
                </c:pt>
                <c:pt idx="30">
                  <c:v>7.1</c:v>
                </c:pt>
                <c:pt idx="31">
                  <c:v>7.6</c:v>
                </c:pt>
                <c:pt idx="32">
                  <c:v>7.8</c:v>
                </c:pt>
                <c:pt idx="33">
                  <c:v>8</c:v>
                </c:pt>
                <c:pt idx="34">
                  <c:v>8.3000000000000007</c:v>
                </c:pt>
                <c:pt idx="35">
                  <c:v>7.7</c:v>
                </c:pt>
                <c:pt idx="36">
                  <c:v>9.2799999999999994</c:v>
                </c:pt>
                <c:pt idx="37">
                  <c:v>8.31</c:v>
                </c:pt>
                <c:pt idx="38">
                  <c:v>8.33</c:v>
                </c:pt>
                <c:pt idx="39">
                  <c:v>8.5399999999999991</c:v>
                </c:pt>
                <c:pt idx="40">
                  <c:v>9.16</c:v>
                </c:pt>
                <c:pt idx="41">
                  <c:v>8.84</c:v>
                </c:pt>
                <c:pt idx="42">
                  <c:v>8.8000000000000007</c:v>
                </c:pt>
                <c:pt idx="43">
                  <c:v>8.3000000000000007</c:v>
                </c:pt>
                <c:pt idx="44">
                  <c:v>7.9</c:v>
                </c:pt>
                <c:pt idx="45">
                  <c:v>8.1</c:v>
                </c:pt>
                <c:pt idx="46">
                  <c:v>8.3000000000000007</c:v>
                </c:pt>
                <c:pt idx="47">
                  <c:v>8.4</c:v>
                </c:pt>
                <c:pt idx="48">
                  <c:v>7.9</c:v>
                </c:pt>
                <c:pt idx="49">
                  <c:v>8.5</c:v>
                </c:pt>
                <c:pt idx="50">
                  <c:v>8.6</c:v>
                </c:pt>
                <c:pt idx="51">
                  <c:v>7.8</c:v>
                </c:pt>
                <c:pt idx="52">
                  <c:v>8.4</c:v>
                </c:pt>
                <c:pt idx="53">
                  <c:v>8.6</c:v>
                </c:pt>
                <c:pt idx="54">
                  <c:v>8.8000000000000007</c:v>
                </c:pt>
                <c:pt idx="55">
                  <c:v>9.1999999999999993</c:v>
                </c:pt>
                <c:pt idx="56">
                  <c:v>8.9</c:v>
                </c:pt>
                <c:pt idx="57">
                  <c:v>11</c:v>
                </c:pt>
                <c:pt idx="58">
                  <c:v>8.6</c:v>
                </c:pt>
                <c:pt idx="59">
                  <c:v>8.6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88-49FB-8AC4-C08284AEEA2A}"/>
            </c:ext>
          </c:extLst>
        </c:ser>
        <c:ser>
          <c:idx val="3"/>
          <c:order val="3"/>
          <c:tx>
            <c:v>Utica 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'Utica 3'!$B$2:$B$91</c:f>
              <c:numCache>
                <c:formatCode>m/d/yyyy</c:formatCode>
                <c:ptCount val="90"/>
                <c:pt idx="0">
                  <c:v>29928</c:v>
                </c:pt>
                <c:pt idx="1">
                  <c:v>30370</c:v>
                </c:pt>
                <c:pt idx="2">
                  <c:v>30834</c:v>
                </c:pt>
                <c:pt idx="3">
                  <c:v>33105</c:v>
                </c:pt>
                <c:pt idx="4">
                  <c:v>34190</c:v>
                </c:pt>
                <c:pt idx="5">
                  <c:v>34604</c:v>
                </c:pt>
                <c:pt idx="6">
                  <c:v>34610</c:v>
                </c:pt>
                <c:pt idx="7">
                  <c:v>34932</c:v>
                </c:pt>
                <c:pt idx="8">
                  <c:v>35306</c:v>
                </c:pt>
                <c:pt idx="9">
                  <c:v>35675</c:v>
                </c:pt>
                <c:pt idx="10">
                  <c:v>36046</c:v>
                </c:pt>
                <c:pt idx="11">
                  <c:v>36395</c:v>
                </c:pt>
                <c:pt idx="12">
                  <c:v>36776</c:v>
                </c:pt>
                <c:pt idx="13">
                  <c:v>37018</c:v>
                </c:pt>
                <c:pt idx="14">
                  <c:v>37363</c:v>
                </c:pt>
                <c:pt idx="15">
                  <c:v>37831</c:v>
                </c:pt>
                <c:pt idx="16">
                  <c:v>38103</c:v>
                </c:pt>
                <c:pt idx="17">
                  <c:v>38201</c:v>
                </c:pt>
                <c:pt idx="18">
                  <c:v>38272</c:v>
                </c:pt>
                <c:pt idx="19">
                  <c:v>38377</c:v>
                </c:pt>
                <c:pt idx="20">
                  <c:v>38384</c:v>
                </c:pt>
                <c:pt idx="21">
                  <c:v>38482</c:v>
                </c:pt>
                <c:pt idx="22">
                  <c:v>38488</c:v>
                </c:pt>
                <c:pt idx="23">
                  <c:v>38552</c:v>
                </c:pt>
                <c:pt idx="24">
                  <c:v>38643</c:v>
                </c:pt>
                <c:pt idx="25">
                  <c:v>38799</c:v>
                </c:pt>
                <c:pt idx="26">
                  <c:v>38817</c:v>
                </c:pt>
                <c:pt idx="27">
                  <c:v>38930</c:v>
                </c:pt>
                <c:pt idx="28">
                  <c:v>39000</c:v>
                </c:pt>
                <c:pt idx="29">
                  <c:v>39104</c:v>
                </c:pt>
                <c:pt idx="30">
                  <c:v>39195</c:v>
                </c:pt>
                <c:pt idx="31">
                  <c:v>39322</c:v>
                </c:pt>
                <c:pt idx="32">
                  <c:v>39370</c:v>
                </c:pt>
                <c:pt idx="33">
                  <c:v>39518</c:v>
                </c:pt>
                <c:pt idx="34">
                  <c:v>39553</c:v>
                </c:pt>
                <c:pt idx="35">
                  <c:v>39693</c:v>
                </c:pt>
                <c:pt idx="36">
                  <c:v>39744</c:v>
                </c:pt>
                <c:pt idx="37">
                  <c:v>39839</c:v>
                </c:pt>
                <c:pt idx="38">
                  <c:v>39944</c:v>
                </c:pt>
                <c:pt idx="39">
                  <c:v>40007</c:v>
                </c:pt>
                <c:pt idx="40">
                  <c:v>40091</c:v>
                </c:pt>
                <c:pt idx="41">
                  <c:v>40210</c:v>
                </c:pt>
                <c:pt idx="42">
                  <c:v>40308</c:v>
                </c:pt>
                <c:pt idx="43">
                  <c:v>40385</c:v>
                </c:pt>
                <c:pt idx="44">
                  <c:v>40388</c:v>
                </c:pt>
                <c:pt idx="45">
                  <c:v>40483</c:v>
                </c:pt>
                <c:pt idx="46">
                  <c:v>40553.229166666664</c:v>
                </c:pt>
                <c:pt idx="47">
                  <c:v>40651</c:v>
                </c:pt>
                <c:pt idx="48">
                  <c:v>40756</c:v>
                </c:pt>
                <c:pt idx="49">
                  <c:v>40834.208333333336</c:v>
                </c:pt>
                <c:pt idx="50">
                  <c:v>40952</c:v>
                </c:pt>
                <c:pt idx="51">
                  <c:v>41022.625</c:v>
                </c:pt>
                <c:pt idx="52">
                  <c:v>41148.625</c:v>
                </c:pt>
                <c:pt idx="53">
                  <c:v>41239.479166666664</c:v>
                </c:pt>
                <c:pt idx="54">
                  <c:v>41379.479166666664</c:v>
                </c:pt>
                <c:pt idx="55">
                  <c:v>41512.583333333336</c:v>
                </c:pt>
                <c:pt idx="56">
                  <c:v>41575.625</c:v>
                </c:pt>
                <c:pt idx="57">
                  <c:v>41666.520833333336</c:v>
                </c:pt>
                <c:pt idx="58">
                  <c:v>41780.541666666664</c:v>
                </c:pt>
                <c:pt idx="59">
                  <c:v>41834.583333333336</c:v>
                </c:pt>
                <c:pt idx="60">
                  <c:v>41834.583333333336</c:v>
                </c:pt>
                <c:pt idx="61">
                  <c:v>41933.25</c:v>
                </c:pt>
                <c:pt idx="62">
                  <c:v>42009.291666666664</c:v>
                </c:pt>
                <c:pt idx="63">
                  <c:v>42142.333333333336</c:v>
                </c:pt>
                <c:pt idx="64">
                  <c:v>42198.458333333336</c:v>
                </c:pt>
                <c:pt idx="65">
                  <c:v>42283.333333333336</c:v>
                </c:pt>
                <c:pt idx="66">
                  <c:v>42382.333333333336</c:v>
                </c:pt>
                <c:pt idx="67">
                  <c:v>42444.333333333336</c:v>
                </c:pt>
                <c:pt idx="68">
                  <c:v>42471.333333333336</c:v>
                </c:pt>
                <c:pt idx="69">
                  <c:v>42535.333333333336</c:v>
                </c:pt>
                <c:pt idx="70">
                  <c:v>42535.375</c:v>
                </c:pt>
                <c:pt idx="71">
                  <c:v>42619.375</c:v>
                </c:pt>
                <c:pt idx="72">
                  <c:v>42619.375</c:v>
                </c:pt>
                <c:pt idx="73">
                  <c:v>42625.444444444445</c:v>
                </c:pt>
                <c:pt idx="74">
                  <c:v>42668.375</c:v>
                </c:pt>
                <c:pt idx="75">
                  <c:v>42716.333333333336</c:v>
                </c:pt>
                <c:pt idx="76">
                  <c:v>42780.333333333336</c:v>
                </c:pt>
                <c:pt idx="77">
                  <c:v>42782.375</c:v>
                </c:pt>
                <c:pt idx="78">
                  <c:v>42885</c:v>
                </c:pt>
                <c:pt idx="79">
                  <c:v>42990</c:v>
                </c:pt>
                <c:pt idx="80">
                  <c:v>43073</c:v>
                </c:pt>
                <c:pt idx="81">
                  <c:v>43165</c:v>
                </c:pt>
                <c:pt idx="82">
                  <c:v>43255</c:v>
                </c:pt>
                <c:pt idx="83">
                  <c:v>43361</c:v>
                </c:pt>
                <c:pt idx="84">
                  <c:v>43444</c:v>
                </c:pt>
                <c:pt idx="85">
                  <c:v>43543</c:v>
                </c:pt>
                <c:pt idx="86">
                  <c:v>43563</c:v>
                </c:pt>
                <c:pt idx="87">
                  <c:v>43620</c:v>
                </c:pt>
                <c:pt idx="88">
                  <c:v>43711</c:v>
                </c:pt>
                <c:pt idx="89">
                  <c:v>43808</c:v>
                </c:pt>
              </c:numCache>
            </c:numRef>
          </c:xVal>
          <c:yVal>
            <c:numRef>
              <c:f>'Utica 3'!$C$2:$C$91</c:f>
              <c:numCache>
                <c:formatCode>General</c:formatCode>
                <c:ptCount val="90"/>
                <c:pt idx="0">
                  <c:v>3.8</c:v>
                </c:pt>
                <c:pt idx="1">
                  <c:v>4</c:v>
                </c:pt>
                <c:pt idx="2">
                  <c:v>3.3</c:v>
                </c:pt>
                <c:pt idx="3">
                  <c:v>4.8</c:v>
                </c:pt>
                <c:pt idx="4">
                  <c:v>4.0999999999999996</c:v>
                </c:pt>
                <c:pt idx="5">
                  <c:v>4.3</c:v>
                </c:pt>
                <c:pt idx="6">
                  <c:v>4.3</c:v>
                </c:pt>
                <c:pt idx="7">
                  <c:v>4.5</c:v>
                </c:pt>
                <c:pt idx="8">
                  <c:v>4.2</c:v>
                </c:pt>
                <c:pt idx="9">
                  <c:v>4.4000000000000004</c:v>
                </c:pt>
                <c:pt idx="10">
                  <c:v>4.5999999999999996</c:v>
                </c:pt>
                <c:pt idx="11">
                  <c:v>4.5</c:v>
                </c:pt>
                <c:pt idx="12">
                  <c:v>4.8</c:v>
                </c:pt>
                <c:pt idx="13">
                  <c:v>5.0999999999999996</c:v>
                </c:pt>
                <c:pt idx="14">
                  <c:v>5.0999999999999996</c:v>
                </c:pt>
                <c:pt idx="15">
                  <c:v>5.3</c:v>
                </c:pt>
                <c:pt idx="16">
                  <c:v>5.5</c:v>
                </c:pt>
                <c:pt idx="17">
                  <c:v>5.2</c:v>
                </c:pt>
                <c:pt idx="18">
                  <c:v>6.6</c:v>
                </c:pt>
                <c:pt idx="19">
                  <c:v>5.3</c:v>
                </c:pt>
                <c:pt idx="20">
                  <c:v>5.2</c:v>
                </c:pt>
                <c:pt idx="21">
                  <c:v>5.6</c:v>
                </c:pt>
                <c:pt idx="22">
                  <c:v>5.3</c:v>
                </c:pt>
                <c:pt idx="23">
                  <c:v>5.2</c:v>
                </c:pt>
                <c:pt idx="24">
                  <c:v>5.5</c:v>
                </c:pt>
                <c:pt idx="25">
                  <c:v>5.6</c:v>
                </c:pt>
                <c:pt idx="26">
                  <c:v>6</c:v>
                </c:pt>
                <c:pt idx="27">
                  <c:v>5.6</c:v>
                </c:pt>
                <c:pt idx="28">
                  <c:v>5.7</c:v>
                </c:pt>
                <c:pt idx="29">
                  <c:v>6</c:v>
                </c:pt>
                <c:pt idx="30">
                  <c:v>5.6</c:v>
                </c:pt>
                <c:pt idx="31">
                  <c:v>6.1</c:v>
                </c:pt>
                <c:pt idx="32">
                  <c:v>5.8</c:v>
                </c:pt>
                <c:pt idx="33">
                  <c:v>5.5</c:v>
                </c:pt>
                <c:pt idx="34">
                  <c:v>5.6</c:v>
                </c:pt>
                <c:pt idx="35">
                  <c:v>5.8</c:v>
                </c:pt>
                <c:pt idx="36">
                  <c:v>5.8</c:v>
                </c:pt>
                <c:pt idx="37">
                  <c:v>6</c:v>
                </c:pt>
                <c:pt idx="38">
                  <c:v>5.9</c:v>
                </c:pt>
                <c:pt idx="39">
                  <c:v>6.2</c:v>
                </c:pt>
                <c:pt idx="40">
                  <c:v>6.3</c:v>
                </c:pt>
                <c:pt idx="41">
                  <c:v>6.4</c:v>
                </c:pt>
                <c:pt idx="42">
                  <c:v>6.7</c:v>
                </c:pt>
                <c:pt idx="43">
                  <c:v>6.6</c:v>
                </c:pt>
                <c:pt idx="44">
                  <c:v>6.5</c:v>
                </c:pt>
                <c:pt idx="45">
                  <c:v>6.5</c:v>
                </c:pt>
                <c:pt idx="46">
                  <c:v>6.8</c:v>
                </c:pt>
                <c:pt idx="47">
                  <c:v>6.3</c:v>
                </c:pt>
                <c:pt idx="48">
                  <c:v>6.6</c:v>
                </c:pt>
                <c:pt idx="49">
                  <c:v>6.6</c:v>
                </c:pt>
                <c:pt idx="50">
                  <c:v>6.9</c:v>
                </c:pt>
                <c:pt idx="51">
                  <c:v>6.8</c:v>
                </c:pt>
                <c:pt idx="52">
                  <c:v>6.7</c:v>
                </c:pt>
                <c:pt idx="53">
                  <c:v>6.7</c:v>
                </c:pt>
                <c:pt idx="54">
                  <c:v>6.9</c:v>
                </c:pt>
                <c:pt idx="55">
                  <c:v>7.1</c:v>
                </c:pt>
                <c:pt idx="56">
                  <c:v>7</c:v>
                </c:pt>
                <c:pt idx="57">
                  <c:v>6.9</c:v>
                </c:pt>
                <c:pt idx="58">
                  <c:v>7.2</c:v>
                </c:pt>
                <c:pt idx="59">
                  <c:v>6.8</c:v>
                </c:pt>
                <c:pt idx="60">
                  <c:v>6.8</c:v>
                </c:pt>
                <c:pt idx="61">
                  <c:v>7</c:v>
                </c:pt>
                <c:pt idx="62">
                  <c:v>7.3</c:v>
                </c:pt>
                <c:pt idx="63">
                  <c:v>7.4</c:v>
                </c:pt>
                <c:pt idx="64">
                  <c:v>7.1</c:v>
                </c:pt>
                <c:pt idx="65">
                  <c:v>7.3</c:v>
                </c:pt>
                <c:pt idx="66">
                  <c:v>6.9</c:v>
                </c:pt>
                <c:pt idx="67">
                  <c:v>7.5</c:v>
                </c:pt>
                <c:pt idx="68">
                  <c:v>7.2</c:v>
                </c:pt>
                <c:pt idx="69">
                  <c:v>7.7</c:v>
                </c:pt>
                <c:pt idx="70">
                  <c:v>7.9</c:v>
                </c:pt>
                <c:pt idx="71">
                  <c:v>7.6</c:v>
                </c:pt>
                <c:pt idx="72">
                  <c:v>7.4</c:v>
                </c:pt>
                <c:pt idx="73">
                  <c:v>7.4</c:v>
                </c:pt>
                <c:pt idx="74">
                  <c:v>7.4</c:v>
                </c:pt>
                <c:pt idx="75">
                  <c:v>7</c:v>
                </c:pt>
                <c:pt idx="76">
                  <c:v>7.1</c:v>
                </c:pt>
                <c:pt idx="77">
                  <c:v>7.4</c:v>
                </c:pt>
                <c:pt idx="78">
                  <c:v>7.6</c:v>
                </c:pt>
                <c:pt idx="79">
                  <c:v>7.9</c:v>
                </c:pt>
                <c:pt idx="80">
                  <c:v>8.1999999999999993</c:v>
                </c:pt>
                <c:pt idx="81">
                  <c:v>8.3000000000000007</c:v>
                </c:pt>
                <c:pt idx="82">
                  <c:v>8.1</c:v>
                </c:pt>
                <c:pt idx="83">
                  <c:v>8</c:v>
                </c:pt>
                <c:pt idx="84">
                  <c:v>8.5</c:v>
                </c:pt>
                <c:pt idx="85">
                  <c:v>8</c:v>
                </c:pt>
                <c:pt idx="86">
                  <c:v>8.1</c:v>
                </c:pt>
                <c:pt idx="87">
                  <c:v>8.6999999999999993</c:v>
                </c:pt>
                <c:pt idx="88">
                  <c:v>8.1999999999999993</c:v>
                </c:pt>
                <c:pt idx="89">
                  <c:v>8.3000000000000007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88-49FB-8AC4-C08284AEEA2A}"/>
            </c:ext>
          </c:extLst>
        </c:ser>
        <c:ser>
          <c:idx val="4"/>
          <c:order val="4"/>
          <c:tx>
            <c:v>Plainview 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'Plainview 3'!$B$2:$B$38</c:f>
              <c:numCache>
                <c:formatCode>m/d/yyyy</c:formatCode>
                <c:ptCount val="37"/>
                <c:pt idx="0">
                  <c:v>36060</c:v>
                </c:pt>
                <c:pt idx="1">
                  <c:v>36403</c:v>
                </c:pt>
                <c:pt idx="2">
                  <c:v>36763</c:v>
                </c:pt>
                <c:pt idx="3">
                  <c:v>37130</c:v>
                </c:pt>
                <c:pt idx="4">
                  <c:v>37475</c:v>
                </c:pt>
                <c:pt idx="5">
                  <c:v>37874</c:v>
                </c:pt>
                <c:pt idx="6">
                  <c:v>38118</c:v>
                </c:pt>
                <c:pt idx="7">
                  <c:v>38162</c:v>
                </c:pt>
                <c:pt idx="8">
                  <c:v>38558</c:v>
                </c:pt>
                <c:pt idx="9">
                  <c:v>38832</c:v>
                </c:pt>
                <c:pt idx="10">
                  <c:v>39206</c:v>
                </c:pt>
                <c:pt idx="11">
                  <c:v>39588</c:v>
                </c:pt>
                <c:pt idx="12">
                  <c:v>39923</c:v>
                </c:pt>
                <c:pt idx="13">
                  <c:v>40394</c:v>
                </c:pt>
                <c:pt idx="14">
                  <c:v>40688.368055555555</c:v>
                </c:pt>
                <c:pt idx="15">
                  <c:v>41150.385416666664</c:v>
                </c:pt>
                <c:pt idx="16">
                  <c:v>41374.351388888892</c:v>
                </c:pt>
                <c:pt idx="17">
                  <c:v>41743</c:v>
                </c:pt>
                <c:pt idx="18">
                  <c:v>41780</c:v>
                </c:pt>
                <c:pt idx="19">
                  <c:v>41851</c:v>
                </c:pt>
                <c:pt idx="20">
                  <c:v>41914</c:v>
                </c:pt>
                <c:pt idx="21">
                  <c:v>42096</c:v>
                </c:pt>
                <c:pt idx="22">
                  <c:v>42143</c:v>
                </c:pt>
                <c:pt idx="23">
                  <c:v>42199</c:v>
                </c:pt>
                <c:pt idx="24">
                  <c:v>42256</c:v>
                </c:pt>
                <c:pt idx="25">
                  <c:v>42313</c:v>
                </c:pt>
                <c:pt idx="26">
                  <c:v>42381</c:v>
                </c:pt>
                <c:pt idx="27">
                  <c:v>42430</c:v>
                </c:pt>
                <c:pt idx="28">
                  <c:v>42451</c:v>
                </c:pt>
                <c:pt idx="29">
                  <c:v>42527</c:v>
                </c:pt>
                <c:pt idx="30">
                  <c:v>42626</c:v>
                </c:pt>
                <c:pt idx="31">
                  <c:v>42711</c:v>
                </c:pt>
                <c:pt idx="32">
                  <c:v>42802</c:v>
                </c:pt>
                <c:pt idx="33">
                  <c:v>42996</c:v>
                </c:pt>
                <c:pt idx="34">
                  <c:v>43257</c:v>
                </c:pt>
                <c:pt idx="35">
                  <c:v>43721</c:v>
                </c:pt>
                <c:pt idx="36">
                  <c:v>43815</c:v>
                </c:pt>
              </c:numCache>
            </c:numRef>
          </c:xVal>
          <c:yVal>
            <c:numRef>
              <c:f>'Plainview 3'!$C$2:$C$38</c:f>
              <c:numCache>
                <c:formatCode>General</c:formatCode>
                <c:ptCount val="37"/>
                <c:pt idx="0">
                  <c:v>1.4</c:v>
                </c:pt>
                <c:pt idx="1">
                  <c:v>1.2</c:v>
                </c:pt>
                <c:pt idx="2">
                  <c:v>1.2</c:v>
                </c:pt>
                <c:pt idx="3">
                  <c:v>4.3</c:v>
                </c:pt>
                <c:pt idx="4">
                  <c:v>5.2</c:v>
                </c:pt>
                <c:pt idx="5">
                  <c:v>1.8</c:v>
                </c:pt>
                <c:pt idx="6">
                  <c:v>2</c:v>
                </c:pt>
                <c:pt idx="7">
                  <c:v>1.79</c:v>
                </c:pt>
                <c:pt idx="8">
                  <c:v>2.1</c:v>
                </c:pt>
                <c:pt idx="9">
                  <c:v>2.8</c:v>
                </c:pt>
                <c:pt idx="10">
                  <c:v>2.6</c:v>
                </c:pt>
                <c:pt idx="11">
                  <c:v>2.9</c:v>
                </c:pt>
                <c:pt idx="12">
                  <c:v>3</c:v>
                </c:pt>
                <c:pt idx="13">
                  <c:v>3.6</c:v>
                </c:pt>
                <c:pt idx="14">
                  <c:v>3.5</c:v>
                </c:pt>
                <c:pt idx="15">
                  <c:v>3.5</c:v>
                </c:pt>
                <c:pt idx="16">
                  <c:v>3.6</c:v>
                </c:pt>
                <c:pt idx="17">
                  <c:v>3.5</c:v>
                </c:pt>
                <c:pt idx="18">
                  <c:v>3.6</c:v>
                </c:pt>
                <c:pt idx="19">
                  <c:v>3.4</c:v>
                </c:pt>
                <c:pt idx="20">
                  <c:v>3.9</c:v>
                </c:pt>
                <c:pt idx="21">
                  <c:v>3.3</c:v>
                </c:pt>
                <c:pt idx="22">
                  <c:v>3.5</c:v>
                </c:pt>
                <c:pt idx="23">
                  <c:v>3.4</c:v>
                </c:pt>
                <c:pt idx="24">
                  <c:v>3.5</c:v>
                </c:pt>
                <c:pt idx="25">
                  <c:v>4.5999999999999996</c:v>
                </c:pt>
                <c:pt idx="26">
                  <c:v>4</c:v>
                </c:pt>
                <c:pt idx="27">
                  <c:v>4.2</c:v>
                </c:pt>
                <c:pt idx="28">
                  <c:v>4.2</c:v>
                </c:pt>
                <c:pt idx="29">
                  <c:v>3.8</c:v>
                </c:pt>
                <c:pt idx="30">
                  <c:v>4.9000000000000004</c:v>
                </c:pt>
                <c:pt idx="31">
                  <c:v>3.6</c:v>
                </c:pt>
                <c:pt idx="32">
                  <c:v>3.6</c:v>
                </c:pt>
                <c:pt idx="33">
                  <c:v>4.5999999999999996</c:v>
                </c:pt>
                <c:pt idx="34">
                  <c:v>5.7</c:v>
                </c:pt>
                <c:pt idx="35">
                  <c:v>4.8</c:v>
                </c:pt>
                <c:pt idx="36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88-49FB-8AC4-C08284AEEA2A}"/>
            </c:ext>
          </c:extLst>
        </c:ser>
        <c:ser>
          <c:idx val="5"/>
          <c:order val="5"/>
          <c:tx>
            <c:v>Elgin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'Elgin 2'!$B$2:$B$74</c:f>
              <c:numCache>
                <c:formatCode>m/d/yyyy</c:formatCode>
                <c:ptCount val="73"/>
                <c:pt idx="0">
                  <c:v>33024</c:v>
                </c:pt>
                <c:pt idx="1">
                  <c:v>34178</c:v>
                </c:pt>
                <c:pt idx="2">
                  <c:v>34659</c:v>
                </c:pt>
                <c:pt idx="3">
                  <c:v>34927</c:v>
                </c:pt>
                <c:pt idx="4">
                  <c:v>35263</c:v>
                </c:pt>
                <c:pt idx="5">
                  <c:v>35660</c:v>
                </c:pt>
                <c:pt idx="6">
                  <c:v>36032</c:v>
                </c:pt>
                <c:pt idx="7">
                  <c:v>36396</c:v>
                </c:pt>
                <c:pt idx="8">
                  <c:v>36733</c:v>
                </c:pt>
                <c:pt idx="9">
                  <c:v>36825</c:v>
                </c:pt>
                <c:pt idx="10">
                  <c:v>36907</c:v>
                </c:pt>
                <c:pt idx="11">
                  <c:v>36993</c:v>
                </c:pt>
                <c:pt idx="12">
                  <c:v>37095</c:v>
                </c:pt>
                <c:pt idx="13">
                  <c:v>37179</c:v>
                </c:pt>
                <c:pt idx="14">
                  <c:v>37263</c:v>
                </c:pt>
                <c:pt idx="15">
                  <c:v>37357</c:v>
                </c:pt>
                <c:pt idx="16">
                  <c:v>37740</c:v>
                </c:pt>
                <c:pt idx="17">
                  <c:v>38196</c:v>
                </c:pt>
                <c:pt idx="18">
                  <c:v>38572</c:v>
                </c:pt>
                <c:pt idx="19">
                  <c:v>38951</c:v>
                </c:pt>
                <c:pt idx="20">
                  <c:v>39016</c:v>
                </c:pt>
                <c:pt idx="21">
                  <c:v>39154</c:v>
                </c:pt>
                <c:pt idx="22">
                  <c:v>39219</c:v>
                </c:pt>
                <c:pt idx="23">
                  <c:v>39504</c:v>
                </c:pt>
                <c:pt idx="24">
                  <c:v>39566</c:v>
                </c:pt>
                <c:pt idx="25">
                  <c:v>39686</c:v>
                </c:pt>
                <c:pt idx="26">
                  <c:v>39737</c:v>
                </c:pt>
                <c:pt idx="27">
                  <c:v>39868</c:v>
                </c:pt>
                <c:pt idx="28">
                  <c:v>39904</c:v>
                </c:pt>
                <c:pt idx="29">
                  <c:v>40030</c:v>
                </c:pt>
                <c:pt idx="30">
                  <c:v>40045</c:v>
                </c:pt>
                <c:pt idx="31">
                  <c:v>40155</c:v>
                </c:pt>
                <c:pt idx="32">
                  <c:v>40212</c:v>
                </c:pt>
                <c:pt idx="33">
                  <c:v>40325</c:v>
                </c:pt>
                <c:pt idx="34">
                  <c:v>40392</c:v>
                </c:pt>
                <c:pt idx="35">
                  <c:v>40487.5</c:v>
                </c:pt>
                <c:pt idx="36">
                  <c:v>40557</c:v>
                </c:pt>
                <c:pt idx="37">
                  <c:v>40652.333333333336</c:v>
                </c:pt>
                <c:pt idx="38">
                  <c:v>40749.3125</c:v>
                </c:pt>
                <c:pt idx="39">
                  <c:v>40850.333333333336</c:v>
                </c:pt>
                <c:pt idx="40">
                  <c:v>40934.506944444445</c:v>
                </c:pt>
                <c:pt idx="41">
                  <c:v>41017.479166666664</c:v>
                </c:pt>
                <c:pt idx="42">
                  <c:v>41148.4375</c:v>
                </c:pt>
                <c:pt idx="43">
                  <c:v>41216.375</c:v>
                </c:pt>
                <c:pt idx="44">
                  <c:v>41334.458333333336</c:v>
                </c:pt>
                <c:pt idx="45">
                  <c:v>41352.541666666664</c:v>
                </c:pt>
                <c:pt idx="46">
                  <c:v>41369.416666666664</c:v>
                </c:pt>
                <c:pt idx="47">
                  <c:v>41507.555555555555</c:v>
                </c:pt>
                <c:pt idx="48">
                  <c:v>41598.53125</c:v>
                </c:pt>
                <c:pt idx="49">
                  <c:v>41898</c:v>
                </c:pt>
                <c:pt idx="50">
                  <c:v>41914</c:v>
                </c:pt>
                <c:pt idx="51">
                  <c:v>42096</c:v>
                </c:pt>
                <c:pt idx="52">
                  <c:v>42143</c:v>
                </c:pt>
                <c:pt idx="53">
                  <c:v>42199</c:v>
                </c:pt>
                <c:pt idx="54">
                  <c:v>42256</c:v>
                </c:pt>
                <c:pt idx="55">
                  <c:v>42313</c:v>
                </c:pt>
                <c:pt idx="56">
                  <c:v>42381</c:v>
                </c:pt>
                <c:pt idx="57">
                  <c:v>42451</c:v>
                </c:pt>
                <c:pt idx="58">
                  <c:v>42548</c:v>
                </c:pt>
                <c:pt idx="59">
                  <c:v>42640</c:v>
                </c:pt>
                <c:pt idx="60">
                  <c:v>42731</c:v>
                </c:pt>
                <c:pt idx="61">
                  <c:v>42906</c:v>
                </c:pt>
                <c:pt idx="62">
                  <c:v>42989</c:v>
                </c:pt>
                <c:pt idx="63">
                  <c:v>43080</c:v>
                </c:pt>
                <c:pt idx="64">
                  <c:v>43174</c:v>
                </c:pt>
                <c:pt idx="65">
                  <c:v>43257</c:v>
                </c:pt>
                <c:pt idx="66">
                  <c:v>43360</c:v>
                </c:pt>
                <c:pt idx="67">
                  <c:v>43460</c:v>
                </c:pt>
                <c:pt idx="68">
                  <c:v>43536</c:v>
                </c:pt>
                <c:pt idx="69">
                  <c:v>43721</c:v>
                </c:pt>
                <c:pt idx="70">
                  <c:v>44742</c:v>
                </c:pt>
                <c:pt idx="71">
                  <c:v>44197</c:v>
                </c:pt>
                <c:pt idx="72">
                  <c:v>45292</c:v>
                </c:pt>
              </c:numCache>
            </c:numRef>
          </c:xVal>
          <c:yVal>
            <c:numRef>
              <c:f>'Elgin 2'!$C$2:$C$74</c:f>
              <c:numCache>
                <c:formatCode>General</c:formatCode>
                <c:ptCount val="73"/>
                <c:pt idx="0">
                  <c:v>3.7</c:v>
                </c:pt>
                <c:pt idx="1">
                  <c:v>4.8</c:v>
                </c:pt>
                <c:pt idx="2">
                  <c:v>4.5</c:v>
                </c:pt>
                <c:pt idx="3">
                  <c:v>5</c:v>
                </c:pt>
                <c:pt idx="4">
                  <c:v>4.9000000000000004</c:v>
                </c:pt>
                <c:pt idx="5">
                  <c:v>5.3</c:v>
                </c:pt>
                <c:pt idx="6">
                  <c:v>4.8</c:v>
                </c:pt>
                <c:pt idx="7">
                  <c:v>5.4</c:v>
                </c:pt>
                <c:pt idx="8">
                  <c:v>6.1</c:v>
                </c:pt>
                <c:pt idx="9">
                  <c:v>5.3</c:v>
                </c:pt>
                <c:pt idx="10">
                  <c:v>5.5</c:v>
                </c:pt>
                <c:pt idx="11">
                  <c:v>5.9</c:v>
                </c:pt>
                <c:pt idx="12">
                  <c:v>5.5</c:v>
                </c:pt>
                <c:pt idx="13">
                  <c:v>5.5</c:v>
                </c:pt>
                <c:pt idx="14">
                  <c:v>5.3</c:v>
                </c:pt>
                <c:pt idx="15">
                  <c:v>5.4</c:v>
                </c:pt>
                <c:pt idx="16">
                  <c:v>5.7</c:v>
                </c:pt>
                <c:pt idx="17">
                  <c:v>5.5</c:v>
                </c:pt>
                <c:pt idx="18">
                  <c:v>6</c:v>
                </c:pt>
                <c:pt idx="19">
                  <c:v>6.2</c:v>
                </c:pt>
                <c:pt idx="20">
                  <c:v>6.4</c:v>
                </c:pt>
                <c:pt idx="21">
                  <c:v>6.5</c:v>
                </c:pt>
                <c:pt idx="22">
                  <c:v>8.6999999999999993</c:v>
                </c:pt>
                <c:pt idx="23">
                  <c:v>7.1</c:v>
                </c:pt>
                <c:pt idx="24">
                  <c:v>7.3</c:v>
                </c:pt>
                <c:pt idx="25">
                  <c:v>6.6</c:v>
                </c:pt>
                <c:pt idx="26">
                  <c:v>6.6</c:v>
                </c:pt>
                <c:pt idx="27">
                  <c:v>7.9</c:v>
                </c:pt>
                <c:pt idx="28">
                  <c:v>6.9</c:v>
                </c:pt>
                <c:pt idx="29">
                  <c:v>11</c:v>
                </c:pt>
                <c:pt idx="30">
                  <c:v>9.1</c:v>
                </c:pt>
                <c:pt idx="31">
                  <c:v>8.8000000000000007</c:v>
                </c:pt>
                <c:pt idx="32">
                  <c:v>7.5</c:v>
                </c:pt>
                <c:pt idx="33">
                  <c:v>7.7</c:v>
                </c:pt>
                <c:pt idx="34">
                  <c:v>7.6</c:v>
                </c:pt>
                <c:pt idx="35">
                  <c:v>8.1999999999999993</c:v>
                </c:pt>
                <c:pt idx="36">
                  <c:v>8</c:v>
                </c:pt>
                <c:pt idx="37">
                  <c:v>8.6</c:v>
                </c:pt>
                <c:pt idx="38">
                  <c:v>7.4</c:v>
                </c:pt>
                <c:pt idx="39">
                  <c:v>8.8000000000000007</c:v>
                </c:pt>
                <c:pt idx="40">
                  <c:v>7.1</c:v>
                </c:pt>
                <c:pt idx="41">
                  <c:v>7.8</c:v>
                </c:pt>
                <c:pt idx="42">
                  <c:v>7.8</c:v>
                </c:pt>
                <c:pt idx="43">
                  <c:v>7.9</c:v>
                </c:pt>
                <c:pt idx="44">
                  <c:v>11</c:v>
                </c:pt>
                <c:pt idx="45">
                  <c:v>7.3</c:v>
                </c:pt>
                <c:pt idx="46">
                  <c:v>7.5</c:v>
                </c:pt>
                <c:pt idx="47">
                  <c:v>8</c:v>
                </c:pt>
                <c:pt idx="48">
                  <c:v>8.4</c:v>
                </c:pt>
                <c:pt idx="49">
                  <c:v>8.1999999999999993</c:v>
                </c:pt>
                <c:pt idx="50">
                  <c:v>8.4</c:v>
                </c:pt>
                <c:pt idx="51">
                  <c:v>7.1</c:v>
                </c:pt>
                <c:pt idx="52">
                  <c:v>7.8</c:v>
                </c:pt>
                <c:pt idx="53">
                  <c:v>7.7</c:v>
                </c:pt>
                <c:pt idx="54">
                  <c:v>8</c:v>
                </c:pt>
                <c:pt idx="55">
                  <c:v>8.1</c:v>
                </c:pt>
                <c:pt idx="56">
                  <c:v>7.5</c:v>
                </c:pt>
                <c:pt idx="57">
                  <c:v>8</c:v>
                </c:pt>
                <c:pt idx="58">
                  <c:v>8.4</c:v>
                </c:pt>
                <c:pt idx="59">
                  <c:v>9.6</c:v>
                </c:pt>
                <c:pt idx="60">
                  <c:v>9.6999999999999993</c:v>
                </c:pt>
                <c:pt idx="61">
                  <c:v>8.4</c:v>
                </c:pt>
                <c:pt idx="62">
                  <c:v>7.9</c:v>
                </c:pt>
                <c:pt idx="63">
                  <c:v>7.3</c:v>
                </c:pt>
                <c:pt idx="64">
                  <c:v>7.9</c:v>
                </c:pt>
                <c:pt idx="65">
                  <c:v>8.6999999999999993</c:v>
                </c:pt>
                <c:pt idx="66">
                  <c:v>8.9</c:v>
                </c:pt>
                <c:pt idx="67">
                  <c:v>9</c:v>
                </c:pt>
                <c:pt idx="68">
                  <c:v>9</c:v>
                </c:pt>
                <c:pt idx="69">
                  <c:v>8.6</c:v>
                </c:pt>
                <c:pt idx="70">
                  <c:v>8.8000000000000007</c:v>
                </c:pt>
                <c:pt idx="71">
                  <c:v>10</c:v>
                </c:pt>
                <c:pt idx="7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188-49FB-8AC4-C08284AEEA2A}"/>
            </c:ext>
          </c:extLst>
        </c:ser>
        <c:ser>
          <c:idx val="6"/>
          <c:order val="6"/>
          <c:tx>
            <c:v>Altura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'Altura 2'!$B$2:$B$62</c:f>
              <c:numCache>
                <c:formatCode>m/d/yyyy</c:formatCode>
                <c:ptCount val="61"/>
                <c:pt idx="0">
                  <c:v>23490</c:v>
                </c:pt>
                <c:pt idx="1">
                  <c:v>24126</c:v>
                </c:pt>
                <c:pt idx="2">
                  <c:v>24810</c:v>
                </c:pt>
                <c:pt idx="3">
                  <c:v>25777</c:v>
                </c:pt>
                <c:pt idx="4">
                  <c:v>26689</c:v>
                </c:pt>
                <c:pt idx="5">
                  <c:v>27402</c:v>
                </c:pt>
                <c:pt idx="6">
                  <c:v>27883</c:v>
                </c:pt>
                <c:pt idx="7">
                  <c:v>27884</c:v>
                </c:pt>
                <c:pt idx="8">
                  <c:v>27884</c:v>
                </c:pt>
                <c:pt idx="9">
                  <c:v>27884</c:v>
                </c:pt>
                <c:pt idx="10">
                  <c:v>27885</c:v>
                </c:pt>
                <c:pt idx="11">
                  <c:v>27885</c:v>
                </c:pt>
                <c:pt idx="12">
                  <c:v>27885</c:v>
                </c:pt>
                <c:pt idx="13">
                  <c:v>27886</c:v>
                </c:pt>
                <c:pt idx="14">
                  <c:v>27886</c:v>
                </c:pt>
                <c:pt idx="15">
                  <c:v>27887</c:v>
                </c:pt>
                <c:pt idx="16">
                  <c:v>27887</c:v>
                </c:pt>
                <c:pt idx="17">
                  <c:v>27887</c:v>
                </c:pt>
                <c:pt idx="18">
                  <c:v>27888</c:v>
                </c:pt>
                <c:pt idx="19">
                  <c:v>27888</c:v>
                </c:pt>
                <c:pt idx="20">
                  <c:v>27889</c:v>
                </c:pt>
                <c:pt idx="21">
                  <c:v>27890</c:v>
                </c:pt>
                <c:pt idx="22">
                  <c:v>27891</c:v>
                </c:pt>
                <c:pt idx="23">
                  <c:v>28205</c:v>
                </c:pt>
                <c:pt idx="24">
                  <c:v>28906</c:v>
                </c:pt>
                <c:pt idx="25">
                  <c:v>29361</c:v>
                </c:pt>
                <c:pt idx="26">
                  <c:v>29818</c:v>
                </c:pt>
                <c:pt idx="27">
                  <c:v>31162</c:v>
                </c:pt>
                <c:pt idx="28">
                  <c:v>31649</c:v>
                </c:pt>
                <c:pt idx="29">
                  <c:v>32563</c:v>
                </c:pt>
                <c:pt idx="30">
                  <c:v>33050</c:v>
                </c:pt>
                <c:pt idx="31">
                  <c:v>33438</c:v>
                </c:pt>
                <c:pt idx="32">
                  <c:v>33959</c:v>
                </c:pt>
                <c:pt idx="33">
                  <c:v>34191</c:v>
                </c:pt>
                <c:pt idx="34">
                  <c:v>34605</c:v>
                </c:pt>
                <c:pt idx="35">
                  <c:v>34927</c:v>
                </c:pt>
                <c:pt idx="36">
                  <c:v>35303</c:v>
                </c:pt>
                <c:pt idx="37">
                  <c:v>35676</c:v>
                </c:pt>
                <c:pt idx="38">
                  <c:v>36025</c:v>
                </c:pt>
                <c:pt idx="39">
                  <c:v>37473</c:v>
                </c:pt>
                <c:pt idx="40">
                  <c:v>37550</c:v>
                </c:pt>
                <c:pt idx="41">
                  <c:v>40953</c:v>
                </c:pt>
                <c:pt idx="42">
                  <c:v>41135</c:v>
                </c:pt>
                <c:pt idx="43">
                  <c:v>41743</c:v>
                </c:pt>
                <c:pt idx="44">
                  <c:v>42444</c:v>
                </c:pt>
                <c:pt idx="45">
                  <c:v>42529</c:v>
                </c:pt>
                <c:pt idx="46">
                  <c:v>42639</c:v>
                </c:pt>
                <c:pt idx="47">
                  <c:v>42718</c:v>
                </c:pt>
                <c:pt idx="48">
                  <c:v>42815</c:v>
                </c:pt>
                <c:pt idx="49">
                  <c:v>42893</c:v>
                </c:pt>
                <c:pt idx="50">
                  <c:v>43003</c:v>
                </c:pt>
                <c:pt idx="51">
                  <c:v>43082</c:v>
                </c:pt>
                <c:pt idx="52">
                  <c:v>43186</c:v>
                </c:pt>
                <c:pt idx="53">
                  <c:v>43258</c:v>
                </c:pt>
                <c:pt idx="54">
                  <c:v>43355</c:v>
                </c:pt>
                <c:pt idx="55">
                  <c:v>43451</c:v>
                </c:pt>
                <c:pt idx="56">
                  <c:v>43535</c:v>
                </c:pt>
                <c:pt idx="57">
                  <c:v>43560</c:v>
                </c:pt>
                <c:pt idx="58">
                  <c:v>43633</c:v>
                </c:pt>
                <c:pt idx="59">
                  <c:v>43727</c:v>
                </c:pt>
                <c:pt idx="60">
                  <c:v>43808</c:v>
                </c:pt>
              </c:numCache>
            </c:numRef>
          </c:xVal>
          <c:yVal>
            <c:numRef>
              <c:f>'Altura 2'!$C$2:$C$62</c:f>
              <c:numCache>
                <c:formatCode>General</c:formatCode>
                <c:ptCount val="61"/>
                <c:pt idx="0">
                  <c:v>2.9</c:v>
                </c:pt>
                <c:pt idx="1">
                  <c:v>2.2999999999999998</c:v>
                </c:pt>
                <c:pt idx="2">
                  <c:v>5.6</c:v>
                </c:pt>
                <c:pt idx="3">
                  <c:v>2.4</c:v>
                </c:pt>
                <c:pt idx="4">
                  <c:v>3.6</c:v>
                </c:pt>
                <c:pt idx="5">
                  <c:v>3.1</c:v>
                </c:pt>
                <c:pt idx="6">
                  <c:v>2.8</c:v>
                </c:pt>
                <c:pt idx="7">
                  <c:v>2.8</c:v>
                </c:pt>
                <c:pt idx="8">
                  <c:v>2.4</c:v>
                </c:pt>
                <c:pt idx="9">
                  <c:v>3.1</c:v>
                </c:pt>
                <c:pt idx="10">
                  <c:v>3.7</c:v>
                </c:pt>
                <c:pt idx="11">
                  <c:v>1.4</c:v>
                </c:pt>
                <c:pt idx="12">
                  <c:v>3.2</c:v>
                </c:pt>
                <c:pt idx="13">
                  <c:v>2.8</c:v>
                </c:pt>
                <c:pt idx="14">
                  <c:v>3.4</c:v>
                </c:pt>
                <c:pt idx="15">
                  <c:v>3.3</c:v>
                </c:pt>
                <c:pt idx="16">
                  <c:v>1.5</c:v>
                </c:pt>
                <c:pt idx="17">
                  <c:v>3.3</c:v>
                </c:pt>
                <c:pt idx="18">
                  <c:v>1.4</c:v>
                </c:pt>
                <c:pt idx="19">
                  <c:v>3.5</c:v>
                </c:pt>
                <c:pt idx="20">
                  <c:v>3.5</c:v>
                </c:pt>
                <c:pt idx="21">
                  <c:v>3.5</c:v>
                </c:pt>
                <c:pt idx="22">
                  <c:v>3.5</c:v>
                </c:pt>
                <c:pt idx="23">
                  <c:v>2.6</c:v>
                </c:pt>
                <c:pt idx="24">
                  <c:v>4.5999999999999996</c:v>
                </c:pt>
                <c:pt idx="25">
                  <c:v>3.3</c:v>
                </c:pt>
                <c:pt idx="26">
                  <c:v>3.2</c:v>
                </c:pt>
                <c:pt idx="27">
                  <c:v>5.2</c:v>
                </c:pt>
                <c:pt idx="28">
                  <c:v>3.2</c:v>
                </c:pt>
                <c:pt idx="29">
                  <c:v>3.7</c:v>
                </c:pt>
                <c:pt idx="30">
                  <c:v>3.6</c:v>
                </c:pt>
                <c:pt idx="31">
                  <c:v>3.8</c:v>
                </c:pt>
                <c:pt idx="32">
                  <c:v>3</c:v>
                </c:pt>
                <c:pt idx="33">
                  <c:v>3.3</c:v>
                </c:pt>
                <c:pt idx="34">
                  <c:v>3.5</c:v>
                </c:pt>
                <c:pt idx="35">
                  <c:v>4</c:v>
                </c:pt>
                <c:pt idx="36">
                  <c:v>3.7</c:v>
                </c:pt>
                <c:pt idx="37">
                  <c:v>3.9</c:v>
                </c:pt>
                <c:pt idx="38">
                  <c:v>4</c:v>
                </c:pt>
                <c:pt idx="39">
                  <c:v>5.5</c:v>
                </c:pt>
                <c:pt idx="40">
                  <c:v>5.3</c:v>
                </c:pt>
                <c:pt idx="41">
                  <c:v>6.3</c:v>
                </c:pt>
                <c:pt idx="42">
                  <c:v>6.1</c:v>
                </c:pt>
                <c:pt idx="43">
                  <c:v>6.8</c:v>
                </c:pt>
                <c:pt idx="44">
                  <c:v>7.2</c:v>
                </c:pt>
                <c:pt idx="45">
                  <c:v>6.8</c:v>
                </c:pt>
                <c:pt idx="46">
                  <c:v>6.8</c:v>
                </c:pt>
                <c:pt idx="47">
                  <c:v>6.3</c:v>
                </c:pt>
                <c:pt idx="48">
                  <c:v>7.2</c:v>
                </c:pt>
                <c:pt idx="49">
                  <c:v>6.7</c:v>
                </c:pt>
                <c:pt idx="50">
                  <c:v>6.2</c:v>
                </c:pt>
                <c:pt idx="51">
                  <c:v>6.5</c:v>
                </c:pt>
                <c:pt idx="52">
                  <c:v>5.8</c:v>
                </c:pt>
                <c:pt idx="53">
                  <c:v>5.7</c:v>
                </c:pt>
                <c:pt idx="54">
                  <c:v>5.6</c:v>
                </c:pt>
                <c:pt idx="55">
                  <c:v>6</c:v>
                </c:pt>
                <c:pt idx="56">
                  <c:v>5.8</c:v>
                </c:pt>
                <c:pt idx="57">
                  <c:v>5.9</c:v>
                </c:pt>
                <c:pt idx="58">
                  <c:v>5.7</c:v>
                </c:pt>
                <c:pt idx="59">
                  <c:v>5.9</c:v>
                </c:pt>
                <c:pt idx="60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188-49FB-8AC4-C08284AEEA2A}"/>
            </c:ext>
          </c:extLst>
        </c:ser>
        <c:ser>
          <c:idx val="7"/>
          <c:order val="7"/>
          <c:tx>
            <c:v>Goodhue 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'Goodhue 1'!$C$13:$C$48</c:f>
              <c:numCache>
                <c:formatCode>m/d/yyyy</c:formatCode>
                <c:ptCount val="36"/>
                <c:pt idx="0">
                  <c:v>31930</c:v>
                </c:pt>
                <c:pt idx="1">
                  <c:v>32849</c:v>
                </c:pt>
                <c:pt idx="2">
                  <c:v>33326</c:v>
                </c:pt>
                <c:pt idx="3">
                  <c:v>34113</c:v>
                </c:pt>
                <c:pt idx="4">
                  <c:v>34477</c:v>
                </c:pt>
                <c:pt idx="5">
                  <c:v>34841</c:v>
                </c:pt>
                <c:pt idx="6">
                  <c:v>35201</c:v>
                </c:pt>
                <c:pt idx="7">
                  <c:v>35569</c:v>
                </c:pt>
                <c:pt idx="8">
                  <c:v>35933</c:v>
                </c:pt>
                <c:pt idx="9">
                  <c:v>41870</c:v>
                </c:pt>
                <c:pt idx="10">
                  <c:v>42128</c:v>
                </c:pt>
                <c:pt idx="11">
                  <c:v>42163</c:v>
                </c:pt>
                <c:pt idx="12">
                  <c:v>42192</c:v>
                </c:pt>
                <c:pt idx="13">
                  <c:v>42226</c:v>
                </c:pt>
                <c:pt idx="14">
                  <c:v>42255</c:v>
                </c:pt>
                <c:pt idx="15">
                  <c:v>42282</c:v>
                </c:pt>
                <c:pt idx="16">
                  <c:v>42311</c:v>
                </c:pt>
                <c:pt idx="17">
                  <c:v>42345</c:v>
                </c:pt>
                <c:pt idx="18">
                  <c:v>42373</c:v>
                </c:pt>
                <c:pt idx="19">
                  <c:v>42401</c:v>
                </c:pt>
                <c:pt idx="20">
                  <c:v>42438</c:v>
                </c:pt>
                <c:pt idx="21">
                  <c:v>42457</c:v>
                </c:pt>
                <c:pt idx="22">
                  <c:v>42471</c:v>
                </c:pt>
                <c:pt idx="23">
                  <c:v>42535</c:v>
                </c:pt>
                <c:pt idx="24">
                  <c:v>42633</c:v>
                </c:pt>
                <c:pt idx="25">
                  <c:v>42726</c:v>
                </c:pt>
                <c:pt idx="26">
                  <c:v>42808</c:v>
                </c:pt>
                <c:pt idx="27">
                  <c:v>42898</c:v>
                </c:pt>
                <c:pt idx="28">
                  <c:v>43011</c:v>
                </c:pt>
                <c:pt idx="29">
                  <c:v>43199</c:v>
                </c:pt>
                <c:pt idx="30">
                  <c:v>43361</c:v>
                </c:pt>
                <c:pt idx="31">
                  <c:v>43453</c:v>
                </c:pt>
                <c:pt idx="32">
                  <c:v>43532</c:v>
                </c:pt>
                <c:pt idx="33">
                  <c:v>43647</c:v>
                </c:pt>
                <c:pt idx="34">
                  <c:v>44742</c:v>
                </c:pt>
                <c:pt idx="35">
                  <c:v>45292</c:v>
                </c:pt>
              </c:numCache>
            </c:numRef>
          </c:xVal>
          <c:yVal>
            <c:numRef>
              <c:f>'Goodhue 1'!$D$13:$D$48</c:f>
              <c:numCache>
                <c:formatCode>General</c:formatCode>
                <c:ptCount val="36"/>
                <c:pt idx="0">
                  <c:v>0.1</c:v>
                </c:pt>
                <c:pt idx="1">
                  <c:v>0.8</c:v>
                </c:pt>
                <c:pt idx="2">
                  <c:v>0.8</c:v>
                </c:pt>
                <c:pt idx="3">
                  <c:v>2.6</c:v>
                </c:pt>
                <c:pt idx="4">
                  <c:v>1.7</c:v>
                </c:pt>
                <c:pt idx="5">
                  <c:v>2.2000000000000002</c:v>
                </c:pt>
                <c:pt idx="6">
                  <c:v>2.2999999999999998</c:v>
                </c:pt>
                <c:pt idx="7">
                  <c:v>2.5</c:v>
                </c:pt>
                <c:pt idx="8">
                  <c:v>2.6</c:v>
                </c:pt>
                <c:pt idx="9">
                  <c:v>5.6</c:v>
                </c:pt>
                <c:pt idx="10">
                  <c:v>5.5</c:v>
                </c:pt>
                <c:pt idx="11">
                  <c:v>5.6</c:v>
                </c:pt>
                <c:pt idx="12">
                  <c:v>5.4</c:v>
                </c:pt>
                <c:pt idx="13">
                  <c:v>5.6</c:v>
                </c:pt>
                <c:pt idx="14">
                  <c:v>5.6</c:v>
                </c:pt>
                <c:pt idx="15">
                  <c:v>5.6</c:v>
                </c:pt>
                <c:pt idx="16">
                  <c:v>5.8</c:v>
                </c:pt>
                <c:pt idx="17">
                  <c:v>5.6</c:v>
                </c:pt>
                <c:pt idx="18">
                  <c:v>5.5</c:v>
                </c:pt>
                <c:pt idx="19">
                  <c:v>5.5</c:v>
                </c:pt>
                <c:pt idx="20">
                  <c:v>5.7</c:v>
                </c:pt>
                <c:pt idx="21">
                  <c:v>5.5</c:v>
                </c:pt>
                <c:pt idx="22">
                  <c:v>5.0999999999999996</c:v>
                </c:pt>
                <c:pt idx="23">
                  <c:v>5.5</c:v>
                </c:pt>
                <c:pt idx="24">
                  <c:v>5.4</c:v>
                </c:pt>
                <c:pt idx="25">
                  <c:v>5.2</c:v>
                </c:pt>
                <c:pt idx="26">
                  <c:v>5.5</c:v>
                </c:pt>
                <c:pt idx="27">
                  <c:v>5.4</c:v>
                </c:pt>
                <c:pt idx="28">
                  <c:v>6.1</c:v>
                </c:pt>
                <c:pt idx="29">
                  <c:v>5.6</c:v>
                </c:pt>
                <c:pt idx="30">
                  <c:v>5.8</c:v>
                </c:pt>
                <c:pt idx="31">
                  <c:v>6.1</c:v>
                </c:pt>
                <c:pt idx="32">
                  <c:v>6</c:v>
                </c:pt>
                <c:pt idx="33">
                  <c:v>5.7</c:v>
                </c:pt>
                <c:pt idx="34">
                  <c:v>6.9</c:v>
                </c:pt>
                <c:pt idx="35">
                  <c:v>6.9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188-49FB-8AC4-C08284AEEA2A}"/>
            </c:ext>
          </c:extLst>
        </c:ser>
        <c:ser>
          <c:idx val="8"/>
          <c:order val="8"/>
          <c:tx>
            <c:v>Chatfield 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'Chatfield 3'!$C$2:$C$22</c:f>
              <c:numCache>
                <c:formatCode>m/d/yyyy</c:formatCode>
                <c:ptCount val="21"/>
                <c:pt idx="0">
                  <c:v>33813</c:v>
                </c:pt>
                <c:pt idx="1">
                  <c:v>43082</c:v>
                </c:pt>
                <c:pt idx="2">
                  <c:v>42445</c:v>
                </c:pt>
                <c:pt idx="3">
                  <c:v>43269</c:v>
                </c:pt>
                <c:pt idx="4">
                  <c:v>42898</c:v>
                </c:pt>
                <c:pt idx="5">
                  <c:v>42989</c:v>
                </c:pt>
                <c:pt idx="6">
                  <c:v>42711</c:v>
                </c:pt>
                <c:pt idx="7">
                  <c:v>43815</c:v>
                </c:pt>
                <c:pt idx="8">
                  <c:v>42808</c:v>
                </c:pt>
                <c:pt idx="9">
                  <c:v>42529</c:v>
                </c:pt>
                <c:pt idx="10">
                  <c:v>43355</c:v>
                </c:pt>
                <c:pt idx="11">
                  <c:v>42626</c:v>
                </c:pt>
                <c:pt idx="12">
                  <c:v>43451</c:v>
                </c:pt>
                <c:pt idx="13">
                  <c:v>41862</c:v>
                </c:pt>
                <c:pt idx="14">
                  <c:v>43530</c:v>
                </c:pt>
                <c:pt idx="15">
                  <c:v>43173</c:v>
                </c:pt>
                <c:pt idx="16">
                  <c:v>43627</c:v>
                </c:pt>
                <c:pt idx="17">
                  <c:v>43726</c:v>
                </c:pt>
                <c:pt idx="18">
                  <c:v>44742</c:v>
                </c:pt>
                <c:pt idx="19">
                  <c:v>44012</c:v>
                </c:pt>
                <c:pt idx="20">
                  <c:v>45292</c:v>
                </c:pt>
              </c:numCache>
            </c:numRef>
          </c:xVal>
          <c:yVal>
            <c:numRef>
              <c:f>'Chatfield 3'!$D$2:$D$22</c:f>
              <c:numCache>
                <c:formatCode>General</c:formatCode>
                <c:ptCount val="21"/>
                <c:pt idx="0">
                  <c:v>2.84</c:v>
                </c:pt>
                <c:pt idx="1">
                  <c:v>3.8</c:v>
                </c:pt>
                <c:pt idx="2">
                  <c:v>3.9</c:v>
                </c:pt>
                <c:pt idx="3">
                  <c:v>4.0999999999999996</c:v>
                </c:pt>
                <c:pt idx="4">
                  <c:v>4.2</c:v>
                </c:pt>
                <c:pt idx="5">
                  <c:v>4.2</c:v>
                </c:pt>
                <c:pt idx="6">
                  <c:v>4.3</c:v>
                </c:pt>
                <c:pt idx="7">
                  <c:v>4.3</c:v>
                </c:pt>
                <c:pt idx="8">
                  <c:v>4.4000000000000004</c:v>
                </c:pt>
                <c:pt idx="9">
                  <c:v>4.5</c:v>
                </c:pt>
                <c:pt idx="10">
                  <c:v>4.5</c:v>
                </c:pt>
                <c:pt idx="11">
                  <c:v>4.5</c:v>
                </c:pt>
                <c:pt idx="12">
                  <c:v>4.5</c:v>
                </c:pt>
                <c:pt idx="13">
                  <c:v>4.5999999999999996</c:v>
                </c:pt>
                <c:pt idx="14">
                  <c:v>4.7</c:v>
                </c:pt>
                <c:pt idx="15">
                  <c:v>4.8</c:v>
                </c:pt>
                <c:pt idx="16">
                  <c:v>4.8</c:v>
                </c:pt>
                <c:pt idx="17">
                  <c:v>4.8</c:v>
                </c:pt>
                <c:pt idx="18">
                  <c:v>4.9000000000000004</c:v>
                </c:pt>
                <c:pt idx="19">
                  <c:v>5.4</c:v>
                </c:pt>
                <c:pt idx="20">
                  <c:v>5.3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188-49FB-8AC4-C08284AEE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8247936"/>
        <c:axId val="68824649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Hastings 5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2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xVal>
                  <c:numRef>
                    <c:extLst>
                      <c:ext uri="{02D57815-91ED-43cb-92C2-25804820EDAC}">
                        <c15:formulaRef>
                          <c15:sqref>'Hastings 5'!$B$2:$B$60</c15:sqref>
                        </c15:formulaRef>
                      </c:ext>
                    </c:extLst>
                    <c:numCache>
                      <c:formatCode>m/d/yyyy</c:formatCode>
                      <c:ptCount val="59"/>
                      <c:pt idx="0">
                        <c:v>26365</c:v>
                      </c:pt>
                      <c:pt idx="1">
                        <c:v>26898</c:v>
                      </c:pt>
                      <c:pt idx="2">
                        <c:v>27597</c:v>
                      </c:pt>
                      <c:pt idx="3">
                        <c:v>28046</c:v>
                      </c:pt>
                      <c:pt idx="4">
                        <c:v>28544</c:v>
                      </c:pt>
                      <c:pt idx="5">
                        <c:v>28985</c:v>
                      </c:pt>
                      <c:pt idx="6">
                        <c:v>29426</c:v>
                      </c:pt>
                      <c:pt idx="7">
                        <c:v>29887</c:v>
                      </c:pt>
                      <c:pt idx="8">
                        <c:v>30839</c:v>
                      </c:pt>
                      <c:pt idx="9">
                        <c:v>31296</c:v>
                      </c:pt>
                      <c:pt idx="10">
                        <c:v>33115</c:v>
                      </c:pt>
                      <c:pt idx="11">
                        <c:v>33576</c:v>
                      </c:pt>
                      <c:pt idx="12">
                        <c:v>34285</c:v>
                      </c:pt>
                      <c:pt idx="13">
                        <c:v>34439</c:v>
                      </c:pt>
                      <c:pt idx="14">
                        <c:v>34473</c:v>
                      </c:pt>
                      <c:pt idx="15">
                        <c:v>34606</c:v>
                      </c:pt>
                      <c:pt idx="16">
                        <c:v>34673</c:v>
                      </c:pt>
                      <c:pt idx="17">
                        <c:v>34759</c:v>
                      </c:pt>
                      <c:pt idx="18">
                        <c:v>34954</c:v>
                      </c:pt>
                      <c:pt idx="19">
                        <c:v>35339</c:v>
                      </c:pt>
                      <c:pt idx="20">
                        <c:v>35555</c:v>
                      </c:pt>
                      <c:pt idx="21">
                        <c:v>35909</c:v>
                      </c:pt>
                      <c:pt idx="22">
                        <c:v>35989</c:v>
                      </c:pt>
                      <c:pt idx="23">
                        <c:v>36080</c:v>
                      </c:pt>
                      <c:pt idx="24">
                        <c:v>36249</c:v>
                      </c:pt>
                      <c:pt idx="25">
                        <c:v>36353</c:v>
                      </c:pt>
                      <c:pt idx="26">
                        <c:v>36458</c:v>
                      </c:pt>
                      <c:pt idx="27">
                        <c:v>36543</c:v>
                      </c:pt>
                      <c:pt idx="28">
                        <c:v>36626</c:v>
                      </c:pt>
                      <c:pt idx="29">
                        <c:v>36717</c:v>
                      </c:pt>
                      <c:pt idx="30">
                        <c:v>36794</c:v>
                      </c:pt>
                      <c:pt idx="31">
                        <c:v>36892</c:v>
                      </c:pt>
                      <c:pt idx="32">
                        <c:v>37257</c:v>
                      </c:pt>
                      <c:pt idx="33">
                        <c:v>37622</c:v>
                      </c:pt>
                      <c:pt idx="34">
                        <c:v>37987</c:v>
                      </c:pt>
                      <c:pt idx="35">
                        <c:v>38496</c:v>
                      </c:pt>
                      <c:pt idx="36">
                        <c:v>38698</c:v>
                      </c:pt>
                      <c:pt idx="37">
                        <c:v>38806</c:v>
                      </c:pt>
                      <c:pt idx="38">
                        <c:v>38881</c:v>
                      </c:pt>
                      <c:pt idx="39">
                        <c:v>38971</c:v>
                      </c:pt>
                      <c:pt idx="40">
                        <c:v>39714</c:v>
                      </c:pt>
                      <c:pt idx="41">
                        <c:v>39783</c:v>
                      </c:pt>
                      <c:pt idx="42">
                        <c:v>40233</c:v>
                      </c:pt>
                      <c:pt idx="43">
                        <c:v>41828</c:v>
                      </c:pt>
                      <c:pt idx="44">
                        <c:v>42429</c:v>
                      </c:pt>
                      <c:pt idx="45">
                        <c:v>42536</c:v>
                      </c:pt>
                      <c:pt idx="46">
                        <c:v>42625</c:v>
                      </c:pt>
                      <c:pt idx="47">
                        <c:v>42717</c:v>
                      </c:pt>
                      <c:pt idx="48">
                        <c:v>42809</c:v>
                      </c:pt>
                      <c:pt idx="49">
                        <c:v>42891</c:v>
                      </c:pt>
                      <c:pt idx="50">
                        <c:v>42990</c:v>
                      </c:pt>
                      <c:pt idx="51">
                        <c:v>43081</c:v>
                      </c:pt>
                      <c:pt idx="52">
                        <c:v>43178</c:v>
                      </c:pt>
                      <c:pt idx="53">
                        <c:v>43269</c:v>
                      </c:pt>
                      <c:pt idx="54">
                        <c:v>43353</c:v>
                      </c:pt>
                      <c:pt idx="55">
                        <c:v>43536</c:v>
                      </c:pt>
                      <c:pt idx="56">
                        <c:v>43620</c:v>
                      </c:pt>
                      <c:pt idx="57">
                        <c:v>43704</c:v>
                      </c:pt>
                      <c:pt idx="58">
                        <c:v>43809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'Hastings 5'!$C$2:$C$60</c15:sqref>
                        </c15:formulaRef>
                      </c:ext>
                    </c:extLst>
                    <c:numCache>
                      <c:formatCode>General</c:formatCode>
                      <c:ptCount val="59"/>
                      <c:pt idx="0">
                        <c:v>4.8</c:v>
                      </c:pt>
                      <c:pt idx="1">
                        <c:v>5.7</c:v>
                      </c:pt>
                      <c:pt idx="2">
                        <c:v>5.3</c:v>
                      </c:pt>
                      <c:pt idx="3">
                        <c:v>4.8</c:v>
                      </c:pt>
                      <c:pt idx="4">
                        <c:v>2.9</c:v>
                      </c:pt>
                      <c:pt idx="5">
                        <c:v>5.6</c:v>
                      </c:pt>
                      <c:pt idx="6">
                        <c:v>4.9000000000000004</c:v>
                      </c:pt>
                      <c:pt idx="7">
                        <c:v>5.4</c:v>
                      </c:pt>
                      <c:pt idx="8">
                        <c:v>4.4000000000000004</c:v>
                      </c:pt>
                      <c:pt idx="9">
                        <c:v>5.9</c:v>
                      </c:pt>
                      <c:pt idx="10">
                        <c:v>5.3</c:v>
                      </c:pt>
                      <c:pt idx="11">
                        <c:v>4.3</c:v>
                      </c:pt>
                      <c:pt idx="12">
                        <c:v>6.9</c:v>
                      </c:pt>
                      <c:pt idx="13">
                        <c:v>5.8</c:v>
                      </c:pt>
                      <c:pt idx="14">
                        <c:v>5.8</c:v>
                      </c:pt>
                      <c:pt idx="15">
                        <c:v>6.3</c:v>
                      </c:pt>
                      <c:pt idx="16">
                        <c:v>6.2</c:v>
                      </c:pt>
                      <c:pt idx="17">
                        <c:v>6</c:v>
                      </c:pt>
                      <c:pt idx="18">
                        <c:v>6.2</c:v>
                      </c:pt>
                      <c:pt idx="19">
                        <c:v>6</c:v>
                      </c:pt>
                      <c:pt idx="20">
                        <c:v>6.7</c:v>
                      </c:pt>
                      <c:pt idx="21">
                        <c:v>6.1</c:v>
                      </c:pt>
                      <c:pt idx="22">
                        <c:v>6.5</c:v>
                      </c:pt>
                      <c:pt idx="23">
                        <c:v>6.7</c:v>
                      </c:pt>
                      <c:pt idx="24">
                        <c:v>6.5</c:v>
                      </c:pt>
                      <c:pt idx="25">
                        <c:v>6.9</c:v>
                      </c:pt>
                      <c:pt idx="26">
                        <c:v>6.9</c:v>
                      </c:pt>
                      <c:pt idx="27">
                        <c:v>6.8</c:v>
                      </c:pt>
                      <c:pt idx="28">
                        <c:v>7</c:v>
                      </c:pt>
                      <c:pt idx="29">
                        <c:v>6.6</c:v>
                      </c:pt>
                      <c:pt idx="30">
                        <c:v>8.5</c:v>
                      </c:pt>
                      <c:pt idx="31">
                        <c:v>7.6</c:v>
                      </c:pt>
                      <c:pt idx="32">
                        <c:v>7.5</c:v>
                      </c:pt>
                      <c:pt idx="33">
                        <c:v>8</c:v>
                      </c:pt>
                      <c:pt idx="34">
                        <c:v>7.8</c:v>
                      </c:pt>
                      <c:pt idx="35" formatCode="0.00">
                        <c:v>8.85</c:v>
                      </c:pt>
                      <c:pt idx="36" formatCode="0.00">
                        <c:v>8.76</c:v>
                      </c:pt>
                      <c:pt idx="37" formatCode="0.00">
                        <c:v>8.69</c:v>
                      </c:pt>
                      <c:pt idx="38" formatCode="0.00">
                        <c:v>7.88</c:v>
                      </c:pt>
                      <c:pt idx="39">
                        <c:v>7.95</c:v>
                      </c:pt>
                      <c:pt idx="40">
                        <c:v>8</c:v>
                      </c:pt>
                      <c:pt idx="41">
                        <c:v>8</c:v>
                      </c:pt>
                      <c:pt idx="42">
                        <c:v>8.3000000000000007</c:v>
                      </c:pt>
                      <c:pt idx="43">
                        <c:v>7.8</c:v>
                      </c:pt>
                      <c:pt idx="44">
                        <c:v>7.7</c:v>
                      </c:pt>
                      <c:pt idx="45">
                        <c:v>8.3000000000000007</c:v>
                      </c:pt>
                      <c:pt idx="46">
                        <c:v>7.7</c:v>
                      </c:pt>
                      <c:pt idx="47">
                        <c:v>7.7</c:v>
                      </c:pt>
                      <c:pt idx="48">
                        <c:v>6.9</c:v>
                      </c:pt>
                      <c:pt idx="49">
                        <c:v>8.1</c:v>
                      </c:pt>
                      <c:pt idx="50">
                        <c:v>7.9</c:v>
                      </c:pt>
                      <c:pt idx="51">
                        <c:v>6.7</c:v>
                      </c:pt>
                      <c:pt idx="52">
                        <c:v>8</c:v>
                      </c:pt>
                      <c:pt idx="53">
                        <c:v>8.1</c:v>
                      </c:pt>
                      <c:pt idx="54">
                        <c:v>7.7</c:v>
                      </c:pt>
                      <c:pt idx="55">
                        <c:v>8</c:v>
                      </c:pt>
                      <c:pt idx="56">
                        <c:v>8.3000000000000007</c:v>
                      </c:pt>
                      <c:pt idx="57">
                        <c:v>8.1</c:v>
                      </c:pt>
                      <c:pt idx="58">
                        <c:v>7.4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11-7188-49FB-8AC4-C08284AEEA2A}"/>
                  </c:ext>
                </c:extLst>
              </c15:ser>
            </c15:filteredScatterSeries>
          </c:ext>
        </c:extLst>
      </c:scatterChart>
      <c:valAx>
        <c:axId val="688247936"/>
        <c:scaling>
          <c:orientation val="minMax"/>
          <c:min val="20000"/>
        </c:scaling>
        <c:delete val="1"/>
        <c:axPos val="b"/>
        <c:numFmt formatCode="m/d/yyyy" sourceLinked="1"/>
        <c:majorTickMark val="none"/>
        <c:minorTickMark val="none"/>
        <c:tickLblPos val="nextTo"/>
        <c:crossAx val="688246496"/>
        <c:crosses val="autoZero"/>
        <c:crossBetween val="midCat"/>
      </c:valAx>
      <c:valAx>
        <c:axId val="68824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8247936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87854435281517873"/>
          <c:y val="6.6580665689494958E-2"/>
          <c:w val="0.12145564718482121"/>
          <c:h val="0.85900731768830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0.21974</cdr:x>
      <cdr:y>0.75704</cdr:y>
    </cdr:from>
    <cdr:to>
      <cdr:x>0.23037</cdr:x>
      <cdr:y>0.79135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E83733E2-8D40-811B-6F01-8E594901FBFE}"/>
            </a:ext>
          </a:extLst>
        </cdr:cNvPr>
        <cdr:cNvSpPr/>
      </cdr:nvSpPr>
      <cdr:spPr>
        <a:xfrm xmlns:a="http://schemas.openxmlformats.org/drawingml/2006/main">
          <a:off x="1959873" y="2181262"/>
          <a:ext cx="94735" cy="9885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0.38912</cdr:x>
      <cdr:y>0.62303</cdr:y>
    </cdr:from>
    <cdr:to>
      <cdr:x>0.61317</cdr:x>
      <cdr:y>0.74842</cdr:y>
    </cdr:to>
    <cdr:sp macro="" textlink="">
      <cdr:nvSpPr>
        <cdr:cNvPr id="3" name="Freeform: Shape 2">
          <a:extLst xmlns:a="http://schemas.openxmlformats.org/drawingml/2006/main">
            <a:ext uri="{FF2B5EF4-FFF2-40B4-BE49-F238E27FC236}">
              <a16:creationId xmlns:a16="http://schemas.microsoft.com/office/drawing/2014/main" id="{C60A5E67-D227-DCD6-8EEB-D3E5EE27C55F}"/>
            </a:ext>
          </a:extLst>
        </cdr:cNvPr>
        <cdr:cNvSpPr/>
      </cdr:nvSpPr>
      <cdr:spPr>
        <a:xfrm xmlns:a="http://schemas.openxmlformats.org/drawingml/2006/main">
          <a:off x="3470566" y="1795152"/>
          <a:ext cx="1998251" cy="361283"/>
        </a:xfrm>
        <a:custGeom xmlns:a="http://schemas.openxmlformats.org/drawingml/2006/main">
          <a:avLst/>
          <a:gdLst>
            <a:gd name="connsiteX0" fmla="*/ 0 w 1998251"/>
            <a:gd name="connsiteY0" fmla="*/ 361283 h 361283"/>
            <a:gd name="connsiteX1" fmla="*/ 51155 w 1998251"/>
            <a:gd name="connsiteY1" fmla="*/ 342100 h 361283"/>
            <a:gd name="connsiteX2" fmla="*/ 143874 w 1998251"/>
            <a:gd name="connsiteY2" fmla="*/ 342100 h 361283"/>
            <a:gd name="connsiteX3" fmla="*/ 111902 w 1998251"/>
            <a:gd name="connsiteY3" fmla="*/ 329311 h 361283"/>
            <a:gd name="connsiteX4" fmla="*/ 163057 w 1998251"/>
            <a:gd name="connsiteY4" fmla="*/ 332509 h 361283"/>
            <a:gd name="connsiteX5" fmla="*/ 207818 w 1998251"/>
            <a:gd name="connsiteY5" fmla="*/ 319720 h 361283"/>
            <a:gd name="connsiteX6" fmla="*/ 294142 w 1998251"/>
            <a:gd name="connsiteY6" fmla="*/ 306931 h 361283"/>
            <a:gd name="connsiteX7" fmla="*/ 393256 w 1998251"/>
            <a:gd name="connsiteY7" fmla="*/ 287748 h 361283"/>
            <a:gd name="connsiteX8" fmla="*/ 469988 w 1998251"/>
            <a:gd name="connsiteY8" fmla="*/ 274959 h 361283"/>
            <a:gd name="connsiteX9" fmla="*/ 524341 w 1998251"/>
            <a:gd name="connsiteY9" fmla="*/ 268565 h 361283"/>
            <a:gd name="connsiteX10" fmla="*/ 789709 w 1998251"/>
            <a:gd name="connsiteY10" fmla="*/ 217409 h 361283"/>
            <a:gd name="connsiteX11" fmla="*/ 962358 w 1998251"/>
            <a:gd name="connsiteY11" fmla="*/ 188635 h 361283"/>
            <a:gd name="connsiteX12" fmla="*/ 1214937 w 1998251"/>
            <a:gd name="connsiteY12" fmla="*/ 140676 h 361283"/>
            <a:gd name="connsiteX13" fmla="*/ 1400374 w 1998251"/>
            <a:gd name="connsiteY13" fmla="*/ 108704 h 361283"/>
            <a:gd name="connsiteX14" fmla="*/ 1550643 w 1998251"/>
            <a:gd name="connsiteY14" fmla="*/ 83127 h 361283"/>
            <a:gd name="connsiteX15" fmla="*/ 1665742 w 1998251"/>
            <a:gd name="connsiteY15" fmla="*/ 63944 h 361283"/>
            <a:gd name="connsiteX16" fmla="*/ 1796828 w 1998251"/>
            <a:gd name="connsiteY16" fmla="*/ 38366 h 361283"/>
            <a:gd name="connsiteX17" fmla="*/ 1908730 w 1998251"/>
            <a:gd name="connsiteY17" fmla="*/ 19183 h 361283"/>
            <a:gd name="connsiteX18" fmla="*/ 1998251 w 1998251"/>
            <a:gd name="connsiteY18" fmla="*/ 0 h 36128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  <a:cxn ang="0">
              <a:pos x="connsiteX10" y="connsiteY10"/>
            </a:cxn>
            <a:cxn ang="0">
              <a:pos x="connsiteX11" y="connsiteY11"/>
            </a:cxn>
            <a:cxn ang="0">
              <a:pos x="connsiteX12" y="connsiteY12"/>
            </a:cxn>
            <a:cxn ang="0">
              <a:pos x="connsiteX13" y="connsiteY13"/>
            </a:cxn>
            <a:cxn ang="0">
              <a:pos x="connsiteX14" y="connsiteY14"/>
            </a:cxn>
            <a:cxn ang="0">
              <a:pos x="connsiteX15" y="connsiteY15"/>
            </a:cxn>
            <a:cxn ang="0">
              <a:pos x="connsiteX16" y="connsiteY16"/>
            </a:cxn>
            <a:cxn ang="0">
              <a:pos x="connsiteX17" y="connsiteY17"/>
            </a:cxn>
            <a:cxn ang="0">
              <a:pos x="connsiteX18" y="connsiteY18"/>
            </a:cxn>
          </a:cxnLst>
          <a:rect l="l" t="t" r="r" b="b"/>
          <a:pathLst>
            <a:path w="1998251" h="361283">
              <a:moveTo>
                <a:pt x="0" y="361283"/>
              </a:moveTo>
              <a:lnTo>
                <a:pt x="51155" y="342100"/>
              </a:lnTo>
              <a:lnTo>
                <a:pt x="143874" y="342100"/>
              </a:lnTo>
              <a:lnTo>
                <a:pt x="111902" y="329311"/>
              </a:lnTo>
              <a:lnTo>
                <a:pt x="163057" y="332509"/>
              </a:lnTo>
              <a:lnTo>
                <a:pt x="207818" y="319720"/>
              </a:lnTo>
              <a:lnTo>
                <a:pt x="294142" y="306931"/>
              </a:lnTo>
              <a:lnTo>
                <a:pt x="393256" y="287748"/>
              </a:lnTo>
              <a:lnTo>
                <a:pt x="469988" y="274959"/>
              </a:lnTo>
              <a:lnTo>
                <a:pt x="524341" y="268565"/>
              </a:lnTo>
              <a:lnTo>
                <a:pt x="789709" y="217409"/>
              </a:lnTo>
              <a:lnTo>
                <a:pt x="962358" y="188635"/>
              </a:lnTo>
              <a:lnTo>
                <a:pt x="1214937" y="140676"/>
              </a:lnTo>
              <a:lnTo>
                <a:pt x="1400374" y="108704"/>
              </a:lnTo>
              <a:lnTo>
                <a:pt x="1550643" y="83127"/>
              </a:lnTo>
              <a:lnTo>
                <a:pt x="1665742" y="63944"/>
              </a:lnTo>
              <a:lnTo>
                <a:pt x="1796828" y="38366"/>
              </a:lnTo>
              <a:lnTo>
                <a:pt x="1908730" y="19183"/>
              </a:lnTo>
              <a:lnTo>
                <a:pt x="1998251" y="0"/>
              </a:ln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0.65368</cdr:x>
      <cdr:y>0.59196</cdr:y>
    </cdr:from>
    <cdr:to>
      <cdr:x>0.67232</cdr:x>
      <cdr:y>0.60528</cdr:y>
    </cdr:to>
    <cdr:sp macro="" textlink="">
      <cdr:nvSpPr>
        <cdr:cNvPr id="4" name="Freeform: Shape 3">
          <a:extLst xmlns:a="http://schemas.openxmlformats.org/drawingml/2006/main">
            <a:ext uri="{FF2B5EF4-FFF2-40B4-BE49-F238E27FC236}">
              <a16:creationId xmlns:a16="http://schemas.microsoft.com/office/drawing/2014/main" id="{D958B3AD-1568-1686-52CB-59148E4DB6F7}"/>
            </a:ext>
          </a:extLst>
        </cdr:cNvPr>
        <cdr:cNvSpPr/>
      </cdr:nvSpPr>
      <cdr:spPr>
        <a:xfrm xmlns:a="http://schemas.openxmlformats.org/drawingml/2006/main">
          <a:off x="5830101" y="1705630"/>
          <a:ext cx="166255" cy="38366"/>
        </a:xfrm>
        <a:custGeom xmlns:a="http://schemas.openxmlformats.org/drawingml/2006/main">
          <a:avLst/>
          <a:gdLst>
            <a:gd name="connsiteX0" fmla="*/ 0 w 166255"/>
            <a:gd name="connsiteY0" fmla="*/ 38366 h 38366"/>
            <a:gd name="connsiteX1" fmla="*/ 44761 w 166255"/>
            <a:gd name="connsiteY1" fmla="*/ 12789 h 38366"/>
            <a:gd name="connsiteX2" fmla="*/ 92719 w 166255"/>
            <a:gd name="connsiteY2" fmla="*/ 12789 h 38366"/>
            <a:gd name="connsiteX3" fmla="*/ 121494 w 166255"/>
            <a:gd name="connsiteY3" fmla="*/ 6394 h 38366"/>
            <a:gd name="connsiteX4" fmla="*/ 166255 w 166255"/>
            <a:gd name="connsiteY4" fmla="*/ 0 h 38366"/>
            <a:gd name="connsiteX5" fmla="*/ 166255 w 166255"/>
            <a:gd name="connsiteY5" fmla="*/ 0 h 3836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166255" h="38366">
              <a:moveTo>
                <a:pt x="0" y="38366"/>
              </a:moveTo>
              <a:lnTo>
                <a:pt x="44761" y="12789"/>
              </a:lnTo>
              <a:lnTo>
                <a:pt x="92719" y="12789"/>
              </a:lnTo>
              <a:lnTo>
                <a:pt x="121494" y="6394"/>
              </a:lnTo>
              <a:lnTo>
                <a:pt x="166255" y="0"/>
              </a:lnTo>
              <a:lnTo>
                <a:pt x="166255" y="0"/>
              </a:ln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0.68153</cdr:x>
      <cdr:y>0.57976</cdr:y>
    </cdr:from>
    <cdr:to>
      <cdr:x>0.69085</cdr:x>
      <cdr:y>0.5842</cdr:y>
    </cdr:to>
    <cdr:sp macro="" textlink="">
      <cdr:nvSpPr>
        <cdr:cNvPr id="5" name="Freeform: Shape 4">
          <a:extLst xmlns:a="http://schemas.openxmlformats.org/drawingml/2006/main">
            <a:ext uri="{FF2B5EF4-FFF2-40B4-BE49-F238E27FC236}">
              <a16:creationId xmlns:a16="http://schemas.microsoft.com/office/drawing/2014/main" id="{CEBFDB51-9A9E-1520-8510-3264371B97D7}"/>
            </a:ext>
          </a:extLst>
        </cdr:cNvPr>
        <cdr:cNvSpPr/>
      </cdr:nvSpPr>
      <cdr:spPr>
        <a:xfrm xmlns:a="http://schemas.openxmlformats.org/drawingml/2006/main">
          <a:off x="6078525" y="1670461"/>
          <a:ext cx="83127" cy="12789"/>
        </a:xfrm>
        <a:custGeom xmlns:a="http://schemas.openxmlformats.org/drawingml/2006/main">
          <a:avLst/>
          <a:gdLst>
            <a:gd name="connsiteX0" fmla="*/ 0 w 83127"/>
            <a:gd name="connsiteY0" fmla="*/ 12789 h 12789"/>
            <a:gd name="connsiteX1" fmla="*/ 60747 w 83127"/>
            <a:gd name="connsiteY1" fmla="*/ 6394 h 12789"/>
            <a:gd name="connsiteX2" fmla="*/ 83127 w 83127"/>
            <a:gd name="connsiteY2" fmla="*/ 0 h 1278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3127" h="12789">
              <a:moveTo>
                <a:pt x="0" y="12789"/>
              </a:moveTo>
              <a:lnTo>
                <a:pt x="60747" y="6394"/>
              </a:lnTo>
              <a:lnTo>
                <a:pt x="83127" y="0"/>
              </a:lnTo>
            </a:path>
          </a:pathLst>
        </a:custGeom>
        <a:noFill xmlns:a="http://schemas.openxmlformats.org/drawingml/2006/main"/>
        <a:ln xmlns:a="http://schemas.openxmlformats.org/drawingml/2006/main" w="34925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0.39</cdr:x>
      <cdr:y>0.74755</cdr:y>
    </cdr:from>
    <cdr:to>
      <cdr:x>0.39598</cdr:x>
      <cdr:y>0.76342</cdr:y>
    </cdr:to>
    <cdr:sp macro="" textlink="">
      <cdr:nvSpPr>
        <cdr:cNvPr id="7" name="Oval 6">
          <a:extLst xmlns:a="http://schemas.openxmlformats.org/drawingml/2006/main">
            <a:ext uri="{FF2B5EF4-FFF2-40B4-BE49-F238E27FC236}">
              <a16:creationId xmlns:a16="http://schemas.microsoft.com/office/drawing/2014/main" id="{A7F683BB-7935-1AB2-4223-FABAB6098F34}"/>
            </a:ext>
          </a:extLst>
        </cdr:cNvPr>
        <cdr:cNvSpPr/>
      </cdr:nvSpPr>
      <cdr:spPr>
        <a:xfrm xmlns:a="http://schemas.openxmlformats.org/drawingml/2006/main">
          <a:off x="3478381" y="2153931"/>
          <a:ext cx="53340" cy="45719"/>
        </a:xfrm>
        <a:prstGeom xmlns:a="http://schemas.openxmlformats.org/drawingml/2006/main" prst="ellipse">
          <a:avLst/>
        </a:prstGeom>
        <a:solidFill xmlns:a="http://schemas.openxmlformats.org/drawingml/2006/main">
          <a:srgbClr val="994010"/>
        </a:solidFill>
        <a:ln xmlns:a="http://schemas.openxmlformats.org/drawingml/2006/main">
          <a:solidFill>
            <a:srgbClr val="99401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0.43813</cdr:x>
      <cdr:y>0.69907</cdr:y>
    </cdr:from>
    <cdr:to>
      <cdr:x>0.44411</cdr:x>
      <cdr:y>0.71494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1E923FC0-2C4A-3D1F-1A7E-20DCDB6360C2}"/>
            </a:ext>
          </a:extLst>
        </cdr:cNvPr>
        <cdr:cNvSpPr/>
      </cdr:nvSpPr>
      <cdr:spPr>
        <a:xfrm xmlns:a="http://schemas.openxmlformats.org/drawingml/2006/main">
          <a:off x="3907641" y="2014231"/>
          <a:ext cx="53340" cy="4571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solidFill>
            <a:srgbClr val="FFC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0.3843</cdr:x>
      <cdr:y>0.74403</cdr:y>
    </cdr:from>
    <cdr:to>
      <cdr:x>0.39057</cdr:x>
      <cdr:y>0.76342</cdr:y>
    </cdr:to>
    <cdr:sp macro="" textlink="">
      <cdr:nvSpPr>
        <cdr:cNvPr id="10" name="Freeform: Shape 9">
          <a:extLst xmlns:a="http://schemas.openxmlformats.org/drawingml/2006/main">
            <a:ext uri="{FF2B5EF4-FFF2-40B4-BE49-F238E27FC236}">
              <a16:creationId xmlns:a16="http://schemas.microsoft.com/office/drawing/2014/main" id="{3A4485DC-FADA-EA99-2CB6-E256EA05FAEA}"/>
            </a:ext>
          </a:extLst>
        </cdr:cNvPr>
        <cdr:cNvSpPr/>
      </cdr:nvSpPr>
      <cdr:spPr>
        <a:xfrm xmlns:a="http://schemas.openxmlformats.org/drawingml/2006/main">
          <a:off x="3427581" y="2143771"/>
          <a:ext cx="55880" cy="55880"/>
        </a:xfrm>
        <a:custGeom xmlns:a="http://schemas.openxmlformats.org/drawingml/2006/main">
          <a:avLst/>
          <a:gdLst>
            <a:gd name="connsiteX0" fmla="*/ 0 w 55880"/>
            <a:gd name="connsiteY0" fmla="*/ 55880 h 55880"/>
            <a:gd name="connsiteX1" fmla="*/ 20320 w 55880"/>
            <a:gd name="connsiteY1" fmla="*/ 45720 h 55880"/>
            <a:gd name="connsiteX2" fmla="*/ 22860 w 55880"/>
            <a:gd name="connsiteY2" fmla="*/ 38100 h 55880"/>
            <a:gd name="connsiteX3" fmla="*/ 27940 w 55880"/>
            <a:gd name="connsiteY3" fmla="*/ 30480 h 55880"/>
            <a:gd name="connsiteX4" fmla="*/ 30480 w 55880"/>
            <a:gd name="connsiteY4" fmla="*/ 22860 h 55880"/>
            <a:gd name="connsiteX5" fmla="*/ 45720 w 55880"/>
            <a:gd name="connsiteY5" fmla="*/ 12700 h 55880"/>
            <a:gd name="connsiteX6" fmla="*/ 48260 w 55880"/>
            <a:gd name="connsiteY6" fmla="*/ 5080 h 55880"/>
            <a:gd name="connsiteX7" fmla="*/ 55880 w 55880"/>
            <a:gd name="connsiteY7" fmla="*/ 0 h 5588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5880" h="55880">
              <a:moveTo>
                <a:pt x="0" y="55880"/>
              </a:moveTo>
              <a:cubicBezTo>
                <a:pt x="3835" y="54346"/>
                <a:pt x="16739" y="50196"/>
                <a:pt x="20320" y="45720"/>
              </a:cubicBezTo>
              <a:cubicBezTo>
                <a:pt x="21993" y="43629"/>
                <a:pt x="21663" y="40495"/>
                <a:pt x="22860" y="38100"/>
              </a:cubicBezTo>
              <a:cubicBezTo>
                <a:pt x="24225" y="35370"/>
                <a:pt x="26575" y="33210"/>
                <a:pt x="27940" y="30480"/>
              </a:cubicBezTo>
              <a:cubicBezTo>
                <a:pt x="29137" y="28085"/>
                <a:pt x="28995" y="25088"/>
                <a:pt x="30480" y="22860"/>
              </a:cubicBezTo>
              <a:cubicBezTo>
                <a:pt x="35916" y="14706"/>
                <a:pt x="37731" y="15363"/>
                <a:pt x="45720" y="12700"/>
              </a:cubicBezTo>
              <a:cubicBezTo>
                <a:pt x="46567" y="10160"/>
                <a:pt x="46587" y="7171"/>
                <a:pt x="48260" y="5080"/>
              </a:cubicBezTo>
              <a:cubicBezTo>
                <a:pt x="50167" y="2696"/>
                <a:pt x="55880" y="0"/>
                <a:pt x="55880" y="0"/>
              </a:cubicBezTo>
            </a:path>
          </a:pathLst>
        </a:custGeom>
        <a:noFill xmlns:a="http://schemas.openxmlformats.org/drawingml/2006/main"/>
        <a:ln xmlns:a="http://schemas.openxmlformats.org/drawingml/2006/main" w="9525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D4024A4A-8698-4351-BB7D-235CD6E74FE1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1D20D48B-69D8-46BD-9C89-114B6BFDE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1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50">
              <a:defRPr/>
            </a:pPr>
            <a:fld id="{3047368E-D6E5-4DFA-B096-90DA7EBC300D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14350">
                <a:defRPr/>
              </a:pPr>
              <a:t>1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9702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396" indent="-349396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sz="1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50">
              <a:defRPr/>
            </a:pPr>
            <a:fld id="{3047368E-D6E5-4DFA-B096-90DA7EBC300D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14350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019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396" indent="-349396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50">
              <a:defRPr/>
            </a:pPr>
            <a:fld id="{3047368E-D6E5-4DFA-B096-90DA7EBC300D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14350">
                <a:defRPr/>
              </a:pPr>
              <a:t>6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0221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23DA8-8C04-AC1F-B129-1ABDC8D2E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22426B-30F4-953E-D284-1AA032C24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DC2E6-4CC9-0E80-F85A-FC4DDE7A7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A205E-51C6-A064-B5B9-2D640071D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50">
              <a:defRPr/>
            </a:pPr>
            <a:fld id="{3047368E-D6E5-4DFA-B096-90DA7EBC300D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14350">
                <a:defRPr/>
              </a:pPr>
              <a:t>7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6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A4D78-1A19-D698-8524-90B1A545F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1667C-060F-F2BB-E225-2C51367FA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E03AF-D967-A3DF-8996-151193EA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DD684-2BD6-74A6-7C4F-5E8FA37E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4A88A-411B-0B79-D1F8-D4E88137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F5309-115A-CB46-EAD0-11204703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AC1F9-3E36-6001-DB89-97D0DDA99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E20B5-0F5A-A550-7D04-6CDBD78D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47E46-A916-BAFC-BAD1-200555D66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FC122-DCCA-0CC3-59E4-1B7EA145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5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15E08-9467-5DEE-65C0-0E7FE6A09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494CC-38C1-2787-9DD4-381414FE1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4399E-ED70-48AD-9853-73E74EB8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5AA16-8757-05FA-C4ED-B58B6D65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7639-C8D5-E04F-A829-076814F5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4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072D-1F13-C8E8-E7C6-68DEA3D1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C4D7A-09E1-DF63-EEDE-8739086A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593E5-3D41-3F94-E710-595B7373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E4D19-D2B8-7DDE-125B-08DD12A0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9E66-230C-C870-4560-9B7A1DCA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5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CBB7-FCF1-CF80-FDB3-68926FF9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B7355-C661-CC20-7010-AF51C2BFF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4C5E-6A14-2E23-7174-A2BE6D75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85BC9-DE0A-5E9B-2F5C-5A82C2B3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2A7CA-3781-F8E5-4DC8-24B0EAFD8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924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DDC0-E978-3E20-3A5F-43032B9D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64441-1E00-F1AB-6456-E826D45A5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2F6EA-23A6-A074-0966-0C271846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28445-6CBD-6DAF-99ED-8E1438DE9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3A1E-50BF-3D03-DE10-B2474B66E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8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CE336-2899-5966-9F77-ADA22E62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DEC79-81B6-DE81-9934-F69ED46B1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3EC03-2E9A-CB2F-C250-EA136F0FB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5AD3B-A876-0EF7-D805-2C58275D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50600-4289-C6F0-0EE3-7E841FA2A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62703-8C77-5717-6DDF-D8A60C26A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76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A93E-193E-AE81-068D-AF3C4EE3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6DFAD-CBAB-27CD-6B30-118C5F6D9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57791-CFF6-08EC-7E28-F872EEF55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6274E9-F868-BA06-19DB-EEAAC603F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B53C9-469A-C3E7-85D9-FD412B031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D37F9-EDF4-E7E3-C8EE-81876F9A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F1CD9-7980-8741-F77A-7145EE11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091985-4CAA-D2ED-41B9-22786495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3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BC6F-A8DA-F8D6-EFEF-37E0C26A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669B95-74B5-D607-F96C-2A4FB4E2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EC6B3-26DD-B16D-A115-AE661C45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CBE30-5DDE-A7E1-19FF-CE222AB2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81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48D7C-C35E-6BC7-39EF-617028B4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0452D2-8EEA-1F8F-A0FC-2E2E867A7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74838-BDC1-536E-23FE-AAC378AF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44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FD1C-DAEA-8DB8-C3FC-5A79BC851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044C-D5CB-C398-07D2-32CCB23C9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D714A-30F4-001D-1164-14FDC8362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6E51E-8244-A462-3B15-F905C5DB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C340D-8ECA-6B9D-8C39-ADBF03C2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472DF-2DDE-E1F6-892C-36FAD348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5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51DB3-EF16-E1A3-5E78-6601A2C5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5BEEC-456D-5B68-8D27-2FCF78195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471E8-55C5-1511-62C6-05EB98D4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612D8-15B1-3A2F-AD92-C1A7D817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DDCE-5371-73D1-44FD-72E3E90A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79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926B-BA0B-1AC6-017D-E4508C116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0CDE4D-7501-7C4E-61AA-6315F3ED8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53DE8-413E-9F89-B8CB-9A52ED7A6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50899-F59A-5AE2-CAFE-82CB7E03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02900-306F-1E15-485C-574DCAE0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945A7-3919-831F-B048-9F091284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78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4A82C-012A-09A7-95FE-03FCEBD4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3A890-4278-2AB2-0A74-86F9C05D7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9A778-47AB-314B-F893-90B20192D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D7EF3-A446-38F8-B348-ED9C5BA7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95CDB-9BF4-4E38-0981-C11E5A5E0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3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C6670-79AF-AAE4-6326-8C81394EAD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79712-9A2F-093C-5A1C-C255708DC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7B16-05C1-3F43-487B-CCFDBA20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9957D-113F-9B49-34F5-3CCC154C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0D638-18EE-8583-BDBA-6D6A5A17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A892-FB04-C881-2C0C-ECA6F900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B4EC8-A706-E0A1-671E-6716B44CC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49841-1689-C3AF-6AEA-8EE27E93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D6A59-062B-9836-373F-F06C6223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5F250-CED2-9532-AE52-D0568763C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A9A1-CFF3-B830-05DA-A7909C48E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D6D97-9B64-1CBE-3F10-B4AEAFEB9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432A8-B543-B2D7-47CD-0309724C2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1D45F-854F-95DB-8565-0CD920BE2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1F1B2-E9A8-767B-B11B-076D0B52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27EBE-AFD2-1D7E-2B79-62EEE29A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52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0EA23-A823-8978-4A0B-B3D68160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5466-5C3E-7E17-729B-35BAD1F12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315864-5F2C-B2CA-C509-3AA1D8EF1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67515-C1F4-3363-F095-5378C34F1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178B7-9545-8364-9E7D-44088CE70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66A5E7-0F30-5140-84B3-DC015DC6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56C06-4036-A1F1-44E0-6DC2D2B03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BCA153-B867-2DEC-D5A1-21F58FD3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FFAE-00B2-316B-E0A8-86051917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030CA-8BB2-6781-9B61-6DCAF367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5B3EBB-F027-8869-82E1-4CCBE127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C8977-DCF4-691D-1636-4A3B4AEF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5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5A84A-3477-1385-749E-17379516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A1EF4-A8E8-43E1-81E4-00F1C380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B2CBC-B835-8DF0-7C0E-0DC5D50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22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C407D-72FC-9ED6-F19D-529D6E19A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117C7-B159-3131-6301-15248EE3E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8AC55-4691-4D78-1895-DE9792913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DF1DD9-610F-472E-B1C5-4956766F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05437-EB09-3D79-90B2-4CFAAE6B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54320-E302-1DBE-3161-F1D8D2D7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4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05278-D9E0-144D-1F70-9A0B65E1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A9F37-A829-18BD-8A34-E063C389E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3A35F-3B4D-B516-B039-0DC5C0D0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994B1-2A70-255F-A266-8576F883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FB538-58B3-18AD-6BD5-1B7D7C553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56FF-7A24-A12C-FA1B-B1DF53B0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18D7A-61BA-62D9-123A-85FDFFFA7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CDE50-A98C-E75E-6765-7760D223A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EDBDA-96AE-CC6D-D04A-41937B6CC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ED600F-0C11-4CF7-9B5F-2412DD64C354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09462-3E9D-2200-B5E1-12FBD6743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7F1B7-CD77-44CA-7B3A-5F8F9B4AC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F4B20B-EBE0-45A9-A64C-6C6B9AD13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D0FC3-0339-2CB6-AC2E-DB7D7846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9FF52-8168-DF0A-34C2-9E305BEF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10353-0C3D-3D6F-E5CB-309B7A5C0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9251A-E2F8-46C1-B4AE-7EF6E01E3C16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4458B-A109-BD29-6073-759E36A2E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F8BF1-6FB8-E897-1350-CAF3802423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35625-2733-474B-ACBA-22BFF62E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2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E38B3BB-0CE7-30D4-334E-2F8C1386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89" b="-3304"/>
          <a:stretch>
            <a:fillRect/>
          </a:stretch>
        </p:blipFill>
        <p:spPr>
          <a:xfrm>
            <a:off x="10391944" y="5777551"/>
            <a:ext cx="1276236" cy="923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829AF1-F0CC-009E-BCBB-BE616238F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219" b="-3383"/>
          <a:stretch>
            <a:fillRect/>
          </a:stretch>
        </p:blipFill>
        <p:spPr>
          <a:xfrm>
            <a:off x="9306125" y="5643858"/>
            <a:ext cx="1125459" cy="8813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1297F0-8B31-D155-164E-908DB325FE37}"/>
              </a:ext>
            </a:extLst>
          </p:cNvPr>
          <p:cNvSpPr txBox="1"/>
          <p:nvPr/>
        </p:nvSpPr>
        <p:spPr>
          <a:xfrm>
            <a:off x="1690186" y="121932"/>
            <a:ext cx="82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1" dirty="0"/>
              <a:t>Lag Time in the Multi-Aquifer System of Southeast Minnesota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5F7F66-B8A3-F39A-B7C3-F0CF66BFE24B}"/>
              </a:ext>
            </a:extLst>
          </p:cNvPr>
          <p:cNvSpPr txBox="1"/>
          <p:nvPr/>
        </p:nvSpPr>
        <p:spPr>
          <a:xfrm>
            <a:off x="3615452" y="619117"/>
            <a:ext cx="37524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Tony Runkel, Minnesota Geological 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72C0F-DC30-9E1E-46A2-601E31FF8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4093C1-D6BF-BB05-0CFA-605BC955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336" y="1590306"/>
            <a:ext cx="5718476" cy="3815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F0ACE-B4E7-F6E0-814B-DA5AF9ED7A83}"/>
              </a:ext>
            </a:extLst>
          </p:cNvPr>
          <p:cNvSpPr txBox="1"/>
          <p:nvPr/>
        </p:nvSpPr>
        <p:spPr>
          <a:xfrm>
            <a:off x="2940030" y="5240077"/>
            <a:ext cx="29686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https://displaylag.com/exposed-input-lag-vs-response-time/</a:t>
            </a:r>
          </a:p>
        </p:txBody>
      </p:sp>
    </p:spTree>
    <p:extLst>
      <p:ext uri="{BB962C8B-B14F-4D97-AF65-F5344CB8AC3E}">
        <p14:creationId xmlns:p14="http://schemas.microsoft.com/office/powerpoint/2010/main" val="38726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EC188-626A-0D1B-7CDE-D0F9E8D3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41671A-8EE3-20CA-6B7C-627786F29A49}"/>
              </a:ext>
            </a:extLst>
          </p:cNvPr>
          <p:cNvSpPr txBox="1">
            <a:spLocks/>
          </p:cNvSpPr>
          <p:nvPr/>
        </p:nvSpPr>
        <p:spPr>
          <a:xfrm>
            <a:off x="1930758" y="257922"/>
            <a:ext cx="9623537" cy="6068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1219170"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Hydrogeologic setting of southeast Minnesota “Driftless Area”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AE6687-C512-04E9-458C-D78917692AE6}"/>
              </a:ext>
            </a:extLst>
          </p:cNvPr>
          <p:cNvGrpSpPr/>
          <p:nvPr/>
        </p:nvGrpSpPr>
        <p:grpSpPr>
          <a:xfrm>
            <a:off x="4801663" y="2986987"/>
            <a:ext cx="3183536" cy="1991076"/>
            <a:chOff x="4692841" y="2285870"/>
            <a:chExt cx="3467525" cy="2006777"/>
          </a:xfrm>
        </p:grpSpPr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4D54F470-CA51-0C02-04D6-D7517159A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600" y="3500439"/>
              <a:ext cx="2392364" cy="352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377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kern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charset="0"/>
                </a:rPr>
                <a:t>Fine Lake sediment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BBF38D-06B4-7C0E-62BC-0A3BB310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r="20448" b="10000"/>
            <a:stretch/>
          </p:blipFill>
          <p:spPr>
            <a:xfrm>
              <a:off x="4771647" y="2285870"/>
              <a:ext cx="3092020" cy="1999587"/>
            </a:xfrm>
            <a:prstGeom prst="rect">
              <a:avLst/>
            </a:prstGeom>
            <a:ln w="19050">
              <a:solidFill>
                <a:sysClr val="windowText" lastClr="000000"/>
              </a:solidFill>
            </a:ln>
          </p:spPr>
        </p:pic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CA5AFB9-92AF-0BB8-7867-17C565F03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2841" y="3831718"/>
              <a:ext cx="3467525" cy="46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377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b="1" kern="0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charset="0"/>
                </a:rPr>
                <a:t>Karstic bedrock near or at land surface</a:t>
              </a:r>
            </a:p>
            <a:p>
              <a:pPr defTabSz="914377">
                <a:spcBef>
                  <a:spcPct val="0"/>
                </a:spcBef>
                <a:buFontTx/>
                <a:buNone/>
                <a:defRPr/>
              </a:pPr>
              <a:endParaRPr lang="en-US" altLang="en-US" sz="1200" b="1" kern="0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CD4045-9230-2BA0-44AA-708F682F4B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0" b="16965"/>
          <a:stretch/>
        </p:blipFill>
        <p:spPr>
          <a:xfrm>
            <a:off x="504817" y="2512072"/>
            <a:ext cx="4296846" cy="2561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67E4C-4D5D-C38F-C863-912AD6468DFC}"/>
              </a:ext>
            </a:extLst>
          </p:cNvPr>
          <p:cNvSpPr txBox="1"/>
          <p:nvPr/>
        </p:nvSpPr>
        <p:spPr>
          <a:xfrm rot="3300585">
            <a:off x="174195" y="3864990"/>
            <a:ext cx="2055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Extensive clay cover</a:t>
            </a:r>
          </a:p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Arial"/>
              </a:rPr>
              <a:t>( i.e. glacial “drift”)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C8FCB9-78F8-01F7-481D-E8A706F54933}"/>
              </a:ext>
            </a:extLst>
          </p:cNvPr>
          <p:cNvCxnSpPr>
            <a:cxnSpLocks/>
          </p:cNvCxnSpPr>
          <p:nvPr/>
        </p:nvCxnSpPr>
        <p:spPr bwMode="auto">
          <a:xfrm>
            <a:off x="3048686" y="3963916"/>
            <a:ext cx="2013735" cy="113119"/>
          </a:xfrm>
          <a:prstGeom prst="straightConnector1">
            <a:avLst/>
          </a:prstGeom>
          <a:solidFill>
            <a:srgbClr val="7A0019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57BB34-D7C8-05E8-12CB-E81B026A91DE}"/>
              </a:ext>
            </a:extLst>
          </p:cNvPr>
          <p:cNvGrpSpPr/>
          <p:nvPr/>
        </p:nvGrpSpPr>
        <p:grpSpPr>
          <a:xfrm>
            <a:off x="6347777" y="2127368"/>
            <a:ext cx="5670190" cy="2954481"/>
            <a:chOff x="2740968" y="946730"/>
            <a:chExt cx="5670190" cy="295448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626D23-0170-E8AD-ECD6-980E2C6A9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5965" t="20458"/>
            <a:stretch>
              <a:fillRect/>
            </a:stretch>
          </p:blipFill>
          <p:spPr>
            <a:xfrm>
              <a:off x="4653146" y="1277068"/>
              <a:ext cx="3262606" cy="25470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ED6399-B242-A17E-F182-5B442EB50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038" t="13060"/>
            <a:stretch>
              <a:fillRect/>
            </a:stretch>
          </p:blipFill>
          <p:spPr>
            <a:xfrm>
              <a:off x="4684880" y="1298308"/>
              <a:ext cx="3262606" cy="260290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911953-6203-CA64-7FCD-C470B942A778}"/>
                </a:ext>
              </a:extLst>
            </p:cNvPr>
            <p:cNvSpPr txBox="1"/>
            <p:nvPr/>
          </p:nvSpPr>
          <p:spPr>
            <a:xfrm>
              <a:off x="5859191" y="946730"/>
              <a:ext cx="2551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Arial"/>
                </a:rPr>
                <a:t>Karst-prone: carbonate bedrock within 50 ft of land surface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027CA8-C318-F4A7-8E46-2B058A315F53}"/>
                </a:ext>
              </a:extLst>
            </p:cNvPr>
            <p:cNvSpPr txBox="1"/>
            <p:nvPr/>
          </p:nvSpPr>
          <p:spPr>
            <a:xfrm>
              <a:off x="6334692" y="1460417"/>
              <a:ext cx="10008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Arial"/>
                </a:rPr>
                <a:t>Sinkholes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BD5143-1EAA-2EC5-FB49-FAB9D3BF42FA}"/>
                </a:ext>
              </a:extLst>
            </p:cNvPr>
            <p:cNvSpPr/>
            <p:nvPr/>
          </p:nvSpPr>
          <p:spPr bwMode="auto">
            <a:xfrm>
              <a:off x="6307260" y="1552474"/>
              <a:ext cx="27432" cy="2743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7513EC5-8A88-D42F-9C27-96DD72693837}"/>
                </a:ext>
              </a:extLst>
            </p:cNvPr>
            <p:cNvSpPr/>
            <p:nvPr/>
          </p:nvSpPr>
          <p:spPr bwMode="auto">
            <a:xfrm>
              <a:off x="6297735" y="1600099"/>
              <a:ext cx="27432" cy="2743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99DB16A-A30C-28AC-49D1-C2C5A37348F7}"/>
                </a:ext>
              </a:extLst>
            </p:cNvPr>
            <p:cNvSpPr/>
            <p:nvPr/>
          </p:nvSpPr>
          <p:spPr bwMode="auto">
            <a:xfrm>
              <a:off x="6278685" y="1571524"/>
              <a:ext cx="27432" cy="2743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E355A2-4964-AACE-0550-4B8F77E8D017}"/>
                </a:ext>
              </a:extLst>
            </p:cNvPr>
            <p:cNvSpPr/>
            <p:nvPr/>
          </p:nvSpPr>
          <p:spPr bwMode="auto">
            <a:xfrm>
              <a:off x="6364410" y="1590574"/>
              <a:ext cx="27432" cy="27432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D1CC938-6895-06DB-601D-4FEC023F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3D782"/>
                </a:clrFrom>
                <a:clrTo>
                  <a:srgbClr val="F3D782">
                    <a:alpha val="0"/>
                  </a:srgbClr>
                </a:clrTo>
              </a:clrChange>
              <a:alphaModFix amt="77000"/>
            </a:blip>
            <a:srcRect l="59380" t="89790" r="37352" b="9242"/>
            <a:stretch>
              <a:fillRect/>
            </a:stretch>
          </p:blipFill>
          <p:spPr>
            <a:xfrm>
              <a:off x="5698588" y="1032891"/>
              <a:ext cx="212352" cy="852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A914F0-FA09-EA45-18C5-B126E9F4601A}"/>
                </a:ext>
              </a:extLst>
            </p:cNvPr>
            <p:cNvSpPr txBox="1"/>
            <p:nvPr/>
          </p:nvSpPr>
          <p:spPr>
            <a:xfrm>
              <a:off x="2740968" y="2227949"/>
              <a:ext cx="10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rgbClr val="003D4C">
                      <a:lumMod val="25000"/>
                      <a:lumOff val="75000"/>
                    </a:srgbClr>
                  </a:solidFill>
                  <a:latin typeface="Arial"/>
                </a:rPr>
                <a:t>Rapid water infiltration</a:t>
              </a: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FDC82CE8-4B76-9B26-90A1-115EFDF85C35}"/>
              </a:ext>
            </a:extLst>
          </p:cNvPr>
          <p:cNvSpPr txBox="1">
            <a:spLocks/>
          </p:cNvSpPr>
          <p:nvPr/>
        </p:nvSpPr>
        <p:spPr>
          <a:xfrm>
            <a:off x="2289282" y="1596076"/>
            <a:ext cx="8008249" cy="6068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</a:rPr>
              <a:t>Incised, bedrock-dominated landscape with karstic carbonate plateaus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F197068-4501-BDDE-2A1D-03EA7B2ECE49}"/>
              </a:ext>
            </a:extLst>
          </p:cNvPr>
          <p:cNvSpPr txBox="1">
            <a:spLocks/>
          </p:cNvSpPr>
          <p:nvPr/>
        </p:nvSpPr>
        <p:spPr>
          <a:xfrm>
            <a:off x="2278650" y="1893788"/>
            <a:ext cx="8008249" cy="60683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300" b="0">
                <a:solidFill>
                  <a:srgbClr val="7A0019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342946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685891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028837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371783" algn="ctr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 defTabSz="121917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/>
              </a:rPr>
              <a:t>Rapid infiltration to the groundwater system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807502-0B37-1699-68F2-3FB245A0B463}"/>
              </a:ext>
            </a:extLst>
          </p:cNvPr>
          <p:cNvCxnSpPr>
            <a:cxnSpLocks/>
          </p:cNvCxnSpPr>
          <p:nvPr/>
        </p:nvCxnSpPr>
        <p:spPr bwMode="auto">
          <a:xfrm>
            <a:off x="6393431" y="3507568"/>
            <a:ext cx="0" cy="545657"/>
          </a:xfrm>
          <a:prstGeom prst="straightConnector1">
            <a:avLst/>
          </a:prstGeom>
          <a:solidFill>
            <a:srgbClr val="7A0019"/>
          </a:solidFill>
          <a:ln w="57150" cap="flat" cmpd="sng" algn="ctr">
            <a:solidFill>
              <a:srgbClr val="003D4C">
                <a:lumMod val="25000"/>
                <a:lumOff val="75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567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7095E0-6C23-B7FB-3A98-387CAD275FB0}"/>
              </a:ext>
            </a:extLst>
          </p:cNvPr>
          <p:cNvSpPr txBox="1"/>
          <p:nvPr/>
        </p:nvSpPr>
        <p:spPr>
          <a:xfrm>
            <a:off x="4317561" y="126559"/>
            <a:ext cx="3525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Aptos" panose="02110004020202020204"/>
              </a:rPr>
              <a:t>The Hydrogeologic System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1B6B2F-AF34-D548-C820-CA6F4E5E7E28}"/>
              </a:ext>
            </a:extLst>
          </p:cNvPr>
          <p:cNvSpPr txBox="1"/>
          <p:nvPr/>
        </p:nvSpPr>
        <p:spPr>
          <a:xfrm>
            <a:off x="9216767" y="3407669"/>
            <a:ext cx="24217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 compiled by MN Geological Survey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5F230E-CCC6-8E38-00E8-8184BA208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6"/>
          <a:stretch>
            <a:fillRect/>
          </a:stretch>
        </p:blipFill>
        <p:spPr>
          <a:xfrm>
            <a:off x="326164" y="948321"/>
            <a:ext cx="3217506" cy="2524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1BCC2-D077-F4CB-B086-89CF6B49B8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65" t="20458"/>
          <a:stretch>
            <a:fillRect/>
          </a:stretch>
        </p:blipFill>
        <p:spPr>
          <a:xfrm>
            <a:off x="4465106" y="969404"/>
            <a:ext cx="3262606" cy="2547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97C052-056E-5E1B-80EA-24EA545485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38" t="13060"/>
          <a:stretch>
            <a:fillRect/>
          </a:stretch>
        </p:blipFill>
        <p:spPr>
          <a:xfrm>
            <a:off x="4496840" y="990644"/>
            <a:ext cx="3262606" cy="26029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92CA71-A97C-2161-2FDF-A561719F3F24}"/>
              </a:ext>
            </a:extLst>
          </p:cNvPr>
          <p:cNvSpPr txBox="1"/>
          <p:nvPr/>
        </p:nvSpPr>
        <p:spPr>
          <a:xfrm>
            <a:off x="6146652" y="1152753"/>
            <a:ext cx="1000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Sinkholes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82B2803-CF55-9C16-4EA8-43BF78ACC783}"/>
              </a:ext>
            </a:extLst>
          </p:cNvPr>
          <p:cNvSpPr/>
          <p:nvPr/>
        </p:nvSpPr>
        <p:spPr bwMode="auto">
          <a:xfrm>
            <a:off x="6119220" y="1244810"/>
            <a:ext cx="27432" cy="274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9096707-D804-65C1-43D7-38B50508864A}"/>
              </a:ext>
            </a:extLst>
          </p:cNvPr>
          <p:cNvSpPr/>
          <p:nvPr/>
        </p:nvSpPr>
        <p:spPr bwMode="auto">
          <a:xfrm>
            <a:off x="6109695" y="1292435"/>
            <a:ext cx="27432" cy="274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1F62F3-8E24-18CB-B7FF-E8DBFF9F7C90}"/>
              </a:ext>
            </a:extLst>
          </p:cNvPr>
          <p:cNvSpPr/>
          <p:nvPr/>
        </p:nvSpPr>
        <p:spPr bwMode="auto">
          <a:xfrm>
            <a:off x="6090645" y="1263860"/>
            <a:ext cx="27432" cy="274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D918111-E29D-C98D-A0D6-EC57A872B925}"/>
              </a:ext>
            </a:extLst>
          </p:cNvPr>
          <p:cNvSpPr/>
          <p:nvPr/>
        </p:nvSpPr>
        <p:spPr bwMode="auto">
          <a:xfrm>
            <a:off x="6176370" y="1282910"/>
            <a:ext cx="27432" cy="2743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D008D8-02F0-AD53-DAF0-4FD2747D5102}"/>
              </a:ext>
            </a:extLst>
          </p:cNvPr>
          <p:cNvSpPr txBox="1"/>
          <p:nvPr/>
        </p:nvSpPr>
        <p:spPr>
          <a:xfrm rot="2362994">
            <a:off x="709302" y="1981839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Lower Paleozoic Bedrock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22C9B-F603-28A7-6655-7A7FC95BEE0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D782"/>
              </a:clrFrom>
              <a:clrTo>
                <a:srgbClr val="F3D782">
                  <a:alpha val="0"/>
                </a:srgbClr>
              </a:clrTo>
            </a:clrChange>
            <a:alphaModFix amt="77000"/>
          </a:blip>
          <a:srcRect l="59380" t="89790" r="37352" b="9242"/>
          <a:stretch>
            <a:fillRect/>
          </a:stretch>
        </p:blipFill>
        <p:spPr>
          <a:xfrm>
            <a:off x="5510548" y="789025"/>
            <a:ext cx="212352" cy="852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02134-21A9-16F7-129A-92FA54EECFBA}"/>
              </a:ext>
            </a:extLst>
          </p:cNvPr>
          <p:cNvSpPr txBox="1"/>
          <p:nvPr/>
        </p:nvSpPr>
        <p:spPr>
          <a:xfrm>
            <a:off x="913886" y="3216396"/>
            <a:ext cx="4042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mi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45B1F-2460-DC42-204E-41DDF0AFEA6D}"/>
              </a:ext>
            </a:extLst>
          </p:cNvPr>
          <p:cNvSpPr txBox="1"/>
          <p:nvPr/>
        </p:nvSpPr>
        <p:spPr>
          <a:xfrm>
            <a:off x="870372" y="3085471"/>
            <a:ext cx="4299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665D4-E1BE-33E4-3A82-E74205D9BC8F}"/>
              </a:ext>
            </a:extLst>
          </p:cNvPr>
          <p:cNvSpPr txBox="1"/>
          <p:nvPr/>
        </p:nvSpPr>
        <p:spPr>
          <a:xfrm>
            <a:off x="1484684" y="829647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Elev.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02E22D-E0FD-A88B-B069-C3EDA487714C}"/>
              </a:ext>
            </a:extLst>
          </p:cNvPr>
          <p:cNvCxnSpPr>
            <a:cxnSpLocks/>
          </p:cNvCxnSpPr>
          <p:nvPr/>
        </p:nvCxnSpPr>
        <p:spPr bwMode="auto">
          <a:xfrm flipV="1">
            <a:off x="1484684" y="2810056"/>
            <a:ext cx="1913098" cy="1109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150C593-E983-73EE-AD50-22D8D3641D57}"/>
              </a:ext>
            </a:extLst>
          </p:cNvPr>
          <p:cNvSpPr txBox="1"/>
          <p:nvPr/>
        </p:nvSpPr>
        <p:spPr>
          <a:xfrm>
            <a:off x="1219242" y="266239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E5677A-17D4-B2DC-6704-14378BBF4119}"/>
              </a:ext>
            </a:extLst>
          </p:cNvPr>
          <p:cNvSpPr txBox="1"/>
          <p:nvPr/>
        </p:nvSpPr>
        <p:spPr>
          <a:xfrm>
            <a:off x="3324267" y="25671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F9CC50-C389-DDB5-8852-AA21F48D7A36}"/>
              </a:ext>
            </a:extLst>
          </p:cNvPr>
          <p:cNvSpPr txBox="1"/>
          <p:nvPr/>
        </p:nvSpPr>
        <p:spPr>
          <a:xfrm>
            <a:off x="238167" y="373009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8972156-2ADC-693B-E3DB-ECB101C649BE}"/>
              </a:ext>
            </a:extLst>
          </p:cNvPr>
          <p:cNvGrpSpPr/>
          <p:nvPr/>
        </p:nvGrpSpPr>
        <p:grpSpPr>
          <a:xfrm>
            <a:off x="555926" y="3916400"/>
            <a:ext cx="11121656" cy="1858264"/>
            <a:chOff x="535172" y="3730728"/>
            <a:chExt cx="11121656" cy="18582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173C10-FB99-D37E-8FAB-DF972F0DC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172" y="3730728"/>
              <a:ext cx="11121656" cy="182465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2576B06-9FDA-1437-F0E1-0645075D06F0}"/>
                </a:ext>
              </a:extLst>
            </p:cNvPr>
            <p:cNvSpPr/>
            <p:nvPr/>
          </p:nvSpPr>
          <p:spPr bwMode="auto">
            <a:xfrm>
              <a:off x="6448425" y="4935856"/>
              <a:ext cx="361950" cy="4362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              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8D112F-C68F-B21F-F4FD-F1438D10801E}"/>
                </a:ext>
              </a:extLst>
            </p:cNvPr>
            <p:cNvSpPr/>
            <p:nvPr/>
          </p:nvSpPr>
          <p:spPr bwMode="auto">
            <a:xfrm>
              <a:off x="4257675" y="5212081"/>
              <a:ext cx="495300" cy="2721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FA55DB-3905-7A92-5A44-3DC41AC817D6}"/>
                </a:ext>
              </a:extLst>
            </p:cNvPr>
            <p:cNvSpPr/>
            <p:nvPr/>
          </p:nvSpPr>
          <p:spPr bwMode="auto">
            <a:xfrm>
              <a:off x="6000750" y="5288281"/>
              <a:ext cx="495300" cy="2721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A04E6DF-09D1-CC37-1D89-13B4D8E9CCD6}"/>
                </a:ext>
              </a:extLst>
            </p:cNvPr>
            <p:cNvSpPr/>
            <p:nvPr/>
          </p:nvSpPr>
          <p:spPr bwMode="auto">
            <a:xfrm>
              <a:off x="4791075" y="5316856"/>
              <a:ext cx="495300" cy="2721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53022BF-5A44-B2AA-333A-1D7F08F529E0}"/>
                </a:ext>
              </a:extLst>
            </p:cNvPr>
            <p:cNvSpPr/>
            <p:nvPr/>
          </p:nvSpPr>
          <p:spPr bwMode="auto">
            <a:xfrm>
              <a:off x="8239125" y="5307331"/>
              <a:ext cx="495300" cy="2721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0384323-5267-2E04-5541-A7573C9CCAF7}"/>
              </a:ext>
            </a:extLst>
          </p:cNvPr>
          <p:cNvGrpSpPr/>
          <p:nvPr/>
        </p:nvGrpSpPr>
        <p:grpSpPr>
          <a:xfrm>
            <a:off x="7458075" y="5057230"/>
            <a:ext cx="1459408" cy="602772"/>
            <a:chOff x="7994490" y="192406"/>
            <a:chExt cx="1459408" cy="602772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367AF63-BC4B-1A96-7943-2D6AB531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94490" y="229078"/>
              <a:ext cx="278878" cy="521214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D61127B-B13E-2119-9E14-C41421BC8A17}"/>
                </a:ext>
              </a:extLst>
            </p:cNvPr>
            <p:cNvSpPr txBox="1"/>
            <p:nvPr/>
          </p:nvSpPr>
          <p:spPr>
            <a:xfrm>
              <a:off x="8197168" y="192406"/>
              <a:ext cx="12567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High NO3-N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2A97525-09DD-4D15-1DC9-A094743C074E}"/>
                </a:ext>
              </a:extLst>
            </p:cNvPr>
            <p:cNvSpPr txBox="1"/>
            <p:nvPr/>
          </p:nvSpPr>
          <p:spPr>
            <a:xfrm>
              <a:off x="8197168" y="378376"/>
              <a:ext cx="12567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Moderate NO3-N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7F9EFD5-8757-D2E8-EE8C-8F04CAC526EC}"/>
                </a:ext>
              </a:extLst>
            </p:cNvPr>
            <p:cNvSpPr txBox="1"/>
            <p:nvPr/>
          </p:nvSpPr>
          <p:spPr>
            <a:xfrm>
              <a:off x="8197168" y="564346"/>
              <a:ext cx="125673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NO3-N &lt;1 mg/l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5744CC5-9445-631C-AC89-D4DE01428164}"/>
              </a:ext>
            </a:extLst>
          </p:cNvPr>
          <p:cNvSpPr txBox="1"/>
          <p:nvPr/>
        </p:nvSpPr>
        <p:spPr>
          <a:xfrm>
            <a:off x="11460385" y="391136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9B9F430-B0C4-763D-D354-EAF269027550}"/>
              </a:ext>
            </a:extLst>
          </p:cNvPr>
          <p:cNvSpPr txBox="1"/>
          <p:nvPr/>
        </p:nvSpPr>
        <p:spPr>
          <a:xfrm>
            <a:off x="6080290" y="5415582"/>
            <a:ext cx="140137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Aquitard/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Aquitardifer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ED821F7-BDF8-56B2-BEE0-958EB666C238}"/>
              </a:ext>
            </a:extLst>
          </p:cNvPr>
          <p:cNvSpPr txBox="1"/>
          <p:nvPr/>
        </p:nvSpPr>
        <p:spPr>
          <a:xfrm>
            <a:off x="6122419" y="5183639"/>
            <a:ext cx="7092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Fractures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EA4B4AD-FF06-3A1C-FB1F-C56F1AA66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4236" y="5389631"/>
            <a:ext cx="441601" cy="21820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23FBE3A-BE5E-1527-49DC-6927BB169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9846" y="5173732"/>
            <a:ext cx="298784" cy="24314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7F5B20D-762B-9DD9-31EC-E2DF537E32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589" y="5394609"/>
            <a:ext cx="441601" cy="21479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07A20DD-3E76-521C-925C-DD83393E7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7251" y="5458363"/>
            <a:ext cx="351379" cy="14065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C60B326-B882-E9D5-30BB-22AB8915AF4D}"/>
              </a:ext>
            </a:extLst>
          </p:cNvPr>
          <p:cNvSpPr txBox="1"/>
          <p:nvPr/>
        </p:nvSpPr>
        <p:spPr>
          <a:xfrm>
            <a:off x="3273499" y="5404484"/>
            <a:ext cx="9968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Dominant flow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97FD731-41FC-9904-1DF6-33DF2A8ACB73}"/>
              </a:ext>
            </a:extLst>
          </p:cNvPr>
          <p:cNvSpPr txBox="1"/>
          <p:nvPr/>
        </p:nvSpPr>
        <p:spPr>
          <a:xfrm>
            <a:off x="4702351" y="5385545"/>
            <a:ext cx="126040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Recharge to WT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F7FC3B8-B1A4-C9BB-EE5F-F8BF8B8BE71E}"/>
              </a:ext>
            </a:extLst>
          </p:cNvPr>
          <p:cNvGrpSpPr/>
          <p:nvPr/>
        </p:nvGrpSpPr>
        <p:grpSpPr>
          <a:xfrm>
            <a:off x="9186365" y="5376538"/>
            <a:ext cx="2342398" cy="281780"/>
            <a:chOff x="9599044" y="5033711"/>
            <a:chExt cx="2342398" cy="281780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A98D247-D192-AD36-C7FC-D91898BE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44154"/>
            <a:stretch>
              <a:fillRect/>
            </a:stretch>
          </p:blipFill>
          <p:spPr>
            <a:xfrm>
              <a:off x="9684126" y="5230219"/>
              <a:ext cx="2121890" cy="85272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0503EBC-799F-091F-CD42-61B05DB528AC}"/>
                </a:ext>
              </a:extLst>
            </p:cNvPr>
            <p:cNvSpPr txBox="1"/>
            <p:nvPr/>
          </p:nvSpPr>
          <p:spPr>
            <a:xfrm>
              <a:off x="9599044" y="5033711"/>
              <a:ext cx="70927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464FCB5-9AB8-15A9-FC82-F45F9930A6E3}"/>
                </a:ext>
              </a:extLst>
            </p:cNvPr>
            <p:cNvSpPr txBox="1"/>
            <p:nvPr/>
          </p:nvSpPr>
          <p:spPr>
            <a:xfrm>
              <a:off x="11232165" y="5043540"/>
              <a:ext cx="70927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 miles</a:t>
              </a: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D03F6456-1B0C-511B-AB6F-25885E3EF9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614" y="4085011"/>
            <a:ext cx="395925" cy="1633736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43320A53-CC8F-E13A-2FF6-9BFBB9FAC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1504" y="929044"/>
            <a:ext cx="3251683" cy="2547051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48435EC-97FF-C123-625B-10EB259190A8}"/>
              </a:ext>
            </a:extLst>
          </p:cNvPr>
          <p:cNvGrpSpPr/>
          <p:nvPr/>
        </p:nvGrpSpPr>
        <p:grpSpPr>
          <a:xfrm>
            <a:off x="10040922" y="1093576"/>
            <a:ext cx="2194142" cy="527735"/>
            <a:chOff x="10715625" y="1345088"/>
            <a:chExt cx="2194142" cy="527735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A7F1C43C-8B08-55A4-5719-4DA27234A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42829" t="71305"/>
            <a:stretch>
              <a:fillRect/>
            </a:stretch>
          </p:blipFill>
          <p:spPr>
            <a:xfrm>
              <a:off x="10943108" y="1678854"/>
              <a:ext cx="114484" cy="129941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56DB768-7AE8-FED9-69B4-57A379F32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 l="26349" b="70257"/>
            <a:stretch>
              <a:fillRect/>
            </a:stretch>
          </p:blipFill>
          <p:spPr>
            <a:xfrm>
              <a:off x="10918475" y="1566925"/>
              <a:ext cx="127099" cy="116068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632EEB8-6D2F-B1BC-138C-4F81E1042F69}"/>
                </a:ext>
              </a:extLst>
            </p:cNvPr>
            <p:cNvSpPr txBox="1"/>
            <p:nvPr/>
          </p:nvSpPr>
          <p:spPr>
            <a:xfrm>
              <a:off x="10715625" y="1345088"/>
              <a:ext cx="87117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NO3-N mg/l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587948D-8D71-7DF5-7370-746EE217DD98}"/>
                </a:ext>
              </a:extLst>
            </p:cNvPr>
            <p:cNvSpPr txBox="1"/>
            <p:nvPr/>
          </p:nvSpPr>
          <p:spPr>
            <a:xfrm>
              <a:off x="10926526" y="1493395"/>
              <a:ext cx="198324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&gt;10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(Exceeds Health Risk Limit)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3125E58-2881-F33F-8A26-FD629060B12B}"/>
                </a:ext>
              </a:extLst>
            </p:cNvPr>
            <p:cNvSpPr txBox="1"/>
            <p:nvPr/>
          </p:nvSpPr>
          <p:spPr>
            <a:xfrm>
              <a:off x="10931289" y="1626602"/>
              <a:ext cx="53919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4-10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10FA3145-DD8A-3CA7-1EDD-5214A304B9EA}"/>
              </a:ext>
            </a:extLst>
          </p:cNvPr>
          <p:cNvSpPr txBox="1"/>
          <p:nvPr/>
        </p:nvSpPr>
        <p:spPr>
          <a:xfrm>
            <a:off x="9494044" y="717969"/>
            <a:ext cx="169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Nitrate in well water and springs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55BD5-7EA4-CCD8-3F57-42E6B8B70F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1F7788-BB78-368E-A84E-18A47F2BD1EF}"/>
              </a:ext>
            </a:extLst>
          </p:cNvPr>
          <p:cNvSpPr/>
          <p:nvPr/>
        </p:nvSpPr>
        <p:spPr>
          <a:xfrm>
            <a:off x="2143591" y="3968141"/>
            <a:ext cx="47159" cy="2765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1F5CDA-DEF5-F92A-BFD1-1531D1636283}"/>
              </a:ext>
            </a:extLst>
          </p:cNvPr>
          <p:cNvSpPr/>
          <p:nvPr/>
        </p:nvSpPr>
        <p:spPr>
          <a:xfrm>
            <a:off x="6020266" y="4272941"/>
            <a:ext cx="47159" cy="2765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7E9AB2-2DE8-3D18-1DA5-F09AC2329A5B}"/>
              </a:ext>
            </a:extLst>
          </p:cNvPr>
          <p:cNvSpPr/>
          <p:nvPr/>
        </p:nvSpPr>
        <p:spPr>
          <a:xfrm>
            <a:off x="8163391" y="4225316"/>
            <a:ext cx="47159" cy="2765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DF7DE-0382-0B81-BBCC-1045B0BD8458}"/>
              </a:ext>
            </a:extLst>
          </p:cNvPr>
          <p:cNvSpPr/>
          <p:nvPr/>
        </p:nvSpPr>
        <p:spPr>
          <a:xfrm>
            <a:off x="9296866" y="4156241"/>
            <a:ext cx="47159" cy="4598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0501E-B1BF-52AD-FF51-B84768EA51C5}"/>
              </a:ext>
            </a:extLst>
          </p:cNvPr>
          <p:cNvSpPr/>
          <p:nvPr/>
        </p:nvSpPr>
        <p:spPr>
          <a:xfrm>
            <a:off x="6020266" y="4255102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A1DF12-842E-427D-2AE3-C3B865EE2846}"/>
              </a:ext>
            </a:extLst>
          </p:cNvPr>
          <p:cNvSpPr/>
          <p:nvPr/>
        </p:nvSpPr>
        <p:spPr>
          <a:xfrm>
            <a:off x="2143591" y="3931252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37AFBE-E015-3A38-A7F6-536FFF6860F7}"/>
              </a:ext>
            </a:extLst>
          </p:cNvPr>
          <p:cNvSpPr/>
          <p:nvPr/>
        </p:nvSpPr>
        <p:spPr>
          <a:xfrm>
            <a:off x="8163391" y="4188427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4AD98C-9F8D-8190-F449-F5E168789BD6}"/>
              </a:ext>
            </a:extLst>
          </p:cNvPr>
          <p:cNvSpPr/>
          <p:nvPr/>
        </p:nvSpPr>
        <p:spPr>
          <a:xfrm>
            <a:off x="9296866" y="4150327"/>
            <a:ext cx="45719" cy="3296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3C5FC3-5CEE-704C-02B5-6B822C429F6E}"/>
              </a:ext>
            </a:extLst>
          </p:cNvPr>
          <p:cNvSpPr/>
          <p:nvPr/>
        </p:nvSpPr>
        <p:spPr>
          <a:xfrm>
            <a:off x="9641671" y="4248176"/>
            <a:ext cx="45719" cy="5720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F39271-0E15-0CAC-2628-0BB5CCD8660A}"/>
              </a:ext>
            </a:extLst>
          </p:cNvPr>
          <p:cNvSpPr/>
          <p:nvPr/>
        </p:nvSpPr>
        <p:spPr>
          <a:xfrm>
            <a:off x="9640231" y="4211286"/>
            <a:ext cx="47159" cy="4504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0E7AF50-E68D-9511-0DCC-59DA791579BD}"/>
              </a:ext>
            </a:extLst>
          </p:cNvPr>
          <p:cNvSpPr/>
          <p:nvPr/>
        </p:nvSpPr>
        <p:spPr>
          <a:xfrm>
            <a:off x="6443033" y="4305282"/>
            <a:ext cx="45719" cy="38218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90D07AA-6626-0D48-8339-05091E6B57AD}"/>
              </a:ext>
            </a:extLst>
          </p:cNvPr>
          <p:cNvSpPr/>
          <p:nvPr/>
        </p:nvSpPr>
        <p:spPr>
          <a:xfrm>
            <a:off x="6445019" y="4223657"/>
            <a:ext cx="45719" cy="3257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78FFB6-8329-5C71-A150-9BCF3152A966}"/>
              </a:ext>
            </a:extLst>
          </p:cNvPr>
          <p:cNvSpPr/>
          <p:nvPr/>
        </p:nvSpPr>
        <p:spPr>
          <a:xfrm>
            <a:off x="3021733" y="4066451"/>
            <a:ext cx="45719" cy="57209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B2F110-287C-9A81-59B6-A903579B0760}"/>
              </a:ext>
            </a:extLst>
          </p:cNvPr>
          <p:cNvSpPr/>
          <p:nvPr/>
        </p:nvSpPr>
        <p:spPr>
          <a:xfrm>
            <a:off x="3020293" y="4029561"/>
            <a:ext cx="47159" cy="4504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B723FB-AE13-6D64-8396-68F63549CBA1}"/>
              </a:ext>
            </a:extLst>
          </p:cNvPr>
          <p:cNvSpPr/>
          <p:nvPr/>
        </p:nvSpPr>
        <p:spPr>
          <a:xfrm>
            <a:off x="4694386" y="4257701"/>
            <a:ext cx="47159" cy="2765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50387C-F325-6D22-0DC6-7FD3AA1CB520}"/>
              </a:ext>
            </a:extLst>
          </p:cNvPr>
          <p:cNvSpPr/>
          <p:nvPr/>
        </p:nvSpPr>
        <p:spPr>
          <a:xfrm>
            <a:off x="4694386" y="4239862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F2BCF8-ADEE-960D-B0F4-176B469A898A}"/>
              </a:ext>
            </a:extLst>
          </p:cNvPr>
          <p:cNvSpPr/>
          <p:nvPr/>
        </p:nvSpPr>
        <p:spPr>
          <a:xfrm>
            <a:off x="6938476" y="4247682"/>
            <a:ext cx="47159" cy="3257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84C666-2A8F-1C5F-895B-114C8C25BAE0}"/>
              </a:ext>
            </a:extLst>
          </p:cNvPr>
          <p:cNvSpPr/>
          <p:nvPr/>
        </p:nvSpPr>
        <p:spPr>
          <a:xfrm>
            <a:off x="6938476" y="4241767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262ADA-F8D8-D7E9-3201-AAB9F2A835DC}"/>
              </a:ext>
            </a:extLst>
          </p:cNvPr>
          <p:cNvSpPr/>
          <p:nvPr/>
        </p:nvSpPr>
        <p:spPr>
          <a:xfrm>
            <a:off x="8838562" y="5160107"/>
            <a:ext cx="47159" cy="27650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ED4DF1B-711D-45F1-00E4-FCB9C548B087}"/>
              </a:ext>
            </a:extLst>
          </p:cNvPr>
          <p:cNvSpPr/>
          <p:nvPr/>
        </p:nvSpPr>
        <p:spPr>
          <a:xfrm>
            <a:off x="8839281" y="5138561"/>
            <a:ext cx="45719" cy="1755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B75022-9375-1C0B-7A28-94072FF55331}"/>
              </a:ext>
            </a:extLst>
          </p:cNvPr>
          <p:cNvSpPr txBox="1"/>
          <p:nvPr/>
        </p:nvSpPr>
        <p:spPr>
          <a:xfrm>
            <a:off x="8862140" y="5182942"/>
            <a:ext cx="8345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Well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6C1A3-EF61-7202-0BEC-20B901302EC0}"/>
              </a:ext>
            </a:extLst>
          </p:cNvPr>
          <p:cNvSpPr txBox="1"/>
          <p:nvPr/>
        </p:nvSpPr>
        <p:spPr>
          <a:xfrm>
            <a:off x="5706690" y="668018"/>
            <a:ext cx="255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Karst-prone: carbonate bedrock within 50 ft of land 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B2F82A-402A-C971-4B26-F3067EBB5B32}"/>
              </a:ext>
            </a:extLst>
          </p:cNvPr>
          <p:cNvSpPr txBox="1"/>
          <p:nvPr/>
        </p:nvSpPr>
        <p:spPr>
          <a:xfrm rot="703985">
            <a:off x="4906916" y="4570322"/>
            <a:ext cx="647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Jordan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23B0F6-E951-4343-D0F7-7BF8DCC9F521}"/>
              </a:ext>
            </a:extLst>
          </p:cNvPr>
          <p:cNvSpPr txBox="1"/>
          <p:nvPr/>
        </p:nvSpPr>
        <p:spPr>
          <a:xfrm rot="20762665">
            <a:off x="5733688" y="4592066"/>
            <a:ext cx="693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Aquifer</a:t>
            </a:r>
          </a:p>
        </p:txBody>
      </p:sp>
      <p:sp>
        <p:nvSpPr>
          <p:cNvPr id="50" name="Text Box 5">
            <a:extLst>
              <a:ext uri="{FF2B5EF4-FFF2-40B4-BE49-F238E27FC236}">
                <a16:creationId xmlns:a16="http://schemas.microsoft.com/office/drawing/2014/main" id="{E068B822-52ED-1EE2-DD21-813E793A3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684" y="5856130"/>
            <a:ext cx="9716933" cy="568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37" indent="-285737" defTabSz="914377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prstClr val="black"/>
                </a:solidFill>
                <a:ea typeface="ＭＳ Ｐゴシック" charset="0"/>
              </a:rPr>
              <a:t>Stacked layers of aquifers (sandstone and karstic carbonate), aquitards (e.g. shale), and </a:t>
            </a:r>
            <a:r>
              <a:rPr lang="en-US" sz="1400" b="1" dirty="0" err="1">
                <a:solidFill>
                  <a:prstClr val="black"/>
                </a:solidFill>
                <a:ea typeface="ＭＳ Ｐゴシック" charset="0"/>
              </a:rPr>
              <a:t>aquitardifers</a:t>
            </a:r>
            <a:r>
              <a:rPr lang="en-US" sz="1400" b="1" dirty="0">
                <a:solidFill>
                  <a:prstClr val="black"/>
                </a:solidFill>
                <a:ea typeface="ＭＳ Ｐゴシック" charset="0"/>
              </a:rPr>
              <a:t> (Kh&gt;&gt;&gt;</a:t>
            </a:r>
            <a:r>
              <a:rPr lang="en-US" sz="1400" b="1" dirty="0" err="1">
                <a:solidFill>
                  <a:prstClr val="black"/>
                </a:solidFill>
                <a:ea typeface="ＭＳ Ｐゴシック" charset="0"/>
              </a:rPr>
              <a:t>Kv</a:t>
            </a:r>
            <a:r>
              <a:rPr lang="en-US" sz="1400" b="1" dirty="0">
                <a:solidFill>
                  <a:prstClr val="black"/>
                </a:solidFill>
                <a:ea typeface="ＭＳ Ｐゴシック" charset="0"/>
              </a:rPr>
              <a:t>)</a:t>
            </a:r>
          </a:p>
          <a:p>
            <a:pPr marL="285737" indent="-285737" defTabSz="914377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prstClr val="black"/>
                </a:solidFill>
                <a:ea typeface="ＭＳ Ｐゴシック" charset="0"/>
              </a:rPr>
              <a:t>Rapid lateral flow that discharges to stream valleys and water wells</a:t>
            </a:r>
          </a:p>
        </p:txBody>
      </p:sp>
    </p:spTree>
    <p:extLst>
      <p:ext uri="{BB962C8B-B14F-4D97-AF65-F5344CB8AC3E}">
        <p14:creationId xmlns:p14="http://schemas.microsoft.com/office/powerpoint/2010/main" val="24450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2268B-AD11-4425-3A65-796DCC3DC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F4BD8-D32D-4780-59A0-FCC6362CC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3" y="1292201"/>
            <a:ext cx="11232631" cy="4784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41542-0FEC-8EF7-38F5-13C8442B3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155" y="2308818"/>
            <a:ext cx="298730" cy="231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F54DC-7E7C-D663-CAAB-7DF71E1B1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541" y="2676240"/>
            <a:ext cx="298730" cy="231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2031E7-321F-63C1-69B2-E8AAD1CB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72" y="2003577"/>
            <a:ext cx="298730" cy="231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48FB4-04F0-E3E8-0EB9-01EAEE10BCF0}"/>
              </a:ext>
            </a:extLst>
          </p:cNvPr>
          <p:cNvSpPr txBox="1"/>
          <p:nvPr/>
        </p:nvSpPr>
        <p:spPr>
          <a:xfrm>
            <a:off x="4125201" y="197199"/>
            <a:ext cx="366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Groundwater age/ Lag 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5C1601-2E96-7523-6978-159C8391F324}"/>
              </a:ext>
            </a:extLst>
          </p:cNvPr>
          <p:cNvGrpSpPr/>
          <p:nvPr/>
        </p:nvGrpSpPr>
        <p:grpSpPr>
          <a:xfrm>
            <a:off x="1354852" y="1033131"/>
            <a:ext cx="1770864" cy="313588"/>
            <a:chOff x="1422260" y="1082136"/>
            <a:chExt cx="1770864" cy="3135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8A829B-EE2C-D3E8-3A32-43699B9B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2260" y="1082136"/>
              <a:ext cx="298730" cy="2316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5EB8B8-CB92-54CF-7141-D906FC56C105}"/>
                </a:ext>
              </a:extLst>
            </p:cNvPr>
            <p:cNvSpPr txBox="1"/>
            <p:nvPr/>
          </p:nvSpPr>
          <p:spPr>
            <a:xfrm>
              <a:off x="1720990" y="1087947"/>
              <a:ext cx="14721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Water Molecule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4CCB87-5864-5FAE-784F-630D3F0BF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3" y="1296288"/>
            <a:ext cx="11232631" cy="47848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1925FF-71DC-0C0D-90A4-AE837804D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1296288"/>
            <a:ext cx="11232631" cy="47848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46960C-A792-2C38-9CC9-4F49AE8D4A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598" t="77016" r="26116"/>
          <a:stretch>
            <a:fillRect/>
          </a:stretch>
        </p:blipFill>
        <p:spPr>
          <a:xfrm>
            <a:off x="7670086" y="5045330"/>
            <a:ext cx="593505" cy="109998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2A2ADD-87D9-A0A4-31DF-581C7163CEC1}"/>
              </a:ext>
            </a:extLst>
          </p:cNvPr>
          <p:cNvSpPr txBox="1"/>
          <p:nvPr/>
        </p:nvSpPr>
        <p:spPr>
          <a:xfrm>
            <a:off x="8204325" y="5404589"/>
            <a:ext cx="2799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Older water (years to decades)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6A81B-0F85-0D3D-CE85-A3A4E3F03E8E}"/>
              </a:ext>
            </a:extLst>
          </p:cNvPr>
          <p:cNvSpPr txBox="1"/>
          <p:nvPr/>
        </p:nvSpPr>
        <p:spPr>
          <a:xfrm>
            <a:off x="8215500" y="5045328"/>
            <a:ext cx="2848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Young water (minutes to years)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2A137-99B0-E831-1136-CB315009695D}"/>
              </a:ext>
            </a:extLst>
          </p:cNvPr>
          <p:cNvSpPr txBox="1"/>
          <p:nvPr/>
        </p:nvSpPr>
        <p:spPr>
          <a:xfrm>
            <a:off x="8203431" y="5780968"/>
            <a:ext cx="3463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Black" panose="020B0004020202020204" pitchFamily="34" charset="0"/>
                <a:ea typeface="+mn-ea"/>
                <a:cs typeface="+mn-cs"/>
              </a:rPr>
              <a:t>Oldest water (decades to 1000’s years)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DE54BC-D3F4-F150-1156-25C7ABC218A7}"/>
              </a:ext>
            </a:extLst>
          </p:cNvPr>
          <p:cNvGrpSpPr/>
          <p:nvPr/>
        </p:nvGrpSpPr>
        <p:grpSpPr>
          <a:xfrm>
            <a:off x="4355967" y="1192830"/>
            <a:ext cx="3324693" cy="1247458"/>
            <a:chOff x="4359155" y="1448117"/>
            <a:chExt cx="3324693" cy="124745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D29439-05A8-F04C-F493-15342EF2F054}"/>
                </a:ext>
              </a:extLst>
            </p:cNvPr>
            <p:cNvSpPr txBox="1"/>
            <p:nvPr/>
          </p:nvSpPr>
          <p:spPr>
            <a:xfrm>
              <a:off x="4359155" y="1448117"/>
              <a:ext cx="33246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E2841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Typical SE MN well impacted by nitrate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E600E42-1EFB-00BB-0221-7C49A64D5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2550" y="1688892"/>
              <a:ext cx="800100" cy="100668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E79757-25A5-93C5-FB86-0320B903FA10}"/>
              </a:ext>
            </a:extLst>
          </p:cNvPr>
          <p:cNvGrpSpPr/>
          <p:nvPr/>
        </p:nvGrpSpPr>
        <p:grpSpPr>
          <a:xfrm>
            <a:off x="8263591" y="969320"/>
            <a:ext cx="3603487" cy="2772988"/>
            <a:chOff x="8310478" y="1143236"/>
            <a:chExt cx="3603487" cy="2772988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300290B-C775-82A1-911A-36E944B770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12663" y="1497313"/>
              <a:ext cx="1139495" cy="2418911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B2DA1F8-D401-B3BB-8068-A56D9F19927C}"/>
                </a:ext>
              </a:extLst>
            </p:cNvPr>
            <p:cNvSpPr txBox="1"/>
            <p:nvPr/>
          </p:nvSpPr>
          <p:spPr>
            <a:xfrm>
              <a:off x="8310478" y="1143236"/>
              <a:ext cx="3603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Discharge with mixed water ages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FDF9CE-6774-A878-F508-4D8B414B756C}"/>
              </a:ext>
            </a:extLst>
          </p:cNvPr>
          <p:cNvSpPr txBox="1"/>
          <p:nvPr/>
        </p:nvSpPr>
        <p:spPr>
          <a:xfrm>
            <a:off x="3444712" y="3536117"/>
            <a:ext cx="163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Aquifer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BA478-A2B1-72B4-34EA-28DACE737005}"/>
              </a:ext>
            </a:extLst>
          </p:cNvPr>
          <p:cNvSpPr txBox="1"/>
          <p:nvPr/>
        </p:nvSpPr>
        <p:spPr>
          <a:xfrm>
            <a:off x="1486262" y="3535419"/>
            <a:ext cx="1639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Jordan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3ADA2-55AA-D561-AFD8-D31D4E0BD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B397EE-DFA9-CFF7-8148-168241A65445}"/>
              </a:ext>
            </a:extLst>
          </p:cNvPr>
          <p:cNvSpPr txBox="1"/>
          <p:nvPr/>
        </p:nvSpPr>
        <p:spPr>
          <a:xfrm>
            <a:off x="5785217" y="1637924"/>
            <a:ext cx="1955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Be Patient!</a:t>
            </a:r>
          </a:p>
        </p:txBody>
      </p:sp>
    </p:spTree>
    <p:extLst>
      <p:ext uri="{BB962C8B-B14F-4D97-AF65-F5344CB8AC3E}">
        <p14:creationId xmlns:p14="http://schemas.microsoft.com/office/powerpoint/2010/main" val="413913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62 L -0.00104 -0.00139 C 0.00026 0.0206 -0.00104 -0.00231 -0.00013 0.0463 C -1.66667E-6 0.05093 0.00026 0.05556 0.00039 0.06019 C 0.00052 0.06621 -0.0013 0.07361 0.00091 0.07847 C 0.00261 0.08218 0.00638 0.07917 0.00925 0.0794 L 0.06315 0.08009 C 0.06328 0.08889 0.06354 0.09769 0.06354 0.10625 C 0.06354 0.11204 0.06068 0.12454 0.06354 0.12801 C 0.06719 0.13241 0.0724 0.12871 0.07682 0.12894 L 0.09883 0.12986 L 0.11797 0.13079 C 0.11966 0.13102 0.12123 0.13148 0.12292 0.13148 C 0.1418 0.13218 0.16094 0.12917 0.17982 0.13241 C 0.18138 0.13264 0.17995 0.1382 0.18021 0.14121 C 0.18047 0.14352 0.18099 0.14445 0.18177 0.1463 C 0.1819 0.14746 0.18203 0.14861 0.18216 0.14977 C 0.18255 0.15162 0.1832 0.15509 0.1832 0.15533 C 0.1819 0.17361 0.18373 0.14722 0.18216 0.17338 C 0.18203 0.17546 0.1819 0.17755 0.18177 0.1794 C 0.1819 0.18357 0.18177 0.18773 0.18216 0.19167 C 0.18229 0.19306 0.18294 0.19398 0.1832 0.19514 C 0.18334 0.19607 0.18347 0.19699 0.18373 0.19769 C 0.18399 0.19931 0.18438 0.2007 0.18464 0.20208 C 0.18477 0.20394 0.18503 0.20556 0.18516 0.20741 C 0.18529 0.20996 0.18477 0.21296 0.18568 0.21528 C 0.1862 0.21667 0.18763 0.21574 0.18854 0.21597 C 0.18919 0.21667 0.18985 0.21783 0.1905 0.21783 C 0.1944 0.21829 0.19649 0.21736 0.19987 0.21597 C 0.20417 0.21644 0.20834 0.21644 0.21263 0.2169 C 0.21328 0.21713 0.21393 0.21783 0.21459 0.21783 C 0.21797 0.21829 0.22149 0.21829 0.22487 0.21875 C 0.228 0.21829 0.23112 0.21759 0.23412 0.21783 C 0.25117 0.21852 0.23893 0.22083 0.24844 0.21875 C 0.25534 0.21458 0.24883 0.21806 0.26706 0.2169 C 0.27005 0.21667 0.27318 0.21621 0.2763 0.21597 L 0.28959 0.21528 L 0.29245 0.21435 C 0.29336 0.21412 0.29414 0.21343 0.29492 0.21343 C 0.30052 0.21296 0.30599 0.21296 0.31159 0.2125 C 0.31302 0.21227 0.31875 0.21134 0.32044 0.21088 C 0.32097 0.21065 0.32136 0.21019 0.32188 0.20996 C 0.33412 0.20764 0.32552 0.21042 0.33177 0.20833 L 0.33177 0.20857 " pathEditMode="relative" rAng="0" ptsTypes="AAAAAAAAAAAAAAAAAAAAAAAAAAAAAAAAAAAAAAAAAAAA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1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208 L 0.00013 -0.00185 C 0.00039 0.00348 0.00065 0.00903 0.00091 0.01459 C 0.00117 0.01922 0.0013 0.02385 0.00182 0.02848 C 0.00195 0.0301 0.00169 0.03287 0.0026 0.03311 C 0.0181 0.03519 0.03359 0.03403 0.04922 0.03473 C 0.04752 0.05186 0.0483 0.04074 0.0483 0.06852 L 0.0483 0.06875 " pathEditMode="relative" rAng="0" ptsTypes="AAAAAA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83 0.06991 L 0.04583 0.07014 C 0.05898 0.06783 0.05664 0.06736 0.07252 0.06991 C 0.07369 0.06991 0.07474 0.0713 0.07591 0.0713 C 0.08802 0.07223 0.10013 0.07246 0.11211 0.07292 C 0.11302 0.07338 0.1138 0.07408 0.11471 0.07454 C 0.11705 0.07547 0.1194 0.07616 0.12161 0.07755 C 0.12252 0.07801 0.1233 0.07871 0.12422 0.07917 C 0.12617 0.07986 0.12825 0.0801 0.1302 0.08056 C 0.13294 0.09491 0.13034 0.08565 0.1483 0.08681 L 0.18541 0.0882 C 0.19231 0.09028 0.18893 0.08889 0.1957 0.09283 L 0.1983 0.09445 C 0.19922 0.09491 0.20013 0.09537 0.20091 0.09607 C 0.20325 0.09815 0.20494 0.09931 0.2069 0.10209 C 0.20755 0.10301 0.20807 0.10417 0.20872 0.10533 L 0.20872 0.10556 " pathEditMode="relative" rAng="0" ptsTypes="AAAAAAAAAAAAAAAAA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81 0.10533 L 0.20781 0.10556 C 0.21067 0.10579 0.21354 0.10649 0.2164 0.10672 C 0.22213 0.10741 0.22786 0.10741 0.23359 0.10834 C 0.23502 0.10857 0.23645 0.10949 0.23789 0.10973 C 0.24049 0.11042 0.2431 0.11088 0.2457 0.11135 C 0.25208 0.11088 0.27903 0.10741 0.28619 0.11297 C 0.28828 0.11459 0.28672 0.12107 0.28711 0.12524 C 0.28737 0.1338 0.2875 0.1426 0.28789 0.15116 C 0.28932 0.17709 0.30963 0.15834 0.3233 0.1588 L 0.35338 0.15741 L 0.37929 0.15579 L 0.42161 0.1544 L 0.43541 0.15278 L 0.43541 0.15301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47 L 4.79167E-6 -0.00023 C 0.00026 0.01273 0.00026 0.02592 0.00078 0.03935 C 0.00091 0.04143 0.00143 0.04328 0.00169 0.04537 C 0.00234 0.05162 0.00286 0.05764 0.00338 0.06389 C 0.00312 0.07315 0.00247 0.08217 0.00247 0.09143 C 0.00247 0.09467 0.00195 0.09884 0.00338 0.10069 C 0.0052 0.10324 0.00794 0.10162 0.01028 0.10231 C 0.01223 0.1162 0.00989 0.09884 0.01197 0.11921 C 0.01223 0.12106 0.01263 0.12315 0.01289 0.12523 C 0.01315 0.13402 0.01041 0.1449 0.0138 0.15139 C 0.01679 0.1574 0.0276 0.1544 0.0276 0.15463 C 0.02786 0.15694 0.02812 0.15949 0.02838 0.16203 C 0.02864 0.16412 0.02916 0.1662 0.02929 0.16828 C 0.02942 0.16967 0.02929 0.17129 0.02929 0.17291 L 0.0302 0.17291 " pathEditMode="relative" rAng="0" ptsTypes="AAAAAAAAAAAAAAAA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29 0.17129 L 0.02929 0.17152 C 0.03151 0.17268 0.03372 0.17546 0.03606 0.17569 C 0.05651 0.17801 0.09726 0.17893 0.09726 0.17916 C 0.09895 0.17916 0.10612 0.18055 0.10846 0.18194 C 0.10976 0.18264 0.1108 0.18402 0.11197 0.18495 C 0.11406 0.18657 0.12083 0.18958 0.12148 0.18958 L 0.13098 0.1912 C 0.13242 0.19166 0.13385 0.19213 0.13528 0.19259 C 0.13645 0.19305 0.1375 0.19398 0.13867 0.19421 C 0.14466 0.19514 0.15078 0.19514 0.15677 0.19583 C 0.15937 0.19514 0.16197 0.19421 0.16432 0.19421 C 0.21171 0.19421 0.18307 0.19444 0.20664 0.19722 C 0.2121 0.19791 0.21757 0.19838 0.22304 0.19884 C 0.22382 0.19861 0.23528 0.19537 0.23867 0.19884 C 0.23958 0.19977 0.23984 0.20185 0.24036 0.20347 C 0.24062 0.2074 0.24088 0.21157 0.24127 0.21574 C 0.2414 0.21713 0.24218 0.22037 0.24218 0.2206 L 0.24218 0.22037 " pathEditMode="relative" rAng="0" ptsTypes="AAAAAAAAAAAAAAAAAAA">
                                      <p:cBhvr>
                                        <p:cTn id="47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18 0.22176 L 0.24218 0.22199 C 0.24869 0.22222 0.25533 0.22338 0.26197 0.22338 C 0.26679 0.22338 0.27174 0.22268 0.27656 0.22176 C 0.27747 0.22152 0.27825 0.22037 0.27916 0.22014 C 0.28463 0.21921 0.2901 0.21921 0.29557 0.21875 C 0.30195 0.21921 0.3082 0.22014 0.31458 0.22014 C 0.347 0.22014 0.31757 0.21666 0.34127 0.22014 C 0.34153 0.2243 0.34205 0.22824 0.34218 0.2324 C 0.34257 0.24166 0.34309 0.26018 0.34309 0.26041 L 0.34309 0.26018 " pathEditMode="relative" rAng="0" ptsTypes="AAAAAAAAAAA">
                                      <p:cBhvr>
                                        <p:cTn id="5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83 0.26088 L 0.34583 0.26111 L 0.37083 0.26365 C 0.37265 0.26389 0.37434 0.26481 0.3763 0.26504 C 0.39036 0.26574 0.40442 0.26597 0.41848 0.26643 C 0.43528 0.27083 0.42421 0.26852 0.44739 0.2706 L 0.46223 0.27199 L 0.49348 0.27338 L 0.51927 0.27477 C 0.52083 0.27523 0.52239 0.27546 0.52395 0.27615 C 0.52473 0.27639 0.52552 0.27708 0.5263 0.27754 C 0.52838 0.27847 0.53046 0.2794 0.53255 0.28032 C 0.53437 0.28078 0.53619 0.28102 0.53802 0.28171 C 0.54036 0.2824 0.5427 0.28402 0.54505 0.28449 C 0.55208 0.28518 0.55911 0.28541 0.56614 0.28588 C 0.56718 0.28634 0.56822 0.2868 0.56927 0.28727 C 0.57447 0.28865 0.58059 0.28935 0.58567 0.29004 C 0.58684 0.29629 0.58645 0.29259 0.58645 0.30115 L 0.58645 0.30139 " pathEditMode="relative" rAng="0" ptsTypes="AAAAAAAAAAAAAAAAAAA">
                                      <p:cBhvr>
                                        <p:cTn id="53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01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97 0.29815 L 0.58997 0.29838 C 0.59101 0.29884 0.59205 0.29953 0.59322 0.30023 C 0.59375 0.30046 0.59414 0.30092 0.59466 0.30092 C 0.60078 0.30092 0.60625 0.30023 0.61223 0.29953 C 0.61992 0.2949 0.60911 0.30115 0.63346 0.29815 C 0.63411 0.29815 0.63437 0.29652 0.63502 0.29629 C 0.6358 0.29583 0.63671 0.29583 0.6375 0.2956 C 0.63815 0.29537 0.6388 0.29514 0.63932 0.2949 C 0.64218 0.29398 0.64075 0.2949 0.6427 0.29375 C 0.64296 0.29328 0.64335 0.29259 0.64375 0.29236 C 0.64427 0.2919 0.64479 0.2919 0.64518 0.29166 C 0.64596 0.2912 0.64674 0.29074 0.64739 0.29051 C 0.65221 0.28472 0.64765 0.29051 0.65078 0.28588 C 0.65117 0.28518 0.65169 0.28472 0.65221 0.28379 C 0.65299 0.2824 0.65364 0.28055 0.65403 0.2787 C 0.65416 0.27801 0.65416 0.27731 0.65442 0.27662 C 0.65455 0.27592 0.65494 0.27546 0.65507 0.27477 C 0.65546 0.27361 0.65585 0.27222 0.65625 0.27083 C 0.65664 0.26944 0.65768 0.2669 0.65768 0.26713 C 0.65794 0.26574 0.65833 0.26435 0.65846 0.26296 C 0.65885 0.2574 0.65833 0.25949 0.65911 0.25648 L 0.65911 0.25671 L 0.66067 0.25602 " pathEditMode="relative" rAng="0" ptsTypes="AAAAAAAAAAAAAAAAAAAAAAAA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21C9A1-88D8-8508-2A0C-3BD29D61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302BC3-AEFC-B7E1-465F-5CF4F2E49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720" y="2883383"/>
            <a:ext cx="7262446" cy="3487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D097F-3C14-521C-BD6D-280F18150331}"/>
              </a:ext>
            </a:extLst>
          </p:cNvPr>
          <p:cNvSpPr txBox="1"/>
          <p:nvPr/>
        </p:nvSpPr>
        <p:spPr>
          <a:xfrm>
            <a:off x="4217451" y="2539538"/>
            <a:ext cx="6421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Some methods for dating groundwater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6F32B-D1DE-AA18-EBC6-232B4A2A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50" y="450822"/>
            <a:ext cx="6671450" cy="19510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EA85457-1382-0F8D-2B1C-1F253410F780}"/>
              </a:ext>
            </a:extLst>
          </p:cNvPr>
          <p:cNvCxnSpPr>
            <a:cxnSpLocks/>
          </p:cNvCxnSpPr>
          <p:nvPr/>
        </p:nvCxnSpPr>
        <p:spPr bwMode="auto">
          <a:xfrm flipH="1">
            <a:off x="3325586" y="515676"/>
            <a:ext cx="660239" cy="477530"/>
          </a:xfrm>
          <a:prstGeom prst="straightConnector1">
            <a:avLst/>
          </a:prstGeom>
          <a:solidFill>
            <a:srgbClr val="7A0019"/>
          </a:solidFill>
          <a:ln w="381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64BB59F-6570-A44E-979C-B46152E23858}"/>
              </a:ext>
            </a:extLst>
          </p:cNvPr>
          <p:cNvSpPr txBox="1"/>
          <p:nvPr/>
        </p:nvSpPr>
        <p:spPr>
          <a:xfrm>
            <a:off x="3898739" y="302889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</a:rPr>
              <a:t>Lag Time?</a:t>
            </a:r>
          </a:p>
        </p:txBody>
      </p:sp>
    </p:spTree>
    <p:extLst>
      <p:ext uri="{BB962C8B-B14F-4D97-AF65-F5344CB8AC3E}">
        <p14:creationId xmlns:p14="http://schemas.microsoft.com/office/powerpoint/2010/main" val="162839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B139FFF-972E-A1AC-AFA8-AB831BC101B2}"/>
              </a:ext>
            </a:extLst>
          </p:cNvPr>
          <p:cNvSpPr txBox="1"/>
          <p:nvPr/>
        </p:nvSpPr>
        <p:spPr>
          <a:xfrm>
            <a:off x="9006918" y="5246013"/>
            <a:ext cx="229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~4 decades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822F33-CD71-2791-E43A-42DE00282D0F}"/>
              </a:ext>
            </a:extLst>
          </p:cNvPr>
          <p:cNvSpPr txBox="1"/>
          <p:nvPr/>
        </p:nvSpPr>
        <p:spPr>
          <a:xfrm>
            <a:off x="8995565" y="1330272"/>
            <a:ext cx="224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~1 decade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A575A7-B71C-8452-8966-14855A83F238}"/>
              </a:ext>
            </a:extLst>
          </p:cNvPr>
          <p:cNvSpPr/>
          <p:nvPr/>
        </p:nvSpPr>
        <p:spPr>
          <a:xfrm>
            <a:off x="5874701" y="5758206"/>
            <a:ext cx="3797300" cy="33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B8265A-DC99-15F3-23AE-61EACCA48E23}"/>
              </a:ext>
            </a:extLst>
          </p:cNvPr>
          <p:cNvSpPr/>
          <p:nvPr/>
        </p:nvSpPr>
        <p:spPr bwMode="auto">
          <a:xfrm>
            <a:off x="5900905" y="5460895"/>
            <a:ext cx="2807511" cy="33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BF2C8E-DBB6-7F9E-6CFF-0855F708B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95" y="5530738"/>
            <a:ext cx="3371380" cy="3292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3B374E-9F95-8A25-9BC1-52E55953FE59}"/>
              </a:ext>
            </a:extLst>
          </p:cNvPr>
          <p:cNvSpPr txBox="1"/>
          <p:nvPr/>
        </p:nvSpPr>
        <p:spPr>
          <a:xfrm>
            <a:off x="6599210" y="5972732"/>
            <a:ext cx="1410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DEEP SPRING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081222A-8461-EE4E-CB1E-CF13CFDE6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5592" r="88671" b="8195"/>
          <a:stretch>
            <a:fillRect/>
          </a:stretch>
        </p:blipFill>
        <p:spPr bwMode="auto">
          <a:xfrm>
            <a:off x="4402110" y="4724412"/>
            <a:ext cx="444644" cy="1901433"/>
          </a:xfrm>
          <a:prstGeom prst="rect">
            <a:avLst/>
          </a:prstGeom>
          <a:noFill/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A607292-22D5-B3EA-64C7-FF3957D7AAFC}"/>
              </a:ext>
            </a:extLst>
          </p:cNvPr>
          <p:cNvGrpSpPr/>
          <p:nvPr/>
        </p:nvGrpSpPr>
        <p:grpSpPr>
          <a:xfrm>
            <a:off x="4786680" y="4789512"/>
            <a:ext cx="3986344" cy="1836333"/>
            <a:chOff x="4954399" y="986181"/>
            <a:chExt cx="4999749" cy="22934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7A517B-965B-7FCE-C1A9-3297A9AF8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4399" y="986181"/>
              <a:ext cx="4999749" cy="229345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4E01447-5AE8-6EFC-FDEB-668068813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1" t="50105" r="63369" b="40410"/>
            <a:stretch>
              <a:fillRect/>
            </a:stretch>
          </p:blipFill>
          <p:spPr bwMode="auto">
            <a:xfrm>
              <a:off x="5701602" y="2108591"/>
              <a:ext cx="788795" cy="261257"/>
            </a:xfrm>
            <a:prstGeom prst="rect">
              <a:avLst/>
            </a:prstGeom>
            <a:noFill/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693FC429-D974-6A59-0AE7-B1A2322B58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5592" r="88671" b="8195"/>
          <a:stretch>
            <a:fillRect/>
          </a:stretch>
        </p:blipFill>
        <p:spPr bwMode="auto">
          <a:xfrm>
            <a:off x="4365534" y="2683427"/>
            <a:ext cx="444644" cy="190143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AB2E1-11B0-6AA5-C689-F5546BA0C5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3865" b="88"/>
          <a:stretch>
            <a:fillRect/>
          </a:stretch>
        </p:blipFill>
        <p:spPr>
          <a:xfrm>
            <a:off x="11443131" y="6440788"/>
            <a:ext cx="748869" cy="3774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AFE2206-68EA-EAD2-7541-FE54416BD7BF}"/>
              </a:ext>
            </a:extLst>
          </p:cNvPr>
          <p:cNvGrpSpPr/>
          <p:nvPr/>
        </p:nvGrpSpPr>
        <p:grpSpPr>
          <a:xfrm>
            <a:off x="1522703" y="662839"/>
            <a:ext cx="2337762" cy="1763687"/>
            <a:chOff x="1524496" y="741033"/>
            <a:chExt cx="2337762" cy="1763687"/>
          </a:xfrm>
        </p:grpSpPr>
        <p:pic>
          <p:nvPicPr>
            <p:cNvPr id="3" name="Picture 2" descr="Canfield Big Spring flows from the base of a limestone cliff. Courtesy of Jeff Green.">
              <a:extLst>
                <a:ext uri="{FF2B5EF4-FFF2-40B4-BE49-F238E27FC236}">
                  <a16:creationId xmlns:a16="http://schemas.microsoft.com/office/drawing/2014/main" id="{75B5F762-F609-9B06-D913-07A49580D0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7"/>
            <a:stretch>
              <a:fillRect/>
            </a:stretch>
          </p:blipFill>
          <p:spPr bwMode="auto">
            <a:xfrm>
              <a:off x="1524496" y="741033"/>
              <a:ext cx="2337762" cy="17636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2FDF9F-13DE-7D4C-CC40-0B260B69CB35}"/>
                </a:ext>
              </a:extLst>
            </p:cNvPr>
            <p:cNvSpPr txBox="1"/>
            <p:nvPr/>
          </p:nvSpPr>
          <p:spPr>
            <a:xfrm>
              <a:off x="1524496" y="748015"/>
              <a:ext cx="23377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Fountain West Spring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B7BD58-8C55-F15C-015D-108C8177FCAB}"/>
              </a:ext>
            </a:extLst>
          </p:cNvPr>
          <p:cNvGrpSpPr/>
          <p:nvPr/>
        </p:nvGrpSpPr>
        <p:grpSpPr>
          <a:xfrm>
            <a:off x="1902818" y="4902930"/>
            <a:ext cx="1952257" cy="1673130"/>
            <a:chOff x="1025291" y="3796828"/>
            <a:chExt cx="2179642" cy="1877230"/>
          </a:xfrm>
        </p:grpSpPr>
        <p:pic>
          <p:nvPicPr>
            <p:cNvPr id="49" name="Picture 48" descr="A rocky area with rocks and grass&#10;&#10;AI-generated content may be incorrect.">
              <a:extLst>
                <a:ext uri="{FF2B5EF4-FFF2-40B4-BE49-F238E27FC236}">
                  <a16:creationId xmlns:a16="http://schemas.microsoft.com/office/drawing/2014/main" id="{23AA38DA-2A3E-28F5-9318-8DDF08B47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92" t="-1" r="10281" b="4594"/>
            <a:stretch>
              <a:fillRect/>
            </a:stretch>
          </p:blipFill>
          <p:spPr>
            <a:xfrm rot="5400000">
              <a:off x="1176498" y="3645623"/>
              <a:ext cx="1877229" cy="21796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0F5499D-95FD-AC0F-7AB5-6E30EC192410}"/>
                </a:ext>
              </a:extLst>
            </p:cNvPr>
            <p:cNvSpPr txBox="1"/>
            <p:nvPr/>
          </p:nvSpPr>
          <p:spPr>
            <a:xfrm>
              <a:off x="1025291" y="3796828"/>
              <a:ext cx="1903025" cy="310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HWY 76 Spring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3DE186B-4F3C-D575-7B1B-3065C56463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831" t="10589" r="2264" b="6633"/>
          <a:stretch>
            <a:fillRect/>
          </a:stretch>
        </p:blipFill>
        <p:spPr>
          <a:xfrm>
            <a:off x="4766734" y="2835761"/>
            <a:ext cx="3986344" cy="17743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05319A7-4857-DB3C-16A6-9C35E5D2DECB}"/>
              </a:ext>
            </a:extLst>
          </p:cNvPr>
          <p:cNvSpPr txBox="1"/>
          <p:nvPr/>
        </p:nvSpPr>
        <p:spPr>
          <a:xfrm>
            <a:off x="8995565" y="3383348"/>
            <a:ext cx="229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~3 decades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EC0946-90EE-617E-2637-FF1EEEFF0DDF}"/>
              </a:ext>
            </a:extLst>
          </p:cNvPr>
          <p:cNvGrpSpPr/>
          <p:nvPr/>
        </p:nvGrpSpPr>
        <p:grpSpPr>
          <a:xfrm>
            <a:off x="1800030" y="2844708"/>
            <a:ext cx="2123519" cy="1673130"/>
            <a:chOff x="1953569" y="4817520"/>
            <a:chExt cx="2123519" cy="1673130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F2B54EA-EF5C-EAD2-8132-2D4CF6B7FE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1" r="10575" b="15814"/>
            <a:stretch>
              <a:fillRect/>
            </a:stretch>
          </p:blipFill>
          <p:spPr bwMode="auto">
            <a:xfrm>
              <a:off x="1953569" y="4817520"/>
              <a:ext cx="2058785" cy="1673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9417A2-860F-5726-8FB8-0DBCB1715C37}"/>
                </a:ext>
              </a:extLst>
            </p:cNvPr>
            <p:cNvSpPr txBox="1"/>
            <p:nvPr/>
          </p:nvSpPr>
          <p:spPr>
            <a:xfrm>
              <a:off x="2085060" y="5625093"/>
              <a:ext cx="19920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BCVSP Big Spring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B29B9CD-BBB7-E486-7903-A725A50AD237}"/>
              </a:ext>
            </a:extLst>
          </p:cNvPr>
          <p:cNvSpPr txBox="1"/>
          <p:nvPr/>
        </p:nvSpPr>
        <p:spPr>
          <a:xfrm>
            <a:off x="4903957" y="4640355"/>
            <a:ext cx="1802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HWY 76 SPRING: DEEPER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B6D327-251A-AA31-9899-A1A0FE123C65}"/>
              </a:ext>
            </a:extLst>
          </p:cNvPr>
          <p:cNvSpPr txBox="1"/>
          <p:nvPr/>
        </p:nvSpPr>
        <p:spPr>
          <a:xfrm>
            <a:off x="4866746" y="2633736"/>
            <a:ext cx="1834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BCVSP BIG SPRING: DEEP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8385DE4-A6BB-1B2B-9361-649822EBF1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8" t="63360" r="10003" b="26613"/>
          <a:stretch>
            <a:fillRect/>
          </a:stretch>
        </p:blipFill>
        <p:spPr bwMode="auto">
          <a:xfrm>
            <a:off x="8094641" y="5869050"/>
            <a:ext cx="600076" cy="21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E72D1E7-DCD5-62E5-574B-AB5DEDBA4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48750" r="63511" b="39639"/>
          <a:stretch>
            <a:fillRect/>
          </a:stretch>
        </p:blipFill>
        <p:spPr bwMode="auto">
          <a:xfrm>
            <a:off x="5382462" y="5657657"/>
            <a:ext cx="630283" cy="24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838A67E-83A1-C5B8-1CC7-B1AF0812B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48750" r="63511" b="39639"/>
          <a:stretch>
            <a:fillRect/>
          </a:stretch>
        </p:blipFill>
        <p:spPr bwMode="auto">
          <a:xfrm>
            <a:off x="6153643" y="3509368"/>
            <a:ext cx="630283" cy="24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05F9864-C78E-C2F4-C5FD-E85A5EEDB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8" t="60342" r="10003" b="26613"/>
          <a:stretch>
            <a:fillRect/>
          </a:stretch>
        </p:blipFill>
        <p:spPr bwMode="auto">
          <a:xfrm>
            <a:off x="8042239" y="2939488"/>
            <a:ext cx="600076" cy="27826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FCA54035-CFF6-5886-0297-8E168F528BF7}"/>
              </a:ext>
            </a:extLst>
          </p:cNvPr>
          <p:cNvSpPr/>
          <p:nvPr/>
        </p:nvSpPr>
        <p:spPr>
          <a:xfrm>
            <a:off x="6344416" y="2835761"/>
            <a:ext cx="1206803" cy="110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3E65E9-9B7D-342B-709F-9AC544FE6A57}"/>
              </a:ext>
            </a:extLst>
          </p:cNvPr>
          <p:cNvSpPr txBox="1"/>
          <p:nvPr/>
        </p:nvSpPr>
        <p:spPr>
          <a:xfrm>
            <a:off x="6192709" y="2817812"/>
            <a:ext cx="11897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Apparent Lag ~3 Decades 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56C9D05-7716-6E58-F54B-F2DC77EA8948}"/>
              </a:ext>
            </a:extLst>
          </p:cNvPr>
          <p:cNvSpPr/>
          <p:nvPr/>
        </p:nvSpPr>
        <p:spPr>
          <a:xfrm>
            <a:off x="5900905" y="4841970"/>
            <a:ext cx="1037777" cy="110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85DEB4-A5FE-3F31-2E78-D43D9C09477D}"/>
              </a:ext>
            </a:extLst>
          </p:cNvPr>
          <p:cNvSpPr txBox="1"/>
          <p:nvPr/>
        </p:nvSpPr>
        <p:spPr>
          <a:xfrm>
            <a:off x="5783824" y="4814691"/>
            <a:ext cx="11897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Apparent Lag ~4 Decades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0A6D8FD-E544-1EA3-26C6-B8D5437E34DF}"/>
              </a:ext>
            </a:extLst>
          </p:cNvPr>
          <p:cNvSpPr/>
          <p:nvPr/>
        </p:nvSpPr>
        <p:spPr>
          <a:xfrm>
            <a:off x="6435228" y="803222"/>
            <a:ext cx="1056063" cy="94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15AF32-52D4-9AA0-EDDD-5F6E177DC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7053" r="2064" b="3002"/>
          <a:stretch>
            <a:fillRect/>
          </a:stretch>
        </p:blipFill>
        <p:spPr bwMode="auto">
          <a:xfrm>
            <a:off x="4356362" y="658068"/>
            <a:ext cx="4280884" cy="1918613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0F27C-08F7-B5E9-2F9A-195039445930}"/>
              </a:ext>
            </a:extLst>
          </p:cNvPr>
          <p:cNvSpPr txBox="1"/>
          <p:nvPr/>
        </p:nvSpPr>
        <p:spPr>
          <a:xfrm>
            <a:off x="4768281" y="600424"/>
            <a:ext cx="25266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FOUNTAIN WEST SPRING: SHALLOW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30DD8C-FBB8-3F4D-5533-F344C68AC4FD}"/>
              </a:ext>
            </a:extLst>
          </p:cNvPr>
          <p:cNvSpPr/>
          <p:nvPr/>
        </p:nvSpPr>
        <p:spPr>
          <a:xfrm>
            <a:off x="6496804" y="794089"/>
            <a:ext cx="1044072" cy="115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0E6156-EFF3-F23B-6BDF-21E37B905679}"/>
              </a:ext>
            </a:extLst>
          </p:cNvPr>
          <p:cNvSpPr/>
          <p:nvPr/>
        </p:nvSpPr>
        <p:spPr bwMode="auto">
          <a:xfrm>
            <a:off x="9404689" y="362812"/>
            <a:ext cx="1400783" cy="4312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0533AF8-5D74-CBF6-B5E9-5B540982B910}"/>
              </a:ext>
            </a:extLst>
          </p:cNvPr>
          <p:cNvGrpSpPr/>
          <p:nvPr/>
        </p:nvGrpSpPr>
        <p:grpSpPr>
          <a:xfrm>
            <a:off x="8308319" y="417212"/>
            <a:ext cx="3923317" cy="386901"/>
            <a:chOff x="9282938" y="524554"/>
            <a:chExt cx="3923317" cy="386901"/>
          </a:xfrm>
        </p:grpSpPr>
        <p:sp>
          <p:nvSpPr>
            <p:cNvPr id="38" name="Text Box 5">
              <a:extLst>
                <a:ext uri="{FF2B5EF4-FFF2-40B4-BE49-F238E27FC236}">
                  <a16:creationId xmlns:a16="http://schemas.microsoft.com/office/drawing/2014/main" id="{0D80B8FF-213D-662B-316A-6EF1CF820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2938" y="524554"/>
              <a:ext cx="3923317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Kuehner, Runkel, and Barry (2025) Hydrogeology Journal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0157A2-6B5A-12C1-6B0F-1EE3A35C62CE}"/>
                </a:ext>
              </a:extLst>
            </p:cNvPr>
            <p:cNvSpPr txBox="1"/>
            <p:nvPr/>
          </p:nvSpPr>
          <p:spPr>
            <a:xfrm>
              <a:off x="9282938" y="680623"/>
              <a:ext cx="21723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Alachlor ESA data from MN Dept of Ag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CDA39-652A-663E-17CD-F30D66291523}"/>
              </a:ext>
            </a:extLst>
          </p:cNvPr>
          <p:cNvCxnSpPr>
            <a:cxnSpLocks/>
          </p:cNvCxnSpPr>
          <p:nvPr/>
        </p:nvCxnSpPr>
        <p:spPr>
          <a:xfrm>
            <a:off x="7855443" y="999240"/>
            <a:ext cx="0" cy="1416833"/>
          </a:xfrm>
          <a:prstGeom prst="line">
            <a:avLst/>
          </a:prstGeom>
          <a:ln w="9525">
            <a:solidFill>
              <a:srgbClr val="5A82CB">
                <a:alpha val="64000"/>
              </a:srgb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85D42D1-5070-86C5-F0E7-97E8E3F1EB75}"/>
              </a:ext>
            </a:extLst>
          </p:cNvPr>
          <p:cNvSpPr/>
          <p:nvPr/>
        </p:nvSpPr>
        <p:spPr>
          <a:xfrm>
            <a:off x="7317105" y="1015617"/>
            <a:ext cx="45719" cy="39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3B1D939-6584-CA6E-5068-235C5CBB7823}"/>
              </a:ext>
            </a:extLst>
          </p:cNvPr>
          <p:cNvSpPr/>
          <p:nvPr/>
        </p:nvSpPr>
        <p:spPr>
          <a:xfrm>
            <a:off x="6483952" y="862034"/>
            <a:ext cx="63550" cy="118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611B8A-24B3-93BE-E3CE-4464BB2BEA93}"/>
              </a:ext>
            </a:extLst>
          </p:cNvPr>
          <p:cNvSpPr/>
          <p:nvPr/>
        </p:nvSpPr>
        <p:spPr>
          <a:xfrm>
            <a:off x="6503564" y="1978059"/>
            <a:ext cx="45719" cy="127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4D80C2-2F99-AA10-EE83-E90FDF6AD5D1}"/>
              </a:ext>
            </a:extLst>
          </p:cNvPr>
          <p:cNvSpPr/>
          <p:nvPr/>
        </p:nvSpPr>
        <p:spPr>
          <a:xfrm>
            <a:off x="6472710" y="2368110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DF8A51-2B75-BAFC-744F-64F03BA6F54F}"/>
              </a:ext>
            </a:extLst>
          </p:cNvPr>
          <p:cNvSpPr/>
          <p:nvPr/>
        </p:nvSpPr>
        <p:spPr>
          <a:xfrm>
            <a:off x="6472710" y="2218997"/>
            <a:ext cx="45719" cy="11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B614F4-B2D2-FE99-7AC6-6CC74A1006A5}"/>
              </a:ext>
            </a:extLst>
          </p:cNvPr>
          <p:cNvSpPr/>
          <p:nvPr/>
        </p:nvSpPr>
        <p:spPr>
          <a:xfrm>
            <a:off x="6465566" y="2183278"/>
            <a:ext cx="45719" cy="11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C354BE3-E497-673A-CC71-31FA9595B7D3}"/>
              </a:ext>
            </a:extLst>
          </p:cNvPr>
          <p:cNvSpPr/>
          <p:nvPr/>
        </p:nvSpPr>
        <p:spPr>
          <a:xfrm>
            <a:off x="6467948" y="2209472"/>
            <a:ext cx="45719" cy="11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2B6A54F-0D1C-2893-6E0B-2CBF9A8F0364}"/>
              </a:ext>
            </a:extLst>
          </p:cNvPr>
          <p:cNvSpPr/>
          <p:nvPr/>
        </p:nvSpPr>
        <p:spPr>
          <a:xfrm>
            <a:off x="6470329" y="2228522"/>
            <a:ext cx="45719" cy="113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61276D2-0F9D-E627-7C24-AD9E9143993C}"/>
              </a:ext>
            </a:extLst>
          </p:cNvPr>
          <p:cNvSpPr/>
          <p:nvPr/>
        </p:nvSpPr>
        <p:spPr>
          <a:xfrm>
            <a:off x="7293293" y="1991929"/>
            <a:ext cx="45719" cy="347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5A80D0D-17DB-3C9F-CA4D-51F439789B99}"/>
              </a:ext>
            </a:extLst>
          </p:cNvPr>
          <p:cNvSpPr/>
          <p:nvPr/>
        </p:nvSpPr>
        <p:spPr>
          <a:xfrm>
            <a:off x="7293292" y="1710711"/>
            <a:ext cx="45719" cy="233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869F304-0A8B-66B0-70C9-0DE51D8B52F2}"/>
              </a:ext>
            </a:extLst>
          </p:cNvPr>
          <p:cNvSpPr/>
          <p:nvPr/>
        </p:nvSpPr>
        <p:spPr>
          <a:xfrm>
            <a:off x="7288530" y="1660705"/>
            <a:ext cx="45719" cy="233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CB83FD1-0166-C222-C5D4-D6F6C7CA88F8}"/>
              </a:ext>
            </a:extLst>
          </p:cNvPr>
          <p:cNvSpPr/>
          <p:nvPr/>
        </p:nvSpPr>
        <p:spPr>
          <a:xfrm>
            <a:off x="7245667" y="1455917"/>
            <a:ext cx="45719" cy="233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0EE00BA-6C48-BE96-1B76-AF85A4A9D6F6}"/>
              </a:ext>
            </a:extLst>
          </p:cNvPr>
          <p:cNvSpPr/>
          <p:nvPr/>
        </p:nvSpPr>
        <p:spPr>
          <a:xfrm>
            <a:off x="7292554" y="1486556"/>
            <a:ext cx="45719" cy="6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E07B67-4611-3D16-7E75-FC275C64D367}"/>
              </a:ext>
            </a:extLst>
          </p:cNvPr>
          <p:cNvSpPr/>
          <p:nvPr/>
        </p:nvSpPr>
        <p:spPr>
          <a:xfrm>
            <a:off x="7288529" y="1367923"/>
            <a:ext cx="45719" cy="67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913E8AB-423F-538E-8C8A-2F87BC8C4BD7}"/>
              </a:ext>
            </a:extLst>
          </p:cNvPr>
          <p:cNvSpPr/>
          <p:nvPr/>
        </p:nvSpPr>
        <p:spPr>
          <a:xfrm>
            <a:off x="6596226" y="880986"/>
            <a:ext cx="396167" cy="238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00A41EB-E85B-DF1C-7F87-9B67F7BFA46A}"/>
              </a:ext>
            </a:extLst>
          </p:cNvPr>
          <p:cNvCxnSpPr>
            <a:cxnSpLocks/>
          </p:cNvCxnSpPr>
          <p:nvPr/>
        </p:nvCxnSpPr>
        <p:spPr>
          <a:xfrm>
            <a:off x="7007102" y="999240"/>
            <a:ext cx="0" cy="1416833"/>
          </a:xfrm>
          <a:prstGeom prst="line">
            <a:avLst/>
          </a:prstGeom>
          <a:ln w="9525">
            <a:solidFill>
              <a:srgbClr val="5A82CB">
                <a:alpha val="64000"/>
              </a:srgb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952F87D7-0A54-D355-7531-8FE318925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t="22401" r="33020" b="74390"/>
          <a:stretch>
            <a:fillRect/>
          </a:stretch>
        </p:blipFill>
        <p:spPr bwMode="auto">
          <a:xfrm>
            <a:off x="7063933" y="968779"/>
            <a:ext cx="764908" cy="90233"/>
          </a:xfrm>
          <a:prstGeom prst="rect">
            <a:avLst/>
          </a:prstGeom>
          <a:noFill/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FABD51C7-20F8-11FE-C5DE-2489E2FC1DBA}"/>
              </a:ext>
            </a:extLst>
          </p:cNvPr>
          <p:cNvSpPr/>
          <p:nvPr/>
        </p:nvSpPr>
        <p:spPr>
          <a:xfrm>
            <a:off x="7019674" y="976118"/>
            <a:ext cx="45719" cy="233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5E81CD9-F606-52E0-C478-E5AC1120F0E9}"/>
              </a:ext>
            </a:extLst>
          </p:cNvPr>
          <p:cNvSpPr txBox="1"/>
          <p:nvPr/>
        </p:nvSpPr>
        <p:spPr>
          <a:xfrm>
            <a:off x="6872764" y="813236"/>
            <a:ext cx="11464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Apparent Lag ~1 Decade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CDC7CF9-E499-224B-3B51-66BC6A1E810F}"/>
              </a:ext>
            </a:extLst>
          </p:cNvPr>
          <p:cNvSpPr/>
          <p:nvPr/>
        </p:nvSpPr>
        <p:spPr>
          <a:xfrm>
            <a:off x="6472710" y="2120009"/>
            <a:ext cx="45719" cy="45719"/>
          </a:xfrm>
          <a:prstGeom prst="ellipse">
            <a:avLst/>
          </a:prstGeom>
          <a:solidFill>
            <a:srgbClr val="BFBFBF"/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556EAB-C6AC-1C0D-8AEC-4DC16B873D94}"/>
              </a:ext>
            </a:extLst>
          </p:cNvPr>
          <p:cNvCxnSpPr>
            <a:cxnSpLocks/>
          </p:cNvCxnSpPr>
          <p:nvPr/>
        </p:nvCxnSpPr>
        <p:spPr>
          <a:xfrm>
            <a:off x="6506813" y="2173294"/>
            <a:ext cx="0" cy="9140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4E15C17-7768-A49B-2B05-35A3993224F7}"/>
              </a:ext>
            </a:extLst>
          </p:cNvPr>
          <p:cNvCxnSpPr>
            <a:cxnSpLocks/>
          </p:cNvCxnSpPr>
          <p:nvPr/>
        </p:nvCxnSpPr>
        <p:spPr>
          <a:xfrm>
            <a:off x="7342630" y="2297118"/>
            <a:ext cx="0" cy="9140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80B30C9-2775-4051-478E-11E058639E2D}"/>
              </a:ext>
            </a:extLst>
          </p:cNvPr>
          <p:cNvSpPr txBox="1"/>
          <p:nvPr/>
        </p:nvSpPr>
        <p:spPr>
          <a:xfrm>
            <a:off x="393522" y="123407"/>
            <a:ext cx="1101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Example: Southeast MN groundwater age (modern component) estimates using Alachlor ESA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23143-C702-FF31-66B3-1EBD56BB23F3}"/>
              </a:ext>
            </a:extLst>
          </p:cNvPr>
          <p:cNvSpPr/>
          <p:nvPr/>
        </p:nvSpPr>
        <p:spPr>
          <a:xfrm>
            <a:off x="7882046" y="1868440"/>
            <a:ext cx="361201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8FB74-7294-39A6-12F2-BAD93F163E28}"/>
              </a:ext>
            </a:extLst>
          </p:cNvPr>
          <p:cNvSpPr/>
          <p:nvPr/>
        </p:nvSpPr>
        <p:spPr>
          <a:xfrm>
            <a:off x="7691655" y="1864384"/>
            <a:ext cx="150393" cy="2000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8BCD37-2B0D-48A7-2FF3-8E880F407507}"/>
              </a:ext>
            </a:extLst>
          </p:cNvPr>
          <p:cNvSpPr/>
          <p:nvPr/>
        </p:nvSpPr>
        <p:spPr>
          <a:xfrm>
            <a:off x="7871372" y="1995955"/>
            <a:ext cx="6120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48FB13-3448-94EE-A33E-2225B8D93D9D}"/>
              </a:ext>
            </a:extLst>
          </p:cNvPr>
          <p:cNvSpPr/>
          <p:nvPr/>
        </p:nvSpPr>
        <p:spPr>
          <a:xfrm>
            <a:off x="7868991" y="1900705"/>
            <a:ext cx="6120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BAB36A-28B2-9A05-24C5-13F3DAA3D18C}"/>
              </a:ext>
            </a:extLst>
          </p:cNvPr>
          <p:cNvSpPr/>
          <p:nvPr/>
        </p:nvSpPr>
        <p:spPr>
          <a:xfrm>
            <a:off x="7808119" y="1931194"/>
            <a:ext cx="145256" cy="7144"/>
          </a:xfrm>
          <a:custGeom>
            <a:avLst/>
            <a:gdLst>
              <a:gd name="csX0" fmla="*/ 0 w 145256"/>
              <a:gd name="csY0" fmla="*/ 0 h 7144"/>
              <a:gd name="csX1" fmla="*/ 145256 w 145256"/>
              <a:gd name="csY1" fmla="*/ 7144 h 714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145256" h="7144">
                <a:moveTo>
                  <a:pt x="0" y="0"/>
                </a:moveTo>
                <a:lnTo>
                  <a:pt x="145256" y="7144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508D9C3-D066-1753-E367-BA3C11D8FF6A}"/>
              </a:ext>
            </a:extLst>
          </p:cNvPr>
          <p:cNvSpPr/>
          <p:nvPr/>
        </p:nvSpPr>
        <p:spPr>
          <a:xfrm>
            <a:off x="7808119" y="2033588"/>
            <a:ext cx="145256" cy="7144"/>
          </a:xfrm>
          <a:custGeom>
            <a:avLst/>
            <a:gdLst>
              <a:gd name="csX0" fmla="*/ 0 w 145256"/>
              <a:gd name="csY0" fmla="*/ 0 h 7144"/>
              <a:gd name="csX1" fmla="*/ 145256 w 145256"/>
              <a:gd name="csY1" fmla="*/ 7144 h 714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145256" h="7144">
                <a:moveTo>
                  <a:pt x="0" y="0"/>
                </a:moveTo>
                <a:lnTo>
                  <a:pt x="145256" y="7144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4A6563E-388E-E7DC-C915-C50B2B125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8" t="60342" r="10003" b="26613"/>
          <a:stretch>
            <a:fillRect/>
          </a:stretch>
        </p:blipFill>
        <p:spPr bwMode="auto">
          <a:xfrm>
            <a:off x="7877061" y="1727560"/>
            <a:ext cx="600076" cy="278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0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C76C4-710C-FA67-2BA0-EC8D6A0EB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37CAE2-9735-6082-BF5F-1DFE3025B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" y="6498868"/>
            <a:ext cx="12192000" cy="3777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4CE431-D398-E0A3-FFD9-DEC629F26E5D}"/>
              </a:ext>
            </a:extLst>
          </p:cNvPr>
          <p:cNvSpPr txBox="1"/>
          <p:nvPr/>
        </p:nvSpPr>
        <p:spPr>
          <a:xfrm>
            <a:off x="437250" y="179353"/>
            <a:ext cx="1131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 is likely that most SE MN public supply wells with nitrate draw water with decadal lag times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7743318-E7A0-2173-BF0A-64502370B3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961963"/>
              </p:ext>
            </p:extLst>
          </p:nvPr>
        </p:nvGraphicFramePr>
        <p:xfrm>
          <a:off x="2250663" y="3044283"/>
          <a:ext cx="8918909" cy="288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115580C-EC28-24F6-A829-EC253C102CA9}"/>
              </a:ext>
            </a:extLst>
          </p:cNvPr>
          <p:cNvSpPr txBox="1"/>
          <p:nvPr/>
        </p:nvSpPr>
        <p:spPr>
          <a:xfrm rot="16200000">
            <a:off x="-80581" y="3522430"/>
            <a:ext cx="2227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Nitrogen Fertilizer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(thousands of metric tons)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66168-B60B-7D19-9658-D4606C82C681}"/>
              </a:ext>
            </a:extLst>
          </p:cNvPr>
          <p:cNvGrpSpPr/>
          <p:nvPr/>
        </p:nvGrpSpPr>
        <p:grpSpPr>
          <a:xfrm>
            <a:off x="1616146" y="5832744"/>
            <a:ext cx="7664094" cy="338555"/>
            <a:chOff x="1170302" y="6419468"/>
            <a:chExt cx="7664094" cy="3385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18F4A8-B17D-D012-D874-D2605FD9AA93}"/>
                </a:ext>
              </a:extLst>
            </p:cNvPr>
            <p:cNvSpPr txBox="1"/>
            <p:nvPr/>
          </p:nvSpPr>
          <p:spPr>
            <a:xfrm>
              <a:off x="1170302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1950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09271EE-FFDD-165E-4B99-254FE2935220}"/>
                </a:ext>
              </a:extLst>
            </p:cNvPr>
            <p:cNvSpPr txBox="1"/>
            <p:nvPr/>
          </p:nvSpPr>
          <p:spPr>
            <a:xfrm>
              <a:off x="2050335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1960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53CDF6-E115-C6F6-5A0A-E0C5CC0ADFCE}"/>
                </a:ext>
              </a:extLst>
            </p:cNvPr>
            <p:cNvSpPr txBox="1"/>
            <p:nvPr/>
          </p:nvSpPr>
          <p:spPr>
            <a:xfrm>
              <a:off x="2930368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1970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EFCAF8-250C-9BCF-FAD9-4C9D87764B0E}"/>
                </a:ext>
              </a:extLst>
            </p:cNvPr>
            <p:cNvSpPr txBox="1"/>
            <p:nvPr/>
          </p:nvSpPr>
          <p:spPr>
            <a:xfrm>
              <a:off x="3810401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1980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4F5D55-B080-52A8-6431-FE6D7FEBDA87}"/>
                </a:ext>
              </a:extLst>
            </p:cNvPr>
            <p:cNvSpPr txBox="1"/>
            <p:nvPr/>
          </p:nvSpPr>
          <p:spPr>
            <a:xfrm>
              <a:off x="4690434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1990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D03071-78AD-748D-02F5-E9F985B1441E}"/>
                </a:ext>
              </a:extLst>
            </p:cNvPr>
            <p:cNvSpPr txBox="1"/>
            <p:nvPr/>
          </p:nvSpPr>
          <p:spPr>
            <a:xfrm>
              <a:off x="5570467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055DFA2-0C71-E0C3-26D8-C56B173D8386}"/>
                </a:ext>
              </a:extLst>
            </p:cNvPr>
            <p:cNvSpPr txBox="1"/>
            <p:nvPr/>
          </p:nvSpPr>
          <p:spPr>
            <a:xfrm>
              <a:off x="6450500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642113-01D8-B845-4B4E-4064A5D790BB}"/>
                </a:ext>
              </a:extLst>
            </p:cNvPr>
            <p:cNvSpPr txBox="1"/>
            <p:nvPr/>
          </p:nvSpPr>
          <p:spPr>
            <a:xfrm>
              <a:off x="7330536" y="6419469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4FEBDE29-0C2A-B221-887D-B0F4A001B5AE}"/>
                </a:ext>
              </a:extLst>
            </p:cNvPr>
            <p:cNvSpPr txBox="1"/>
            <p:nvPr/>
          </p:nvSpPr>
          <p:spPr>
            <a:xfrm>
              <a:off x="8213713" y="6419468"/>
              <a:ext cx="6206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2030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6BCD6A-14BE-7687-8645-5C7913ED8027}"/>
              </a:ext>
            </a:extLst>
          </p:cNvPr>
          <p:cNvCxnSpPr>
            <a:cxnSpLocks/>
          </p:cNvCxnSpPr>
          <p:nvPr/>
        </p:nvCxnSpPr>
        <p:spPr>
          <a:xfrm>
            <a:off x="1649565" y="2112541"/>
            <a:ext cx="0" cy="390534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8E3661-8DDE-812F-1D6D-A65466BB238B}"/>
              </a:ext>
            </a:extLst>
          </p:cNvPr>
          <p:cNvCxnSpPr>
            <a:cxnSpLocks/>
          </p:cNvCxnSpPr>
          <p:nvPr/>
        </p:nvCxnSpPr>
        <p:spPr>
          <a:xfrm flipH="1">
            <a:off x="9221438" y="2225509"/>
            <a:ext cx="6330" cy="36159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633F39-E6B6-477F-CF39-FBA3638F86F8}"/>
              </a:ext>
            </a:extLst>
          </p:cNvPr>
          <p:cNvGrpSpPr/>
          <p:nvPr/>
        </p:nvGrpSpPr>
        <p:grpSpPr>
          <a:xfrm>
            <a:off x="1202540" y="1691635"/>
            <a:ext cx="429926" cy="4278373"/>
            <a:chOff x="-492644" y="736637"/>
            <a:chExt cx="429926" cy="427837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EB6462-6DF8-C33F-D0CA-778770063285}"/>
                </a:ext>
              </a:extLst>
            </p:cNvPr>
            <p:cNvSpPr txBox="1"/>
            <p:nvPr/>
          </p:nvSpPr>
          <p:spPr>
            <a:xfrm>
              <a:off x="-492644" y="736637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900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EF9E6-DC50-E141-0317-1267B3390133}"/>
                </a:ext>
              </a:extLst>
            </p:cNvPr>
            <p:cNvSpPr txBox="1"/>
            <p:nvPr/>
          </p:nvSpPr>
          <p:spPr>
            <a:xfrm>
              <a:off x="-492644" y="1181234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800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58A97C-6FB7-53BA-760B-106B1E145A3D}"/>
                </a:ext>
              </a:extLst>
            </p:cNvPr>
            <p:cNvSpPr txBox="1"/>
            <p:nvPr/>
          </p:nvSpPr>
          <p:spPr>
            <a:xfrm>
              <a:off x="-492644" y="1625831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700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ECF9B6-587A-9189-6435-ABB94100BF27}"/>
                </a:ext>
              </a:extLst>
            </p:cNvPr>
            <p:cNvSpPr txBox="1"/>
            <p:nvPr/>
          </p:nvSpPr>
          <p:spPr>
            <a:xfrm>
              <a:off x="-492644" y="2070428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F2F5FF-AAF8-D418-0337-A2513C9536BF}"/>
                </a:ext>
              </a:extLst>
            </p:cNvPr>
            <p:cNvSpPr txBox="1"/>
            <p:nvPr/>
          </p:nvSpPr>
          <p:spPr>
            <a:xfrm>
              <a:off x="-492644" y="2515025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500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AF15A6-6C61-20CE-E7CC-5FD7E37EE8C3}"/>
                </a:ext>
              </a:extLst>
            </p:cNvPr>
            <p:cNvSpPr txBox="1"/>
            <p:nvPr/>
          </p:nvSpPr>
          <p:spPr>
            <a:xfrm>
              <a:off x="-492644" y="3404219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300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CFC374-6DB7-6A8A-1D7E-FBF64784695F}"/>
                </a:ext>
              </a:extLst>
            </p:cNvPr>
            <p:cNvSpPr txBox="1"/>
            <p:nvPr/>
          </p:nvSpPr>
          <p:spPr>
            <a:xfrm>
              <a:off x="-492644" y="3848816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633260-7507-4D2C-88C6-E66A2B0B1D17}"/>
                </a:ext>
              </a:extLst>
            </p:cNvPr>
            <p:cNvSpPr txBox="1"/>
            <p:nvPr/>
          </p:nvSpPr>
          <p:spPr>
            <a:xfrm>
              <a:off x="-492644" y="4293413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972912-0FA2-1BF4-75E4-81B04EE2A4C5}"/>
                </a:ext>
              </a:extLst>
            </p:cNvPr>
            <p:cNvSpPr txBox="1"/>
            <p:nvPr/>
          </p:nvSpPr>
          <p:spPr>
            <a:xfrm>
              <a:off x="-329138" y="4738011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63976A-F7C5-358F-6F41-7A79229441B6}"/>
                </a:ext>
              </a:extLst>
            </p:cNvPr>
            <p:cNvSpPr txBox="1"/>
            <p:nvPr/>
          </p:nvSpPr>
          <p:spPr>
            <a:xfrm>
              <a:off x="-492644" y="2959622"/>
              <a:ext cx="4299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4EB88A-C296-B8C2-C372-259A768F1396}"/>
              </a:ext>
            </a:extLst>
          </p:cNvPr>
          <p:cNvGrpSpPr/>
          <p:nvPr/>
        </p:nvGrpSpPr>
        <p:grpSpPr>
          <a:xfrm>
            <a:off x="9165562" y="3032541"/>
            <a:ext cx="348172" cy="2904786"/>
            <a:chOff x="8708089" y="2168839"/>
            <a:chExt cx="348172" cy="29047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A6F56F-C1EE-60DC-D102-F9361097E192}"/>
                </a:ext>
              </a:extLst>
            </p:cNvPr>
            <p:cNvSpPr txBox="1"/>
            <p:nvPr/>
          </p:nvSpPr>
          <p:spPr>
            <a:xfrm>
              <a:off x="8708089" y="2168839"/>
              <a:ext cx="3481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23A99F-5190-15A8-3AED-362C1B8A3D99}"/>
                </a:ext>
              </a:extLst>
            </p:cNvPr>
            <p:cNvSpPr txBox="1"/>
            <p:nvPr/>
          </p:nvSpPr>
          <p:spPr>
            <a:xfrm>
              <a:off x="8708089" y="2606804"/>
              <a:ext cx="34817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0D43B42-689D-E1EC-C300-721C6FB78230}"/>
                </a:ext>
              </a:extLst>
            </p:cNvPr>
            <p:cNvSpPr txBox="1"/>
            <p:nvPr/>
          </p:nvSpPr>
          <p:spPr>
            <a:xfrm>
              <a:off x="8708089" y="3044769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62BA36-3202-3EF3-6B3D-A778590FE70E}"/>
                </a:ext>
              </a:extLst>
            </p:cNvPr>
            <p:cNvSpPr txBox="1"/>
            <p:nvPr/>
          </p:nvSpPr>
          <p:spPr>
            <a:xfrm>
              <a:off x="8708089" y="3482734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F29266-D831-B109-8C0E-94F7DFD87217}"/>
                </a:ext>
              </a:extLst>
            </p:cNvPr>
            <p:cNvSpPr txBox="1"/>
            <p:nvPr/>
          </p:nvSpPr>
          <p:spPr>
            <a:xfrm>
              <a:off x="8708089" y="3920699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EE5F4A-A19A-766B-9867-E18C52162BDB}"/>
                </a:ext>
              </a:extLst>
            </p:cNvPr>
            <p:cNvSpPr txBox="1"/>
            <p:nvPr/>
          </p:nvSpPr>
          <p:spPr>
            <a:xfrm>
              <a:off x="8708089" y="4358664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E024C3E-48F6-C9AB-1432-1D568175535E}"/>
                </a:ext>
              </a:extLst>
            </p:cNvPr>
            <p:cNvSpPr txBox="1"/>
            <p:nvPr/>
          </p:nvSpPr>
          <p:spPr>
            <a:xfrm>
              <a:off x="8708089" y="4796626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97FE8F1-BEDB-5BDB-6B3E-182EFB0D2EC5}"/>
              </a:ext>
            </a:extLst>
          </p:cNvPr>
          <p:cNvGrpSpPr/>
          <p:nvPr/>
        </p:nvGrpSpPr>
        <p:grpSpPr>
          <a:xfrm>
            <a:off x="1582890" y="1873198"/>
            <a:ext cx="7620120" cy="3910451"/>
            <a:chOff x="12192000" y="-3696499"/>
            <a:chExt cx="9840828" cy="391045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A0573AC-95AB-0F58-CF95-CDAF3A4A66EE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2393014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3ACB4F-60B7-C03F-2270-04E07BD05A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1958519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67D8B95-832C-6903-3296-14AA6B7CD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1524024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CADF42D-12F6-5C26-2C8A-3A0990B327F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1105571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0DCDD5F-EC8E-4FEF-33EA-2B9A0CF5B578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655034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BF1D57C-CFC9-B843-9586-1032C17C80AB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236581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CB7EAA4-A4A8-1082-080F-19E863280F6E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213952"/>
              <a:ext cx="9840828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9A43CA2-982B-2B6E-C17F-EF51AB39EA3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3696499"/>
              <a:ext cx="9840827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A811DB-CA82-4EC5-D972-90D975E929E9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3262004"/>
              <a:ext cx="9840827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6EBE0EEE-8322-BB82-912E-AE03EE22F009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0" y="-2827509"/>
              <a:ext cx="9840827" cy="0"/>
            </a:xfrm>
            <a:prstGeom prst="line">
              <a:avLst/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CDDA75C3-52A3-0136-A3A7-6C259B89AA9D}"/>
              </a:ext>
            </a:extLst>
          </p:cNvPr>
          <p:cNvSpPr/>
          <p:nvPr/>
        </p:nvSpPr>
        <p:spPr>
          <a:xfrm>
            <a:off x="2049615" y="2155148"/>
            <a:ext cx="6362700" cy="3619500"/>
          </a:xfrm>
          <a:custGeom>
            <a:avLst/>
            <a:gdLst>
              <a:gd name="connsiteX0" fmla="*/ 0 w 6362700"/>
              <a:gd name="connsiteY0" fmla="*/ 3619500 h 3619500"/>
              <a:gd name="connsiteX1" fmla="*/ 200025 w 6362700"/>
              <a:gd name="connsiteY1" fmla="*/ 3581400 h 3619500"/>
              <a:gd name="connsiteX2" fmla="*/ 361950 w 6362700"/>
              <a:gd name="connsiteY2" fmla="*/ 3552825 h 3619500"/>
              <a:gd name="connsiteX3" fmla="*/ 457200 w 6362700"/>
              <a:gd name="connsiteY3" fmla="*/ 3533775 h 3619500"/>
              <a:gd name="connsiteX4" fmla="*/ 628650 w 6362700"/>
              <a:gd name="connsiteY4" fmla="*/ 3476625 h 3619500"/>
              <a:gd name="connsiteX5" fmla="*/ 733425 w 6362700"/>
              <a:gd name="connsiteY5" fmla="*/ 3419475 h 3619500"/>
              <a:gd name="connsiteX6" fmla="*/ 733425 w 6362700"/>
              <a:gd name="connsiteY6" fmla="*/ 3419475 h 3619500"/>
              <a:gd name="connsiteX7" fmla="*/ 895350 w 6362700"/>
              <a:gd name="connsiteY7" fmla="*/ 3400425 h 3619500"/>
              <a:gd name="connsiteX8" fmla="*/ 1038225 w 6362700"/>
              <a:gd name="connsiteY8" fmla="*/ 3381375 h 3619500"/>
              <a:gd name="connsiteX9" fmla="*/ 1057275 w 6362700"/>
              <a:gd name="connsiteY9" fmla="*/ 3333750 h 3619500"/>
              <a:gd name="connsiteX10" fmla="*/ 1152525 w 6362700"/>
              <a:gd name="connsiteY10" fmla="*/ 3324225 h 3619500"/>
              <a:gd name="connsiteX11" fmla="*/ 1209675 w 6362700"/>
              <a:gd name="connsiteY11" fmla="*/ 3286125 h 3619500"/>
              <a:gd name="connsiteX12" fmla="*/ 1314450 w 6362700"/>
              <a:gd name="connsiteY12" fmla="*/ 3286125 h 3619500"/>
              <a:gd name="connsiteX13" fmla="*/ 1628775 w 6362700"/>
              <a:gd name="connsiteY13" fmla="*/ 2352675 h 3619500"/>
              <a:gd name="connsiteX14" fmla="*/ 1743075 w 6362700"/>
              <a:gd name="connsiteY14" fmla="*/ 2324100 h 3619500"/>
              <a:gd name="connsiteX15" fmla="*/ 1847850 w 6362700"/>
              <a:gd name="connsiteY15" fmla="*/ 2238375 h 3619500"/>
              <a:gd name="connsiteX16" fmla="*/ 1962150 w 6362700"/>
              <a:gd name="connsiteY16" fmla="*/ 2114550 h 3619500"/>
              <a:gd name="connsiteX17" fmla="*/ 2066925 w 6362700"/>
              <a:gd name="connsiteY17" fmla="*/ 2038350 h 3619500"/>
              <a:gd name="connsiteX18" fmla="*/ 2171700 w 6362700"/>
              <a:gd name="connsiteY18" fmla="*/ 2038350 h 3619500"/>
              <a:gd name="connsiteX19" fmla="*/ 2247900 w 6362700"/>
              <a:gd name="connsiteY19" fmla="*/ 1895475 h 3619500"/>
              <a:gd name="connsiteX20" fmla="*/ 2390775 w 6362700"/>
              <a:gd name="connsiteY20" fmla="*/ 1733550 h 3619500"/>
              <a:gd name="connsiteX21" fmla="*/ 2514600 w 6362700"/>
              <a:gd name="connsiteY21" fmla="*/ 1714500 h 3619500"/>
              <a:gd name="connsiteX22" fmla="*/ 2743200 w 6362700"/>
              <a:gd name="connsiteY22" fmla="*/ 1428750 h 3619500"/>
              <a:gd name="connsiteX23" fmla="*/ 2800350 w 6362700"/>
              <a:gd name="connsiteY23" fmla="*/ 1409700 h 3619500"/>
              <a:gd name="connsiteX24" fmla="*/ 2924175 w 6362700"/>
              <a:gd name="connsiteY24" fmla="*/ 1390650 h 3619500"/>
              <a:gd name="connsiteX25" fmla="*/ 3143250 w 6362700"/>
              <a:gd name="connsiteY25" fmla="*/ 1352550 h 3619500"/>
              <a:gd name="connsiteX26" fmla="*/ 3267075 w 6362700"/>
              <a:gd name="connsiteY26" fmla="*/ 1343025 h 3619500"/>
              <a:gd name="connsiteX27" fmla="*/ 3333750 w 6362700"/>
              <a:gd name="connsiteY27" fmla="*/ 1352550 h 3619500"/>
              <a:gd name="connsiteX28" fmla="*/ 3371850 w 6362700"/>
              <a:gd name="connsiteY28" fmla="*/ 1381125 h 3619500"/>
              <a:gd name="connsiteX29" fmla="*/ 3390900 w 6362700"/>
              <a:gd name="connsiteY29" fmla="*/ 1352550 h 3619500"/>
              <a:gd name="connsiteX30" fmla="*/ 3476625 w 6362700"/>
              <a:gd name="connsiteY30" fmla="*/ 1247775 h 3619500"/>
              <a:gd name="connsiteX31" fmla="*/ 3476625 w 6362700"/>
              <a:gd name="connsiteY31" fmla="*/ 1247775 h 3619500"/>
              <a:gd name="connsiteX32" fmla="*/ 3533775 w 6362700"/>
              <a:gd name="connsiteY32" fmla="*/ 1190625 h 3619500"/>
              <a:gd name="connsiteX33" fmla="*/ 3619500 w 6362700"/>
              <a:gd name="connsiteY33" fmla="*/ 1209675 h 3619500"/>
              <a:gd name="connsiteX34" fmla="*/ 3705225 w 6362700"/>
              <a:gd name="connsiteY34" fmla="*/ 1190625 h 3619500"/>
              <a:gd name="connsiteX35" fmla="*/ 3762375 w 6362700"/>
              <a:gd name="connsiteY35" fmla="*/ 1085850 h 3619500"/>
              <a:gd name="connsiteX36" fmla="*/ 3810000 w 6362700"/>
              <a:gd name="connsiteY36" fmla="*/ 1066800 h 3619500"/>
              <a:gd name="connsiteX37" fmla="*/ 3876675 w 6362700"/>
              <a:gd name="connsiteY37" fmla="*/ 1066800 h 3619500"/>
              <a:gd name="connsiteX38" fmla="*/ 3943350 w 6362700"/>
              <a:gd name="connsiteY38" fmla="*/ 1104900 h 3619500"/>
              <a:gd name="connsiteX39" fmla="*/ 3971925 w 6362700"/>
              <a:gd name="connsiteY39" fmla="*/ 1095375 h 3619500"/>
              <a:gd name="connsiteX40" fmla="*/ 3971925 w 6362700"/>
              <a:gd name="connsiteY40" fmla="*/ 1095375 h 3619500"/>
              <a:gd name="connsiteX41" fmla="*/ 4048125 w 6362700"/>
              <a:gd name="connsiteY41" fmla="*/ 981075 h 3619500"/>
              <a:gd name="connsiteX42" fmla="*/ 4114800 w 6362700"/>
              <a:gd name="connsiteY42" fmla="*/ 952500 h 3619500"/>
              <a:gd name="connsiteX43" fmla="*/ 4162425 w 6362700"/>
              <a:gd name="connsiteY43" fmla="*/ 981075 h 3619500"/>
              <a:gd name="connsiteX44" fmla="*/ 4248150 w 6362700"/>
              <a:gd name="connsiteY44" fmla="*/ 1076325 h 3619500"/>
              <a:gd name="connsiteX45" fmla="*/ 4248150 w 6362700"/>
              <a:gd name="connsiteY45" fmla="*/ 1076325 h 3619500"/>
              <a:gd name="connsiteX46" fmla="*/ 4362450 w 6362700"/>
              <a:gd name="connsiteY46" fmla="*/ 1209675 h 3619500"/>
              <a:gd name="connsiteX47" fmla="*/ 4457700 w 6362700"/>
              <a:gd name="connsiteY47" fmla="*/ 1314450 h 3619500"/>
              <a:gd name="connsiteX48" fmla="*/ 4467225 w 6362700"/>
              <a:gd name="connsiteY48" fmla="*/ 1362075 h 3619500"/>
              <a:gd name="connsiteX49" fmla="*/ 4552950 w 6362700"/>
              <a:gd name="connsiteY49" fmla="*/ 1285875 h 3619500"/>
              <a:gd name="connsiteX50" fmla="*/ 4562475 w 6362700"/>
              <a:gd name="connsiteY50" fmla="*/ 1219200 h 3619500"/>
              <a:gd name="connsiteX51" fmla="*/ 4600575 w 6362700"/>
              <a:gd name="connsiteY51" fmla="*/ 1076325 h 3619500"/>
              <a:gd name="connsiteX52" fmla="*/ 4648200 w 6362700"/>
              <a:gd name="connsiteY52" fmla="*/ 933450 h 3619500"/>
              <a:gd name="connsiteX53" fmla="*/ 4667250 w 6362700"/>
              <a:gd name="connsiteY53" fmla="*/ 876300 h 3619500"/>
              <a:gd name="connsiteX54" fmla="*/ 4667250 w 6362700"/>
              <a:gd name="connsiteY54" fmla="*/ 876300 h 3619500"/>
              <a:gd name="connsiteX55" fmla="*/ 4772025 w 6362700"/>
              <a:gd name="connsiteY55" fmla="*/ 923925 h 3619500"/>
              <a:gd name="connsiteX56" fmla="*/ 4810125 w 6362700"/>
              <a:gd name="connsiteY56" fmla="*/ 1085850 h 3619500"/>
              <a:gd name="connsiteX57" fmla="*/ 4829175 w 6362700"/>
              <a:gd name="connsiteY57" fmla="*/ 1181100 h 3619500"/>
              <a:gd name="connsiteX58" fmla="*/ 4895850 w 6362700"/>
              <a:gd name="connsiteY58" fmla="*/ 1095375 h 3619500"/>
              <a:gd name="connsiteX59" fmla="*/ 4943475 w 6362700"/>
              <a:gd name="connsiteY59" fmla="*/ 1009650 h 3619500"/>
              <a:gd name="connsiteX60" fmla="*/ 4991100 w 6362700"/>
              <a:gd name="connsiteY60" fmla="*/ 1000125 h 3619500"/>
              <a:gd name="connsiteX61" fmla="*/ 5010150 w 6362700"/>
              <a:gd name="connsiteY61" fmla="*/ 971550 h 3619500"/>
              <a:gd name="connsiteX62" fmla="*/ 5067300 w 6362700"/>
              <a:gd name="connsiteY62" fmla="*/ 1019175 h 3619500"/>
              <a:gd name="connsiteX63" fmla="*/ 5133975 w 6362700"/>
              <a:gd name="connsiteY63" fmla="*/ 1038225 h 3619500"/>
              <a:gd name="connsiteX64" fmla="*/ 5191125 w 6362700"/>
              <a:gd name="connsiteY64" fmla="*/ 942975 h 3619500"/>
              <a:gd name="connsiteX65" fmla="*/ 5267325 w 6362700"/>
              <a:gd name="connsiteY65" fmla="*/ 828675 h 3619500"/>
              <a:gd name="connsiteX66" fmla="*/ 5343525 w 6362700"/>
              <a:gd name="connsiteY66" fmla="*/ 657225 h 3619500"/>
              <a:gd name="connsiteX67" fmla="*/ 5381625 w 6362700"/>
              <a:gd name="connsiteY67" fmla="*/ 581025 h 3619500"/>
              <a:gd name="connsiteX68" fmla="*/ 5429250 w 6362700"/>
              <a:gd name="connsiteY68" fmla="*/ 552450 h 3619500"/>
              <a:gd name="connsiteX69" fmla="*/ 5476875 w 6362700"/>
              <a:gd name="connsiteY69" fmla="*/ 552450 h 3619500"/>
              <a:gd name="connsiteX70" fmla="*/ 5534025 w 6362700"/>
              <a:gd name="connsiteY70" fmla="*/ 590550 h 3619500"/>
              <a:gd name="connsiteX71" fmla="*/ 5629275 w 6362700"/>
              <a:gd name="connsiteY71" fmla="*/ 609600 h 3619500"/>
              <a:gd name="connsiteX72" fmla="*/ 5705475 w 6362700"/>
              <a:gd name="connsiteY72" fmla="*/ 609600 h 3619500"/>
              <a:gd name="connsiteX73" fmla="*/ 5772150 w 6362700"/>
              <a:gd name="connsiteY73" fmla="*/ 619125 h 3619500"/>
              <a:gd name="connsiteX74" fmla="*/ 5781675 w 6362700"/>
              <a:gd name="connsiteY74" fmla="*/ 638175 h 3619500"/>
              <a:gd name="connsiteX75" fmla="*/ 5829300 w 6362700"/>
              <a:gd name="connsiteY75" fmla="*/ 600075 h 3619500"/>
              <a:gd name="connsiteX76" fmla="*/ 5829300 w 6362700"/>
              <a:gd name="connsiteY76" fmla="*/ 600075 h 3619500"/>
              <a:gd name="connsiteX77" fmla="*/ 5924550 w 6362700"/>
              <a:gd name="connsiteY77" fmla="*/ 590550 h 3619500"/>
              <a:gd name="connsiteX78" fmla="*/ 5924550 w 6362700"/>
              <a:gd name="connsiteY78" fmla="*/ 590550 h 3619500"/>
              <a:gd name="connsiteX79" fmla="*/ 6029325 w 6362700"/>
              <a:gd name="connsiteY79" fmla="*/ 571500 h 3619500"/>
              <a:gd name="connsiteX80" fmla="*/ 6086475 w 6362700"/>
              <a:gd name="connsiteY80" fmla="*/ 466725 h 3619500"/>
              <a:gd name="connsiteX81" fmla="*/ 6124575 w 6362700"/>
              <a:gd name="connsiteY81" fmla="*/ 342900 h 3619500"/>
              <a:gd name="connsiteX82" fmla="*/ 6143625 w 6362700"/>
              <a:gd name="connsiteY82" fmla="*/ 257175 h 3619500"/>
              <a:gd name="connsiteX83" fmla="*/ 6153150 w 6362700"/>
              <a:gd name="connsiteY83" fmla="*/ 171450 h 3619500"/>
              <a:gd name="connsiteX84" fmla="*/ 6181725 w 6362700"/>
              <a:gd name="connsiteY84" fmla="*/ 66675 h 3619500"/>
              <a:gd name="connsiteX85" fmla="*/ 6210300 w 6362700"/>
              <a:gd name="connsiteY85" fmla="*/ 19050 h 3619500"/>
              <a:gd name="connsiteX86" fmla="*/ 6257925 w 6362700"/>
              <a:gd name="connsiteY86" fmla="*/ 19050 h 3619500"/>
              <a:gd name="connsiteX87" fmla="*/ 6334125 w 6362700"/>
              <a:gd name="connsiteY87" fmla="*/ 0 h 3619500"/>
              <a:gd name="connsiteX88" fmla="*/ 6362700 w 6362700"/>
              <a:gd name="connsiteY88" fmla="*/ 19050 h 3619500"/>
              <a:gd name="connsiteX89" fmla="*/ 6362700 w 6362700"/>
              <a:gd name="connsiteY89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362700" h="3619500">
                <a:moveTo>
                  <a:pt x="0" y="3619500"/>
                </a:moveTo>
                <a:lnTo>
                  <a:pt x="200025" y="3581400"/>
                </a:lnTo>
                <a:lnTo>
                  <a:pt x="361950" y="3552825"/>
                </a:lnTo>
                <a:lnTo>
                  <a:pt x="457200" y="3533775"/>
                </a:lnTo>
                <a:lnTo>
                  <a:pt x="628650" y="3476625"/>
                </a:lnTo>
                <a:lnTo>
                  <a:pt x="733425" y="3419475"/>
                </a:lnTo>
                <a:lnTo>
                  <a:pt x="733425" y="3419475"/>
                </a:lnTo>
                <a:lnTo>
                  <a:pt x="895350" y="3400425"/>
                </a:lnTo>
                <a:cubicBezTo>
                  <a:pt x="999671" y="3377242"/>
                  <a:pt x="951803" y="3381375"/>
                  <a:pt x="1038225" y="3381375"/>
                </a:cubicBezTo>
                <a:lnTo>
                  <a:pt x="1057275" y="3333750"/>
                </a:lnTo>
                <a:lnTo>
                  <a:pt x="1152525" y="3324225"/>
                </a:lnTo>
                <a:lnTo>
                  <a:pt x="1209675" y="3286125"/>
                </a:lnTo>
                <a:lnTo>
                  <a:pt x="1314450" y="3286125"/>
                </a:lnTo>
                <a:lnTo>
                  <a:pt x="1628775" y="2352675"/>
                </a:lnTo>
                <a:lnTo>
                  <a:pt x="1743075" y="2324100"/>
                </a:lnTo>
                <a:lnTo>
                  <a:pt x="1847850" y="2238375"/>
                </a:lnTo>
                <a:lnTo>
                  <a:pt x="1962150" y="2114550"/>
                </a:lnTo>
                <a:lnTo>
                  <a:pt x="2066925" y="2038350"/>
                </a:lnTo>
                <a:lnTo>
                  <a:pt x="2171700" y="2038350"/>
                </a:lnTo>
                <a:lnTo>
                  <a:pt x="2247900" y="1895475"/>
                </a:lnTo>
                <a:lnTo>
                  <a:pt x="2390775" y="1733550"/>
                </a:lnTo>
                <a:lnTo>
                  <a:pt x="2514600" y="1714500"/>
                </a:lnTo>
                <a:lnTo>
                  <a:pt x="2743200" y="1428750"/>
                </a:lnTo>
                <a:lnTo>
                  <a:pt x="2800350" y="1409700"/>
                </a:lnTo>
                <a:lnTo>
                  <a:pt x="2924175" y="1390650"/>
                </a:lnTo>
                <a:lnTo>
                  <a:pt x="3143250" y="1352550"/>
                </a:lnTo>
                <a:lnTo>
                  <a:pt x="3267075" y="1343025"/>
                </a:lnTo>
                <a:lnTo>
                  <a:pt x="3333750" y="1352550"/>
                </a:lnTo>
                <a:lnTo>
                  <a:pt x="3371850" y="1381125"/>
                </a:lnTo>
                <a:lnTo>
                  <a:pt x="3390900" y="1352550"/>
                </a:lnTo>
                <a:lnTo>
                  <a:pt x="3476625" y="1247775"/>
                </a:lnTo>
                <a:lnTo>
                  <a:pt x="3476625" y="1247775"/>
                </a:lnTo>
                <a:lnTo>
                  <a:pt x="3533775" y="1190625"/>
                </a:lnTo>
                <a:lnTo>
                  <a:pt x="3619500" y="1209675"/>
                </a:lnTo>
                <a:lnTo>
                  <a:pt x="3705225" y="1190625"/>
                </a:lnTo>
                <a:lnTo>
                  <a:pt x="3762375" y="1085850"/>
                </a:lnTo>
                <a:lnTo>
                  <a:pt x="3810000" y="1066800"/>
                </a:lnTo>
                <a:lnTo>
                  <a:pt x="3876675" y="1066800"/>
                </a:lnTo>
                <a:lnTo>
                  <a:pt x="3943350" y="1104900"/>
                </a:lnTo>
                <a:lnTo>
                  <a:pt x="3971925" y="1095375"/>
                </a:lnTo>
                <a:lnTo>
                  <a:pt x="3971925" y="1095375"/>
                </a:lnTo>
                <a:lnTo>
                  <a:pt x="4048125" y="981075"/>
                </a:lnTo>
                <a:lnTo>
                  <a:pt x="4114800" y="952500"/>
                </a:lnTo>
                <a:lnTo>
                  <a:pt x="4162425" y="981075"/>
                </a:lnTo>
                <a:lnTo>
                  <a:pt x="4248150" y="1076325"/>
                </a:lnTo>
                <a:lnTo>
                  <a:pt x="4248150" y="1076325"/>
                </a:lnTo>
                <a:lnTo>
                  <a:pt x="4362450" y="1209675"/>
                </a:lnTo>
                <a:lnTo>
                  <a:pt x="4457700" y="1314450"/>
                </a:lnTo>
                <a:lnTo>
                  <a:pt x="4467225" y="1362075"/>
                </a:lnTo>
                <a:lnTo>
                  <a:pt x="4552950" y="1285875"/>
                </a:lnTo>
                <a:lnTo>
                  <a:pt x="4562475" y="1219200"/>
                </a:lnTo>
                <a:lnTo>
                  <a:pt x="4600575" y="1076325"/>
                </a:lnTo>
                <a:lnTo>
                  <a:pt x="4648200" y="933450"/>
                </a:lnTo>
                <a:lnTo>
                  <a:pt x="4667250" y="876300"/>
                </a:lnTo>
                <a:lnTo>
                  <a:pt x="4667250" y="876300"/>
                </a:lnTo>
                <a:lnTo>
                  <a:pt x="4772025" y="923925"/>
                </a:lnTo>
                <a:lnTo>
                  <a:pt x="4810125" y="1085850"/>
                </a:lnTo>
                <a:lnTo>
                  <a:pt x="4829175" y="1181100"/>
                </a:lnTo>
                <a:lnTo>
                  <a:pt x="4895850" y="1095375"/>
                </a:lnTo>
                <a:lnTo>
                  <a:pt x="4943475" y="1009650"/>
                </a:lnTo>
                <a:lnTo>
                  <a:pt x="4991100" y="1000125"/>
                </a:lnTo>
                <a:lnTo>
                  <a:pt x="5010150" y="971550"/>
                </a:lnTo>
                <a:lnTo>
                  <a:pt x="5067300" y="1019175"/>
                </a:lnTo>
                <a:lnTo>
                  <a:pt x="5133975" y="1038225"/>
                </a:lnTo>
                <a:lnTo>
                  <a:pt x="5191125" y="942975"/>
                </a:lnTo>
                <a:lnTo>
                  <a:pt x="5267325" y="828675"/>
                </a:lnTo>
                <a:lnTo>
                  <a:pt x="5343525" y="657225"/>
                </a:lnTo>
                <a:lnTo>
                  <a:pt x="5381625" y="581025"/>
                </a:lnTo>
                <a:lnTo>
                  <a:pt x="5429250" y="552450"/>
                </a:lnTo>
                <a:lnTo>
                  <a:pt x="5476875" y="552450"/>
                </a:lnTo>
                <a:lnTo>
                  <a:pt x="5534025" y="590550"/>
                </a:lnTo>
                <a:lnTo>
                  <a:pt x="5629275" y="609600"/>
                </a:lnTo>
                <a:lnTo>
                  <a:pt x="5705475" y="609600"/>
                </a:lnTo>
                <a:lnTo>
                  <a:pt x="5772150" y="619125"/>
                </a:lnTo>
                <a:lnTo>
                  <a:pt x="5781675" y="638175"/>
                </a:lnTo>
                <a:lnTo>
                  <a:pt x="5829300" y="600075"/>
                </a:lnTo>
                <a:lnTo>
                  <a:pt x="5829300" y="600075"/>
                </a:lnTo>
                <a:cubicBezTo>
                  <a:pt x="5918181" y="590199"/>
                  <a:pt x="5886274" y="590550"/>
                  <a:pt x="5924550" y="590550"/>
                </a:cubicBezTo>
                <a:lnTo>
                  <a:pt x="5924550" y="590550"/>
                </a:lnTo>
                <a:lnTo>
                  <a:pt x="6029325" y="571500"/>
                </a:lnTo>
                <a:lnTo>
                  <a:pt x="6086475" y="466725"/>
                </a:lnTo>
                <a:lnTo>
                  <a:pt x="6124575" y="342900"/>
                </a:lnTo>
                <a:lnTo>
                  <a:pt x="6143625" y="257175"/>
                </a:lnTo>
                <a:lnTo>
                  <a:pt x="6153150" y="171450"/>
                </a:lnTo>
                <a:lnTo>
                  <a:pt x="6181725" y="66675"/>
                </a:lnTo>
                <a:lnTo>
                  <a:pt x="6210300" y="19050"/>
                </a:lnTo>
                <a:lnTo>
                  <a:pt x="6257925" y="19050"/>
                </a:lnTo>
                <a:lnTo>
                  <a:pt x="6334125" y="0"/>
                </a:lnTo>
                <a:lnTo>
                  <a:pt x="6362700" y="19050"/>
                </a:lnTo>
                <a:lnTo>
                  <a:pt x="6362700" y="0"/>
                </a:lnTo>
              </a:path>
            </a:pathLst>
          </a:custGeom>
          <a:noFill/>
          <a:ln w="825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E567F1F-8EA3-8178-87C9-22C7A71E4F4D}"/>
              </a:ext>
            </a:extLst>
          </p:cNvPr>
          <p:cNvSpPr txBox="1"/>
          <p:nvPr/>
        </p:nvSpPr>
        <p:spPr>
          <a:xfrm>
            <a:off x="5348738" y="1051787"/>
            <a:ext cx="2089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Jordan Aquifer Wells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A6D1F18-CB93-042E-166F-72C69A6A2024}"/>
              </a:ext>
            </a:extLst>
          </p:cNvPr>
          <p:cNvSpPr txBox="1"/>
          <p:nvPr/>
        </p:nvSpPr>
        <p:spPr>
          <a:xfrm rot="16200000">
            <a:off x="8917774" y="3957803"/>
            <a:ext cx="1217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NO3-N (mg/l)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EBB4A6C-91B3-C309-48C0-4841085161ED}"/>
              </a:ext>
            </a:extLst>
          </p:cNvPr>
          <p:cNvSpPr txBox="1"/>
          <p:nvPr/>
        </p:nvSpPr>
        <p:spPr>
          <a:xfrm>
            <a:off x="9155186" y="2610279"/>
            <a:ext cx="34817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281FEC86-C0C8-4E62-7F4F-18DED840B58E}"/>
              </a:ext>
            </a:extLst>
          </p:cNvPr>
          <p:cNvSpPr txBox="1"/>
          <p:nvPr/>
        </p:nvSpPr>
        <p:spPr>
          <a:xfrm rot="20890368">
            <a:off x="4641908" y="3262040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EAE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Sales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EDEE73A-65EC-0BE3-0B7C-F5D3439DFA36}"/>
              </a:ext>
            </a:extLst>
          </p:cNvPr>
          <p:cNvSpPr txBox="1"/>
          <p:nvPr/>
        </p:nvSpPr>
        <p:spPr>
          <a:xfrm rot="19051944">
            <a:off x="3968342" y="3571044"/>
            <a:ext cx="903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EAE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Fertilizer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81856BA-8EA9-21FA-D3F4-F17C3C1D5DF9}"/>
              </a:ext>
            </a:extLst>
          </p:cNvPr>
          <p:cNvSpPr txBox="1"/>
          <p:nvPr/>
        </p:nvSpPr>
        <p:spPr>
          <a:xfrm rot="19294187">
            <a:off x="3388054" y="4066019"/>
            <a:ext cx="885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EAE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Nitrogen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B1C98E-7217-9345-CFFD-E2C40395E8DB}"/>
              </a:ext>
            </a:extLst>
          </p:cNvPr>
          <p:cNvGrpSpPr/>
          <p:nvPr/>
        </p:nvGrpSpPr>
        <p:grpSpPr>
          <a:xfrm>
            <a:off x="8095318" y="1866710"/>
            <a:ext cx="3706157" cy="2082010"/>
            <a:chOff x="7869814" y="1539142"/>
            <a:chExt cx="3706157" cy="208201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E3C51FF-E028-297F-6592-51B2C9668DA2}"/>
                </a:ext>
              </a:extLst>
            </p:cNvPr>
            <p:cNvSpPr/>
            <p:nvPr/>
          </p:nvSpPr>
          <p:spPr>
            <a:xfrm>
              <a:off x="8234798" y="2006792"/>
              <a:ext cx="308834" cy="671763"/>
            </a:xfrm>
            <a:custGeom>
              <a:avLst/>
              <a:gdLst>
                <a:gd name="connsiteX0" fmla="*/ 0 w 416767"/>
                <a:gd name="connsiteY0" fmla="*/ 0 h 684245"/>
                <a:gd name="connsiteX1" fmla="*/ 37322 w 416767"/>
                <a:gd name="connsiteY1" fmla="*/ 49763 h 684245"/>
                <a:gd name="connsiteX2" fmla="*/ 55984 w 416767"/>
                <a:gd name="connsiteY2" fmla="*/ 99526 h 684245"/>
                <a:gd name="connsiteX3" fmla="*/ 130628 w 416767"/>
                <a:gd name="connsiteY3" fmla="*/ 192832 h 684245"/>
                <a:gd name="connsiteX4" fmla="*/ 205273 w 416767"/>
                <a:gd name="connsiteY4" fmla="*/ 304800 h 684245"/>
                <a:gd name="connsiteX5" fmla="*/ 267477 w 416767"/>
                <a:gd name="connsiteY5" fmla="*/ 429208 h 684245"/>
                <a:gd name="connsiteX6" fmla="*/ 342122 w 416767"/>
                <a:gd name="connsiteY6" fmla="*/ 578498 h 684245"/>
                <a:gd name="connsiteX7" fmla="*/ 416767 w 416767"/>
                <a:gd name="connsiteY7" fmla="*/ 684245 h 68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6767" h="684245">
                  <a:moveTo>
                    <a:pt x="0" y="0"/>
                  </a:moveTo>
                  <a:lnTo>
                    <a:pt x="37322" y="49763"/>
                  </a:lnTo>
                  <a:lnTo>
                    <a:pt x="55984" y="99526"/>
                  </a:lnTo>
                  <a:lnTo>
                    <a:pt x="130628" y="192832"/>
                  </a:lnTo>
                  <a:lnTo>
                    <a:pt x="205273" y="304800"/>
                  </a:lnTo>
                  <a:lnTo>
                    <a:pt x="267477" y="429208"/>
                  </a:lnTo>
                  <a:lnTo>
                    <a:pt x="342122" y="578498"/>
                  </a:lnTo>
                  <a:lnTo>
                    <a:pt x="416767" y="684245"/>
                  </a:lnTo>
                </a:path>
              </a:pathLst>
            </a:custGeom>
            <a:noFill/>
            <a:ln w="762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37ABCAE-ADFD-3C0A-EFE8-5DBD613CDF42}"/>
                </a:ext>
              </a:extLst>
            </p:cNvPr>
            <p:cNvGrpSpPr/>
            <p:nvPr/>
          </p:nvGrpSpPr>
          <p:grpSpPr>
            <a:xfrm>
              <a:off x="7869814" y="2410696"/>
              <a:ext cx="3200090" cy="1210456"/>
              <a:chOff x="7649474" y="2484254"/>
              <a:chExt cx="3200090" cy="1210456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7A638B2E-4A53-96F0-995C-C5702E489926}"/>
                  </a:ext>
                </a:extLst>
              </p:cNvPr>
              <p:cNvGrpSpPr/>
              <p:nvPr/>
            </p:nvGrpSpPr>
            <p:grpSpPr>
              <a:xfrm>
                <a:off x="7649474" y="3284361"/>
                <a:ext cx="764497" cy="410349"/>
                <a:chOff x="7649474" y="3284361"/>
                <a:chExt cx="764497" cy="410349"/>
              </a:xfrm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64FE5399-54AE-C5B6-A132-33256E8BAC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49474" y="3642847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391BBD25-222A-B494-5FF2-B9DC9189BD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06624" y="3554524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8E0CE115-51DE-06CC-3040-B554F4A1ED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17015" y="3616870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2078682C-D740-1DE4-D69A-D055783BF0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26119" y="3518156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5D9BC74F-95B8-707D-D2B3-60369B205C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98856" y="3549329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F4676EE-9CCF-F168-E124-FC5F83E3F9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81983" y="3424638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8949343-C99B-4D91-3C28-466314A89F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080697" y="3429833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5FA1A91F-6CA8-D123-86A5-3278438AFA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127456" y="3377879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91BA4E30-8323-52ED-E259-AAE80609A5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81983" y="3476593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265E32A7-BFDC-E633-D15A-66ABA721C5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15778" y="3336315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A4599FA8-4462-2FBB-BE9A-12873DA693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26169" y="3445420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A11CD8D4-7986-C748-8862-349558652A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288515" y="3284361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1E10458A-4C9C-145A-CE4E-3F8FBF7121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361252" y="3346706"/>
                  <a:ext cx="52719" cy="518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6A2654C-E139-8134-F58E-C7849B42C199}"/>
                  </a:ext>
                </a:extLst>
              </p:cNvPr>
              <p:cNvGrpSpPr/>
              <p:nvPr/>
            </p:nvGrpSpPr>
            <p:grpSpPr>
              <a:xfrm>
                <a:off x="8428793" y="2484254"/>
                <a:ext cx="2420771" cy="872752"/>
                <a:chOff x="8428793" y="2484254"/>
                <a:chExt cx="2420771" cy="872752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CD737F01-089A-6A4C-9508-232A81183AC0}"/>
                    </a:ext>
                  </a:extLst>
                </p:cNvPr>
                <p:cNvGrpSpPr/>
                <p:nvPr/>
              </p:nvGrpSpPr>
              <p:grpSpPr>
                <a:xfrm>
                  <a:off x="8428793" y="3046229"/>
                  <a:ext cx="649121" cy="310777"/>
                  <a:chOff x="8428793" y="3046229"/>
                  <a:chExt cx="649121" cy="310777"/>
                </a:xfrm>
              </p:grpSpPr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E4E27F74-85C9-833F-F657-7F5DAC2B65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657393" y="3227211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C2C5899A-8639-1830-A5AA-F2D6AE33EF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847885" y="31319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D7F7CEE5-AE6F-99BC-26EB-1BDE2BAD61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019335" y="30462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5393F3CD-8AC9-8FE2-4204-E67D1B6610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752635" y="315100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0D6DB174-185A-F3E3-9DD7-DCCD9B9A3A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14560" y="30557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D4D4FD93-1AF8-9424-62E3-62DE5D66BD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433988" y="3185647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556C2054-C5BA-338F-644A-2C1D70416F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428793" y="3305143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805CA532-AECF-FAC3-8C81-38A0DB826C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84656" y="3284361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4BC32398-D42E-4F12-BA1C-AF6905C810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636611" y="3164865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FF77FD6B-A959-FA48-0BF9-738F469DAF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501529" y="3232406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85FB1F4B-E96B-8EDF-5DBD-067BDB8704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823648" y="3076543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941E637C-5025-A306-DDD1-8DAC47CEE4C9}"/>
                    </a:ext>
                  </a:extLst>
                </p:cNvPr>
                <p:cNvGrpSpPr/>
                <p:nvPr/>
              </p:nvGrpSpPr>
              <p:grpSpPr>
                <a:xfrm>
                  <a:off x="9105060" y="2484254"/>
                  <a:ext cx="1744504" cy="633761"/>
                  <a:chOff x="9105060" y="2484254"/>
                  <a:chExt cx="1744504" cy="633761"/>
                </a:xfrm>
              </p:grpSpPr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F679DC3D-46A5-AB49-D1E4-ACD7481149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90785" y="30081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E1493A7F-A997-AB1A-5E81-175993E618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71760" y="296050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791C1155-C211-DA00-B140-17B4B4FB0E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533685" y="29033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Oval 69">
                    <a:extLst>
                      <a:ext uri="{FF2B5EF4-FFF2-40B4-BE49-F238E27FC236}">
                        <a16:creationId xmlns:a16="http://schemas.microsoft.com/office/drawing/2014/main" id="{D577F997-13F4-DD24-2E14-EE9E7C8ADE6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733710" y="28557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Oval 70">
                    <a:extLst>
                      <a:ext uri="{FF2B5EF4-FFF2-40B4-BE49-F238E27FC236}">
                        <a16:creationId xmlns:a16="http://schemas.microsoft.com/office/drawing/2014/main" id="{7C3525A8-313C-E11E-60CD-EA8498063B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924210" y="28176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Oval 71">
                    <a:extLst>
                      <a:ext uri="{FF2B5EF4-FFF2-40B4-BE49-F238E27FC236}">
                        <a16:creationId xmlns:a16="http://schemas.microsoft.com/office/drawing/2014/main" id="{6760D035-2F7A-0CD0-C6F1-4B9123DFE6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76610" y="27795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BA963267-F260-4333-5098-668C377632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09960" y="269380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A8CF585E-F9BD-6E3C-0F56-450A8D3D07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14735" y="25890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E7D1F05A-D396-094D-3488-E259B60783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429035" y="24937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23D39CD9-5E21-7D5E-83D2-B6C90278E77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24285" y="24842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A8F22328-E487-2899-1C66-CEE8C23986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619535" y="26080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79660575-2223-E749-DB35-43AAA787F8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695735" y="27509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98678958-5FAF-0CBC-A694-BCDF03300E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743360" y="28938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576D9AD4-AC5F-65E6-25D6-84578D3AE1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790985" y="30176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9B018A44-8975-FDD9-2D36-18FF98EE10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276510" y="29890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ABCC9AD1-D8CD-A84C-99F6-8852839FE8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05060" y="29795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0B4CF861-36EA-8936-B87E-C3577FC9E4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38460" y="28557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494D51C9-0FF8-CB1A-3857-7C1E61A3D9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447960" y="28938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34E7ECFA-4F71-40A0-B5F0-2F5B13548E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819435" y="27985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717861D8-3DAD-1977-4362-04309C290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133760" y="27223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4048E6A5-59B2-3D14-06E9-22F1B7FF3F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219485" y="26271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0339ACBD-1FD4-F102-8835-C769E0762B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695735" y="2551643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D35C3BCF-5D28-B35A-09D5-C7A46DAA4A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2360" y="24937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51974E38-024E-3F1D-30DF-08ECE73479D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562385" y="256997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A09081F2-85BB-F1B3-01A3-978F10D738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724310" y="2636654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DF0070F8-83EA-79E1-7520-52B35DE3177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695735" y="2855729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D704EC70-E37F-1A1A-691E-DD062F51A8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722888" y="2884033"/>
                    <a:ext cx="58579" cy="57626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CE37942C-CE0C-FBA4-5F91-107BC715D6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40570" y="3066152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8F40B63B-9650-F959-09A6-CAB3FBAF1F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244480" y="2946657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802BF784-A3D1-3A44-7B82-BCE97F8331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343193" y="2889507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8E66DFCA-ACC3-0762-0576-94E8BEDE8FC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691289" y="2790793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AA504DB4-9204-A5BF-F3CB-66605DB0B8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03016" y="2764815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169B7C30-7E04-6D6D-3F09-C740EB3F522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023798" y="2842747"/>
                    <a:ext cx="52719" cy="51863"/>
                  </a:xfrm>
                  <a:prstGeom prst="ellipse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4E73491-7A25-8BA4-6B79-3AE0283F9460}"/>
                </a:ext>
              </a:extLst>
            </p:cNvPr>
            <p:cNvGrpSpPr/>
            <p:nvPr/>
          </p:nvGrpSpPr>
          <p:grpSpPr>
            <a:xfrm>
              <a:off x="8202323" y="1539142"/>
              <a:ext cx="3373648" cy="426986"/>
              <a:chOff x="7981983" y="1612700"/>
              <a:chExt cx="3373648" cy="426986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81B22018-07B7-0F11-2755-FF7616A606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81983" y="1901138"/>
                <a:ext cx="250148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prstDash val="sysDot"/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BA85EB7-AEB2-F204-80A9-0C0459BC82B9}"/>
                  </a:ext>
                </a:extLst>
              </p:cNvPr>
              <p:cNvSpPr txBox="1"/>
              <p:nvPr/>
            </p:nvSpPr>
            <p:spPr>
              <a:xfrm>
                <a:off x="10391649" y="1731909"/>
                <a:ext cx="9639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Year 2055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1976BB7-AC48-86C9-F7EC-884B2E9806B7}"/>
                  </a:ext>
                </a:extLst>
              </p:cNvPr>
              <p:cNvSpPr txBox="1"/>
              <p:nvPr/>
            </p:nvSpPr>
            <p:spPr>
              <a:xfrm>
                <a:off x="8543446" y="1612700"/>
                <a:ext cx="13532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~30 yr lag time</a:t>
                </a:r>
              </a:p>
            </p:txBody>
          </p:sp>
        </p:grpSp>
      </p:grp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F7D177FE-DE73-6730-481D-6111074F9281}"/>
              </a:ext>
            </a:extLst>
          </p:cNvPr>
          <p:cNvCxnSpPr>
            <a:cxnSpLocks/>
          </p:cNvCxnSpPr>
          <p:nvPr/>
        </p:nvCxnSpPr>
        <p:spPr>
          <a:xfrm>
            <a:off x="3293867" y="5779590"/>
            <a:ext cx="351391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533F0F4A-0FE3-660C-04A2-495A6D99F08E}"/>
              </a:ext>
            </a:extLst>
          </p:cNvPr>
          <p:cNvSpPr txBox="1"/>
          <p:nvPr/>
        </p:nvSpPr>
        <p:spPr>
          <a:xfrm>
            <a:off x="3542150" y="5482826"/>
            <a:ext cx="1603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~30-50 yr lag time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06EEBA5-98ED-BB6F-DAD6-84FE3C041219}"/>
              </a:ext>
            </a:extLst>
          </p:cNvPr>
          <p:cNvCxnSpPr>
            <a:cxnSpLocks/>
          </p:cNvCxnSpPr>
          <p:nvPr/>
        </p:nvCxnSpPr>
        <p:spPr>
          <a:xfrm>
            <a:off x="1524104" y="5792758"/>
            <a:ext cx="0" cy="114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BF7BB13E-0810-F5A5-22CE-4BBEB287F4AB}"/>
              </a:ext>
            </a:extLst>
          </p:cNvPr>
          <p:cNvGrpSpPr/>
          <p:nvPr/>
        </p:nvGrpSpPr>
        <p:grpSpPr>
          <a:xfrm>
            <a:off x="2402411" y="5788425"/>
            <a:ext cx="6148146" cy="60444"/>
            <a:chOff x="1956567" y="5538748"/>
            <a:chExt cx="6148146" cy="114175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49BA6185-7392-B21A-898E-7C1E8979E4C6}"/>
                </a:ext>
              </a:extLst>
            </p:cNvPr>
            <p:cNvCxnSpPr>
              <a:cxnSpLocks/>
            </p:cNvCxnSpPr>
            <p:nvPr/>
          </p:nvCxnSpPr>
          <p:spPr>
            <a:xfrm>
              <a:off x="2834873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B200670-2E54-065D-9C7C-27B401B8EF9F}"/>
                </a:ext>
              </a:extLst>
            </p:cNvPr>
            <p:cNvCxnSpPr>
              <a:cxnSpLocks/>
            </p:cNvCxnSpPr>
            <p:nvPr/>
          </p:nvCxnSpPr>
          <p:spPr>
            <a:xfrm>
              <a:off x="3713180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3100D559-7847-15A0-0B22-A86505195C2B}"/>
                </a:ext>
              </a:extLst>
            </p:cNvPr>
            <p:cNvCxnSpPr>
              <a:cxnSpLocks/>
            </p:cNvCxnSpPr>
            <p:nvPr/>
          </p:nvCxnSpPr>
          <p:spPr>
            <a:xfrm>
              <a:off x="4591487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9BD13C7-7437-9E86-6891-E9D2681F37EC}"/>
                </a:ext>
              </a:extLst>
            </p:cNvPr>
            <p:cNvCxnSpPr>
              <a:cxnSpLocks/>
            </p:cNvCxnSpPr>
            <p:nvPr/>
          </p:nvCxnSpPr>
          <p:spPr>
            <a:xfrm>
              <a:off x="5469793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006FCD60-3AC8-702E-F522-0BE45DD4DC1E}"/>
                </a:ext>
              </a:extLst>
            </p:cNvPr>
            <p:cNvCxnSpPr>
              <a:cxnSpLocks/>
            </p:cNvCxnSpPr>
            <p:nvPr/>
          </p:nvCxnSpPr>
          <p:spPr>
            <a:xfrm>
              <a:off x="6348100" y="5538748"/>
              <a:ext cx="0" cy="1141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21FAD3-5043-7B6A-E41E-C7E65C5BDF65}"/>
                </a:ext>
              </a:extLst>
            </p:cNvPr>
            <p:cNvCxnSpPr>
              <a:cxnSpLocks/>
            </p:cNvCxnSpPr>
            <p:nvPr/>
          </p:nvCxnSpPr>
          <p:spPr>
            <a:xfrm>
              <a:off x="7226406" y="5538748"/>
              <a:ext cx="0" cy="1141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C5401DD-39F9-1C8E-338B-015566E7B324}"/>
                </a:ext>
              </a:extLst>
            </p:cNvPr>
            <p:cNvCxnSpPr>
              <a:cxnSpLocks/>
            </p:cNvCxnSpPr>
            <p:nvPr/>
          </p:nvCxnSpPr>
          <p:spPr>
            <a:xfrm>
              <a:off x="1956567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22757096-0178-BC68-4A8A-7263294FBC10}"/>
                </a:ext>
              </a:extLst>
            </p:cNvPr>
            <p:cNvCxnSpPr>
              <a:cxnSpLocks/>
            </p:cNvCxnSpPr>
            <p:nvPr/>
          </p:nvCxnSpPr>
          <p:spPr>
            <a:xfrm>
              <a:off x="8104713" y="5538748"/>
              <a:ext cx="0" cy="114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424DEFF0-120E-E651-1C5F-0D9E7B79B5E7}"/>
              </a:ext>
            </a:extLst>
          </p:cNvPr>
          <p:cNvGrpSpPr/>
          <p:nvPr/>
        </p:nvGrpSpPr>
        <p:grpSpPr>
          <a:xfrm>
            <a:off x="1963257" y="5786384"/>
            <a:ext cx="7009020" cy="112574"/>
            <a:chOff x="1517413" y="5541042"/>
            <a:chExt cx="7009020" cy="112574"/>
          </a:xfrm>
        </p:grpSpPr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8558A67-8018-E121-69AA-6E8279E81101}"/>
                </a:ext>
              </a:extLst>
            </p:cNvPr>
            <p:cNvCxnSpPr>
              <a:cxnSpLocks/>
            </p:cNvCxnSpPr>
            <p:nvPr/>
          </p:nvCxnSpPr>
          <p:spPr>
            <a:xfrm>
              <a:off x="2395720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E79C10C4-377C-70E5-F00E-A3914EEBC410}"/>
                </a:ext>
              </a:extLst>
            </p:cNvPr>
            <p:cNvCxnSpPr>
              <a:cxnSpLocks/>
            </p:cNvCxnSpPr>
            <p:nvPr/>
          </p:nvCxnSpPr>
          <p:spPr>
            <a:xfrm>
              <a:off x="4152333" y="5541054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7FFDCF7D-4672-1D61-2BA4-972AB8BF80C6}"/>
                </a:ext>
              </a:extLst>
            </p:cNvPr>
            <p:cNvCxnSpPr>
              <a:cxnSpLocks/>
            </p:cNvCxnSpPr>
            <p:nvPr/>
          </p:nvCxnSpPr>
          <p:spPr>
            <a:xfrm>
              <a:off x="5908946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03090FF0-6595-2B9D-AE37-32EB19826074}"/>
                </a:ext>
              </a:extLst>
            </p:cNvPr>
            <p:cNvCxnSpPr>
              <a:cxnSpLocks/>
            </p:cNvCxnSpPr>
            <p:nvPr/>
          </p:nvCxnSpPr>
          <p:spPr>
            <a:xfrm>
              <a:off x="7665560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1A3F730-A9D3-FF2F-8D7C-C4C59060F03C}"/>
                </a:ext>
              </a:extLst>
            </p:cNvPr>
            <p:cNvCxnSpPr>
              <a:cxnSpLocks/>
            </p:cNvCxnSpPr>
            <p:nvPr/>
          </p:nvCxnSpPr>
          <p:spPr>
            <a:xfrm>
              <a:off x="6787253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B770681B-5C01-E5E5-FC71-534E0F824DAE}"/>
                </a:ext>
              </a:extLst>
            </p:cNvPr>
            <p:cNvCxnSpPr>
              <a:cxnSpLocks/>
            </p:cNvCxnSpPr>
            <p:nvPr/>
          </p:nvCxnSpPr>
          <p:spPr>
            <a:xfrm>
              <a:off x="5030640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2B00AC84-EBDA-0205-3489-65D85C4995C6}"/>
                </a:ext>
              </a:extLst>
            </p:cNvPr>
            <p:cNvCxnSpPr>
              <a:cxnSpLocks/>
            </p:cNvCxnSpPr>
            <p:nvPr/>
          </p:nvCxnSpPr>
          <p:spPr>
            <a:xfrm>
              <a:off x="3274027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1E7D7B8-AB55-9590-2C6C-AD0BB213027F}"/>
                </a:ext>
              </a:extLst>
            </p:cNvPr>
            <p:cNvCxnSpPr>
              <a:cxnSpLocks/>
            </p:cNvCxnSpPr>
            <p:nvPr/>
          </p:nvCxnSpPr>
          <p:spPr>
            <a:xfrm>
              <a:off x="1517413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55CFB9F2-0041-9F5D-D38A-79CAA5E42C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6433" y="5541042"/>
              <a:ext cx="0" cy="1125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0E367565-7B2C-670F-312B-16B5799BD9DA}"/>
              </a:ext>
            </a:extLst>
          </p:cNvPr>
          <p:cNvCxnSpPr>
            <a:cxnSpLocks/>
          </p:cNvCxnSpPr>
          <p:nvPr/>
        </p:nvCxnSpPr>
        <p:spPr>
          <a:xfrm flipH="1">
            <a:off x="2049615" y="5780176"/>
            <a:ext cx="1175368" cy="4186"/>
          </a:xfrm>
          <a:prstGeom prst="straightConnector1">
            <a:avLst/>
          </a:prstGeom>
          <a:ln w="76200">
            <a:solidFill>
              <a:schemeClr val="bg2">
                <a:lumMod val="50000"/>
              </a:schemeClr>
            </a:solidFill>
            <a:prstDash val="sysDot"/>
            <a:headEnd type="none" w="med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17F335-7ADC-0509-EC0A-C2CD2AC36552}"/>
              </a:ext>
            </a:extLst>
          </p:cNvPr>
          <p:cNvGrpSpPr/>
          <p:nvPr/>
        </p:nvGrpSpPr>
        <p:grpSpPr>
          <a:xfrm>
            <a:off x="1807287" y="763255"/>
            <a:ext cx="3302426" cy="1829685"/>
            <a:chOff x="4260257" y="460588"/>
            <a:chExt cx="3302426" cy="18296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E0FF8F-58FC-CB2A-2A38-216AB979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85" t="6212" r="49501"/>
            <a:stretch>
              <a:fillRect/>
            </a:stretch>
          </p:blipFill>
          <p:spPr>
            <a:xfrm>
              <a:off x="4260257" y="460588"/>
              <a:ext cx="3302426" cy="182968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5AA41-FF2A-D6A7-8B64-B3BE02E95DEE}"/>
                </a:ext>
              </a:extLst>
            </p:cNvPr>
            <p:cNvSpPr txBox="1"/>
            <p:nvPr/>
          </p:nvSpPr>
          <p:spPr>
            <a:xfrm>
              <a:off x="6158122" y="1561673"/>
              <a:ext cx="1025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Aquifer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A09477-A0B0-5B5B-0642-0EA2FE71051B}"/>
                </a:ext>
              </a:extLst>
            </p:cNvPr>
            <p:cNvSpPr txBox="1"/>
            <p:nvPr/>
          </p:nvSpPr>
          <p:spPr>
            <a:xfrm>
              <a:off x="4988070" y="1558643"/>
              <a:ext cx="1025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Jordan</a:t>
              </a:r>
            </a:p>
          </p:txBody>
        </p:sp>
      </p:grp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3D88797-9526-FFAE-1946-CE7BF1BC5587}"/>
              </a:ext>
            </a:extLst>
          </p:cNvPr>
          <p:cNvSpPr/>
          <p:nvPr/>
        </p:nvSpPr>
        <p:spPr>
          <a:xfrm>
            <a:off x="9969407" y="4275624"/>
            <a:ext cx="1659203" cy="622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1BF0A16-A54D-1A33-2439-3DEC98C4B9BE}"/>
              </a:ext>
            </a:extLst>
          </p:cNvPr>
          <p:cNvSpPr/>
          <p:nvPr/>
        </p:nvSpPr>
        <p:spPr>
          <a:xfrm>
            <a:off x="5117265" y="1771135"/>
            <a:ext cx="4220215" cy="105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5F9D247-CAB6-2A07-41CE-D6914CE970E1}"/>
              </a:ext>
            </a:extLst>
          </p:cNvPr>
          <p:cNvSpPr txBox="1"/>
          <p:nvPr/>
        </p:nvSpPr>
        <p:spPr>
          <a:xfrm>
            <a:off x="5337741" y="1331219"/>
            <a:ext cx="99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Hastings 7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69031FB-D978-0288-2A2B-5F1895C351BC}"/>
              </a:ext>
            </a:extLst>
          </p:cNvPr>
          <p:cNvSpPr txBox="1"/>
          <p:nvPr/>
        </p:nvSpPr>
        <p:spPr>
          <a:xfrm>
            <a:off x="5337741" y="1823589"/>
            <a:ext cx="730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Utica 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46B0EDA8-73FB-6B17-F86A-6C0281793179}"/>
              </a:ext>
            </a:extLst>
          </p:cNvPr>
          <p:cNvSpPr txBox="1"/>
          <p:nvPr/>
        </p:nvSpPr>
        <p:spPr>
          <a:xfrm>
            <a:off x="5337741" y="2069774"/>
            <a:ext cx="1055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Plainview 3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A6415786-2E59-F6DD-7750-BA6125099506}"/>
              </a:ext>
            </a:extLst>
          </p:cNvPr>
          <p:cNvSpPr/>
          <p:nvPr/>
        </p:nvSpPr>
        <p:spPr>
          <a:xfrm>
            <a:off x="5399919" y="1800427"/>
            <a:ext cx="1391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C88750DD-C0AA-7102-F2A8-C09E2AAFED31}"/>
              </a:ext>
            </a:extLst>
          </p:cNvPr>
          <p:cNvSpPr txBox="1"/>
          <p:nvPr/>
        </p:nvSpPr>
        <p:spPr>
          <a:xfrm>
            <a:off x="5328596" y="1580757"/>
            <a:ext cx="999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Hastings 3</a:t>
            </a: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F59D19AE-9D0B-BFCB-ABC3-4AE2DE5C08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175" r="8860" b="60039"/>
          <a:stretch>
            <a:fillRect/>
          </a:stretch>
        </p:blipFill>
        <p:spPr>
          <a:xfrm>
            <a:off x="5255302" y="1227644"/>
            <a:ext cx="175256" cy="1149907"/>
          </a:xfrm>
          <a:prstGeom prst="rect">
            <a:avLst/>
          </a:prstGeom>
        </p:spPr>
      </p:pic>
      <p:sp>
        <p:nvSpPr>
          <p:cNvPr id="193" name="TextBox 192">
            <a:extLst>
              <a:ext uri="{FF2B5EF4-FFF2-40B4-BE49-F238E27FC236}">
                <a16:creationId xmlns:a16="http://schemas.microsoft.com/office/drawing/2014/main" id="{A0451949-1563-F7A8-7EBD-AE8AB49E0439}"/>
              </a:ext>
            </a:extLst>
          </p:cNvPr>
          <p:cNvSpPr txBox="1"/>
          <p:nvPr/>
        </p:nvSpPr>
        <p:spPr>
          <a:xfrm>
            <a:off x="6800781" y="133824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Elgin 2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EEB51F8-52C9-AD19-395D-88CF0099C9BC}"/>
              </a:ext>
            </a:extLst>
          </p:cNvPr>
          <p:cNvSpPr txBox="1"/>
          <p:nvPr/>
        </p:nvSpPr>
        <p:spPr>
          <a:xfrm>
            <a:off x="6800781" y="1584431"/>
            <a:ext cx="778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Altura 2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B67A339-70DA-A6FD-E4AE-4F87ABDFA5CF}"/>
              </a:ext>
            </a:extLst>
          </p:cNvPr>
          <p:cNvSpPr txBox="1"/>
          <p:nvPr/>
        </p:nvSpPr>
        <p:spPr>
          <a:xfrm>
            <a:off x="6800781" y="1830616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Goodhue 1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438F665A-989C-7856-E480-F940BD7D14B9}"/>
              </a:ext>
            </a:extLst>
          </p:cNvPr>
          <p:cNvSpPr txBox="1"/>
          <p:nvPr/>
        </p:nvSpPr>
        <p:spPr>
          <a:xfrm>
            <a:off x="6800781" y="2076799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Chatfield 3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A54893D9-847D-0E6F-56F0-1DDD9114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9496" t="37821" r="8860" b="25352"/>
          <a:stretch>
            <a:fillRect/>
          </a:stretch>
        </p:blipFill>
        <p:spPr>
          <a:xfrm>
            <a:off x="6714731" y="1347771"/>
            <a:ext cx="146595" cy="105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454</Words>
  <Application>Microsoft Office PowerPoint</Application>
  <PresentationFormat>Widescreen</PresentationFormat>
  <Paragraphs>144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ＭＳ Ｐゴシック</vt:lpstr>
      <vt:lpstr>Aptos</vt:lpstr>
      <vt:lpstr>Aptos Black</vt:lpstr>
      <vt:lpstr>Aptos Display</vt:lpstr>
      <vt:lpstr>Arial</vt:lpstr>
      <vt:lpstr>Symbol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Anthony C Runkel</dc:creator>
  <cp:lastModifiedBy>Anthony C Runkel</cp:lastModifiedBy>
  <cp:revision>76</cp:revision>
  <cp:lastPrinted>2026-04-20T11:07:04Z</cp:lastPrinted>
  <dcterms:created xsi:type="dcterms:W3CDTF">2026-04-11T15:37:07Z</dcterms:created>
  <dcterms:modified xsi:type="dcterms:W3CDTF">2026-04-20T21:28:34Z</dcterms:modified>
</cp:coreProperties>
</file>