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71" r:id="rId5"/>
    <p:sldMasterId id="2147483921" r:id="rId6"/>
    <p:sldMasterId id="2147483985" r:id="rId7"/>
    <p:sldMasterId id="2147484035" r:id="rId8"/>
  </p:sldMasterIdLst>
  <p:notesMasterIdLst>
    <p:notesMasterId r:id="rId29"/>
  </p:notesMasterIdLst>
  <p:handoutMasterIdLst>
    <p:handoutMasterId r:id="rId30"/>
  </p:handoutMasterIdLst>
  <p:sldIdLst>
    <p:sldId id="1423" r:id="rId9"/>
    <p:sldId id="482" r:id="rId10"/>
    <p:sldId id="1244" r:id="rId11"/>
    <p:sldId id="1415" r:id="rId12"/>
    <p:sldId id="1416" r:id="rId13"/>
    <p:sldId id="1133" r:id="rId14"/>
    <p:sldId id="1429" r:id="rId15"/>
    <p:sldId id="1430" r:id="rId16"/>
    <p:sldId id="265" r:id="rId17"/>
    <p:sldId id="1421" r:id="rId18"/>
    <p:sldId id="1431" r:id="rId19"/>
    <p:sldId id="1412" r:id="rId20"/>
    <p:sldId id="1413" r:id="rId21"/>
    <p:sldId id="1432" r:id="rId22"/>
    <p:sldId id="1411" r:id="rId23"/>
    <p:sldId id="1417" r:id="rId24"/>
    <p:sldId id="1238" r:id="rId25"/>
    <p:sldId id="1433" r:id="rId26"/>
    <p:sldId id="1355" r:id="rId27"/>
    <p:sldId id="1434" r:id="rId28"/>
  </p:sldIdLst>
  <p:sldSz cx="12192000" cy="6858000"/>
  <p:notesSz cx="936942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F743D-2550-929A-AC33-28E3D21B135E}" name="Juckem, Paul F" initials="JPF" userId="S::pfjuckem@usgs.gov::30ab0b52-6197-416e-a2ed-e4bce5862f1f" providerId="AD"/>
  <p188:author id="{0E7462C1-8B52-D773-EFCF-2AAA2F48F4A9}" name="Trost, Jared J" initials="TJJ" userId="S::jtrost@usgs.gov::529d4047-dcd3-4b32-9543-b51b07d80e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uewe, Luke (MDA)" initials="SL(" lastIdx="1" clrIdx="0">
    <p:extLst>
      <p:ext uri="{19B8F6BF-5375-455C-9EA6-DF929625EA0E}">
        <p15:presenceInfo xmlns:p15="http://schemas.microsoft.com/office/powerpoint/2012/main" userId="S::Luke.Stuewe@state.mn.us::f890194d-a371-42b0-a8fc-6268b39427ef" providerId="AD"/>
      </p:ext>
    </p:extLst>
  </p:cmAuthor>
  <p:cmAuthor id="2" name="Perish, Ryan (MDA)" initials="PR(" lastIdx="1" clrIdx="1">
    <p:extLst>
      <p:ext uri="{19B8F6BF-5375-455C-9EA6-DF929625EA0E}">
        <p15:presenceInfo xmlns:p15="http://schemas.microsoft.com/office/powerpoint/2012/main" userId="S::Ryan.Perish@state.mn.us::40566f16-5c56-4af6-a4a6-b9acdd26b5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C2F"/>
    <a:srgbClr val="C15450"/>
    <a:srgbClr val="365521"/>
    <a:srgbClr val="5B88C1"/>
    <a:srgbClr val="3768BF"/>
    <a:srgbClr val="5C84CC"/>
    <a:srgbClr val="FFC000"/>
    <a:srgbClr val="A5A5A5"/>
    <a:srgbClr val="ED7D31"/>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E821C-5247-4259-BF81-3649E60F9409}" v="11" dt="2026-04-21T15:46:09.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1" autoAdjust="0"/>
    <p:restoredTop sz="87345" autoAdjust="0"/>
  </p:normalViewPr>
  <p:slideViewPr>
    <p:cSldViewPr snapToGrid="0">
      <p:cViewPr varScale="1">
        <p:scale>
          <a:sx n="83" d="100"/>
          <a:sy n="83" d="100"/>
        </p:scale>
        <p:origin x="758" y="8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er, Kimberly (MDA)" userId="5eb78d6e-1bc9-46f6-a68a-1f32c538b1e8" providerId="ADAL" clId="{FFB81A60-919B-48B4-B512-A347D44A0B3E}"/>
    <pc:docChg chg="custSel modSld">
      <pc:chgData name="Kaiser, Kimberly (MDA)" userId="5eb78d6e-1bc9-46f6-a68a-1f32c538b1e8" providerId="ADAL" clId="{FFB81A60-919B-48B4-B512-A347D44A0B3E}" dt="2026-04-21T15:48:49.492" v="30" actId="14100"/>
      <pc:docMkLst>
        <pc:docMk/>
      </pc:docMkLst>
      <pc:sldChg chg="modSp mod">
        <pc:chgData name="Kaiser, Kimberly (MDA)" userId="5eb78d6e-1bc9-46f6-a68a-1f32c538b1e8" providerId="ADAL" clId="{FFB81A60-919B-48B4-B512-A347D44A0B3E}" dt="2026-04-21T15:47:37.143" v="27" actId="20577"/>
        <pc:sldMkLst>
          <pc:docMk/>
          <pc:sldMk cId="518519966" sldId="265"/>
        </pc:sldMkLst>
        <pc:spChg chg="mod">
          <ac:chgData name="Kaiser, Kimberly (MDA)" userId="5eb78d6e-1bc9-46f6-a68a-1f32c538b1e8" providerId="ADAL" clId="{FFB81A60-919B-48B4-B512-A347D44A0B3E}" dt="2026-04-21T15:47:37.143" v="27" actId="20577"/>
          <ac:spMkLst>
            <pc:docMk/>
            <pc:sldMk cId="518519966" sldId="265"/>
            <ac:spMk id="4" creationId="{076D1898-A019-21AF-B5B7-1FF656DE7C54}"/>
          </ac:spMkLst>
        </pc:spChg>
      </pc:sldChg>
      <pc:sldChg chg="modAnim">
        <pc:chgData name="Kaiser, Kimberly (MDA)" userId="5eb78d6e-1bc9-46f6-a68a-1f32c538b1e8" providerId="ADAL" clId="{FFB81A60-919B-48B4-B512-A347D44A0B3E}" dt="2026-04-21T15:46:09.834" v="18"/>
        <pc:sldMkLst>
          <pc:docMk/>
          <pc:sldMk cId="262217816" sldId="1133"/>
        </pc:sldMkLst>
      </pc:sldChg>
      <pc:sldChg chg="modSp mod">
        <pc:chgData name="Kaiser, Kimberly (MDA)" userId="5eb78d6e-1bc9-46f6-a68a-1f32c538b1e8" providerId="ADAL" clId="{FFB81A60-919B-48B4-B512-A347D44A0B3E}" dt="2026-04-21T15:48:49.492" v="30" actId="14100"/>
        <pc:sldMkLst>
          <pc:docMk/>
          <pc:sldMk cId="3941336213" sldId="1421"/>
        </pc:sldMkLst>
        <pc:picChg chg="mod">
          <ac:chgData name="Kaiser, Kimberly (MDA)" userId="5eb78d6e-1bc9-46f6-a68a-1f32c538b1e8" providerId="ADAL" clId="{FFB81A60-919B-48B4-B512-A347D44A0B3E}" dt="2026-04-21T15:48:49.492" v="30" actId="14100"/>
          <ac:picMkLst>
            <pc:docMk/>
            <pc:sldMk cId="3941336213" sldId="1421"/>
            <ac:picMk id="5" creationId="{AFB25823-916E-206A-EA16-EF7C0C9B2EC0}"/>
          </ac:picMkLst>
        </pc:picChg>
      </pc:sldChg>
      <pc:sldChg chg="modSp mod">
        <pc:chgData name="Kaiser, Kimberly (MDA)" userId="5eb78d6e-1bc9-46f6-a68a-1f32c538b1e8" providerId="ADAL" clId="{FFB81A60-919B-48B4-B512-A347D44A0B3E}" dt="2026-04-21T15:48:05.615" v="28" actId="14100"/>
        <pc:sldMkLst>
          <pc:docMk/>
          <pc:sldMk cId="3439892689" sldId="1430"/>
        </pc:sldMkLst>
        <pc:picChg chg="mod">
          <ac:chgData name="Kaiser, Kimberly (MDA)" userId="5eb78d6e-1bc9-46f6-a68a-1f32c538b1e8" providerId="ADAL" clId="{FFB81A60-919B-48B4-B512-A347D44A0B3E}" dt="2026-04-21T15:48:05.615" v="28" actId="14100"/>
          <ac:picMkLst>
            <pc:docMk/>
            <pc:sldMk cId="3439892689" sldId="1430"/>
            <ac:picMk id="3" creationId="{0BCF28F1-47A6-0828-16A1-AB4B2E3C8097}"/>
          </ac:picMkLst>
        </pc:picChg>
      </pc:sldChg>
      <pc:sldChg chg="modSp mod">
        <pc:chgData name="Kaiser, Kimberly (MDA)" userId="5eb78d6e-1bc9-46f6-a68a-1f32c538b1e8" providerId="ADAL" clId="{FFB81A60-919B-48B4-B512-A347D44A0B3E}" dt="2026-04-21T14:27:02.758" v="9" actId="20577"/>
        <pc:sldMkLst>
          <pc:docMk/>
          <pc:sldMk cId="2272197861" sldId="1433"/>
        </pc:sldMkLst>
        <pc:spChg chg="mod">
          <ac:chgData name="Kaiser, Kimberly (MDA)" userId="5eb78d6e-1bc9-46f6-a68a-1f32c538b1e8" providerId="ADAL" clId="{FFB81A60-919B-48B4-B512-A347D44A0B3E}" dt="2026-04-21T14:27:02.758" v="9" actId="20577"/>
          <ac:spMkLst>
            <pc:docMk/>
            <pc:sldMk cId="2272197861" sldId="1433"/>
            <ac:spMk id="3" creationId="{9A987FD3-8FA4-4ADA-3928-8542715C225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16867857564504"/>
          <c:y val="5.8290511669043539E-2"/>
          <c:w val="0.77473802808220216"/>
          <c:h val="0.63139272522008483"/>
        </c:manualLayout>
      </c:layout>
      <c:scatterChart>
        <c:scatterStyle val="lineMarker"/>
        <c:varyColors val="0"/>
        <c:ser>
          <c:idx val="2"/>
          <c:order val="0"/>
          <c:tx>
            <c:strRef>
              <c:f>Altura!$G$125</c:f>
              <c:strCache>
                <c:ptCount val="1"/>
                <c:pt idx="0">
                  <c:v>Altura #3</c:v>
                </c:pt>
              </c:strCache>
            </c:strRef>
          </c:tx>
          <c:spPr>
            <a:ln w="25400" cap="rnd">
              <a:noFill/>
              <a:round/>
            </a:ln>
            <a:effectLst/>
          </c:spPr>
          <c:marker>
            <c:symbol val="circle"/>
            <c:size val="5"/>
            <c:spPr>
              <a:solidFill>
                <a:schemeClr val="accent1"/>
              </a:solidFill>
              <a:ln w="9525">
                <a:solidFill>
                  <a:schemeClr val="accent1"/>
                </a:solidFill>
              </a:ln>
              <a:effectLst/>
            </c:spPr>
          </c:marker>
          <c:xVal>
            <c:numRef>
              <c:f>(Altura!$H$3,Altura!$H$125:$H$251)</c:f>
              <c:numCache>
                <c:formatCode>m/d/yyyy</c:formatCode>
                <c:ptCount val="128"/>
                <c:pt idx="0">
                  <c:v>43355</c:v>
                </c:pt>
                <c:pt idx="1">
                  <c:v>34191</c:v>
                </c:pt>
                <c:pt idx="2">
                  <c:v>34605</c:v>
                </c:pt>
                <c:pt idx="3">
                  <c:v>34927</c:v>
                </c:pt>
                <c:pt idx="4">
                  <c:v>35045</c:v>
                </c:pt>
                <c:pt idx="5">
                  <c:v>35109</c:v>
                </c:pt>
                <c:pt idx="6">
                  <c:v>35163</c:v>
                </c:pt>
                <c:pt idx="7">
                  <c:v>35260</c:v>
                </c:pt>
                <c:pt idx="8">
                  <c:v>35675</c:v>
                </c:pt>
                <c:pt idx="9">
                  <c:v>36025</c:v>
                </c:pt>
                <c:pt idx="10">
                  <c:v>36410</c:v>
                </c:pt>
                <c:pt idx="11">
                  <c:v>36776</c:v>
                </c:pt>
                <c:pt idx="12">
                  <c:v>37018</c:v>
                </c:pt>
                <c:pt idx="13">
                  <c:v>37473</c:v>
                </c:pt>
                <c:pt idx="14">
                  <c:v>37550</c:v>
                </c:pt>
                <c:pt idx="15">
                  <c:v>37641</c:v>
                </c:pt>
                <c:pt idx="16">
                  <c:v>37740</c:v>
                </c:pt>
                <c:pt idx="17">
                  <c:v>37830</c:v>
                </c:pt>
                <c:pt idx="18">
                  <c:v>37907</c:v>
                </c:pt>
                <c:pt idx="19">
                  <c:v>38013</c:v>
                </c:pt>
                <c:pt idx="20">
                  <c:v>38117</c:v>
                </c:pt>
                <c:pt idx="21">
                  <c:v>38201</c:v>
                </c:pt>
                <c:pt idx="22">
                  <c:v>38272</c:v>
                </c:pt>
                <c:pt idx="23">
                  <c:v>38377</c:v>
                </c:pt>
                <c:pt idx="24">
                  <c:v>38482</c:v>
                </c:pt>
                <c:pt idx="25">
                  <c:v>38552</c:v>
                </c:pt>
                <c:pt idx="26">
                  <c:v>38643</c:v>
                </c:pt>
                <c:pt idx="27">
                  <c:v>38742</c:v>
                </c:pt>
                <c:pt idx="28">
                  <c:v>38832</c:v>
                </c:pt>
                <c:pt idx="29">
                  <c:v>39321</c:v>
                </c:pt>
                <c:pt idx="30">
                  <c:v>39944</c:v>
                </c:pt>
                <c:pt idx="31">
                  <c:v>40007</c:v>
                </c:pt>
                <c:pt idx="32">
                  <c:v>40091</c:v>
                </c:pt>
                <c:pt idx="33">
                  <c:v>40210</c:v>
                </c:pt>
                <c:pt idx="34">
                  <c:v>40221</c:v>
                </c:pt>
                <c:pt idx="35">
                  <c:v>40308</c:v>
                </c:pt>
                <c:pt idx="36">
                  <c:v>40379</c:v>
                </c:pt>
                <c:pt idx="37">
                  <c:v>40497</c:v>
                </c:pt>
                <c:pt idx="38">
                  <c:v>40582</c:v>
                </c:pt>
                <c:pt idx="39">
                  <c:v>40665</c:v>
                </c:pt>
                <c:pt idx="40">
                  <c:v>40770</c:v>
                </c:pt>
                <c:pt idx="41">
                  <c:v>40865</c:v>
                </c:pt>
                <c:pt idx="42">
                  <c:v>40953</c:v>
                </c:pt>
                <c:pt idx="43">
                  <c:v>41009</c:v>
                </c:pt>
                <c:pt idx="44">
                  <c:v>41128</c:v>
                </c:pt>
                <c:pt idx="45">
                  <c:v>41135</c:v>
                </c:pt>
                <c:pt idx="46">
                  <c:v>41185</c:v>
                </c:pt>
                <c:pt idx="47">
                  <c:v>41304</c:v>
                </c:pt>
                <c:pt idx="48">
                  <c:v>41379</c:v>
                </c:pt>
                <c:pt idx="49">
                  <c:v>41491</c:v>
                </c:pt>
                <c:pt idx="50">
                  <c:v>41568</c:v>
                </c:pt>
                <c:pt idx="51">
                  <c:v>41654</c:v>
                </c:pt>
                <c:pt idx="52">
                  <c:v>41743</c:v>
                </c:pt>
                <c:pt idx="53">
                  <c:v>41743</c:v>
                </c:pt>
                <c:pt idx="54">
                  <c:v>41834</c:v>
                </c:pt>
                <c:pt idx="55">
                  <c:v>41912</c:v>
                </c:pt>
                <c:pt idx="56">
                  <c:v>42009</c:v>
                </c:pt>
                <c:pt idx="57">
                  <c:v>42095</c:v>
                </c:pt>
                <c:pt idx="58">
                  <c:v>42200</c:v>
                </c:pt>
                <c:pt idx="59">
                  <c:v>42325</c:v>
                </c:pt>
                <c:pt idx="60">
                  <c:v>42381</c:v>
                </c:pt>
                <c:pt idx="61">
                  <c:v>42444</c:v>
                </c:pt>
                <c:pt idx="62">
                  <c:v>42472</c:v>
                </c:pt>
                <c:pt idx="63">
                  <c:v>42529</c:v>
                </c:pt>
                <c:pt idx="64">
                  <c:v>42704</c:v>
                </c:pt>
                <c:pt idx="65">
                  <c:v>42718</c:v>
                </c:pt>
                <c:pt idx="66">
                  <c:v>42765</c:v>
                </c:pt>
                <c:pt idx="67">
                  <c:v>42815</c:v>
                </c:pt>
                <c:pt idx="68">
                  <c:v>42838</c:v>
                </c:pt>
                <c:pt idx="69">
                  <c:v>42893</c:v>
                </c:pt>
                <c:pt idx="70">
                  <c:v>42947</c:v>
                </c:pt>
                <c:pt idx="71">
                  <c:v>43003</c:v>
                </c:pt>
                <c:pt idx="72">
                  <c:v>43059</c:v>
                </c:pt>
                <c:pt idx="73">
                  <c:v>43082</c:v>
                </c:pt>
                <c:pt idx="74">
                  <c:v>43124</c:v>
                </c:pt>
                <c:pt idx="75">
                  <c:v>43186</c:v>
                </c:pt>
                <c:pt idx="76">
                  <c:v>43230</c:v>
                </c:pt>
                <c:pt idx="77">
                  <c:v>43258</c:v>
                </c:pt>
                <c:pt idx="78">
                  <c:v>43301</c:v>
                </c:pt>
                <c:pt idx="79">
                  <c:v>43374</c:v>
                </c:pt>
                <c:pt idx="80">
                  <c:v>43451</c:v>
                </c:pt>
                <c:pt idx="81">
                  <c:v>43474</c:v>
                </c:pt>
                <c:pt idx="82">
                  <c:v>43535</c:v>
                </c:pt>
                <c:pt idx="83">
                  <c:v>43560</c:v>
                </c:pt>
                <c:pt idx="84">
                  <c:v>43579</c:v>
                </c:pt>
                <c:pt idx="85">
                  <c:v>43633</c:v>
                </c:pt>
                <c:pt idx="86">
                  <c:v>43668</c:v>
                </c:pt>
                <c:pt idx="87">
                  <c:v>43727</c:v>
                </c:pt>
                <c:pt idx="88">
                  <c:v>43728</c:v>
                </c:pt>
                <c:pt idx="89">
                  <c:v>43776</c:v>
                </c:pt>
                <c:pt idx="90">
                  <c:v>43808</c:v>
                </c:pt>
                <c:pt idx="91">
                  <c:v>43885</c:v>
                </c:pt>
                <c:pt idx="92">
                  <c:v>43899</c:v>
                </c:pt>
                <c:pt idx="93">
                  <c:v>43929</c:v>
                </c:pt>
                <c:pt idx="94">
                  <c:v>44004</c:v>
                </c:pt>
                <c:pt idx="95">
                  <c:v>44025</c:v>
                </c:pt>
                <c:pt idx="96">
                  <c:v>44096</c:v>
                </c:pt>
                <c:pt idx="97">
                  <c:v>44172</c:v>
                </c:pt>
                <c:pt idx="98">
                  <c:v>44175</c:v>
                </c:pt>
                <c:pt idx="99">
                  <c:v>44244</c:v>
                </c:pt>
                <c:pt idx="100">
                  <c:v>44256</c:v>
                </c:pt>
                <c:pt idx="101">
                  <c:v>44305</c:v>
                </c:pt>
                <c:pt idx="102">
                  <c:v>44358</c:v>
                </c:pt>
                <c:pt idx="103">
                  <c:v>44384</c:v>
                </c:pt>
                <c:pt idx="104">
                  <c:v>44440</c:v>
                </c:pt>
                <c:pt idx="105">
                  <c:v>44501</c:v>
                </c:pt>
                <c:pt idx="106">
                  <c:v>44550</c:v>
                </c:pt>
                <c:pt idx="107">
                  <c:v>44593</c:v>
                </c:pt>
                <c:pt idx="108">
                  <c:v>44636</c:v>
                </c:pt>
                <c:pt idx="109">
                  <c:v>44715</c:v>
                </c:pt>
                <c:pt idx="110">
                  <c:v>44729</c:v>
                </c:pt>
                <c:pt idx="111">
                  <c:v>44774</c:v>
                </c:pt>
                <c:pt idx="112">
                  <c:v>44804</c:v>
                </c:pt>
                <c:pt idx="113">
                  <c:v>44840</c:v>
                </c:pt>
                <c:pt idx="114">
                  <c:v>44900</c:v>
                </c:pt>
                <c:pt idx="115">
                  <c:v>44981</c:v>
                </c:pt>
                <c:pt idx="116">
                  <c:v>45007</c:v>
                </c:pt>
                <c:pt idx="117">
                  <c:v>45051</c:v>
                </c:pt>
                <c:pt idx="118">
                  <c:v>45083</c:v>
                </c:pt>
                <c:pt idx="119">
                  <c:v>45120</c:v>
                </c:pt>
                <c:pt idx="120">
                  <c:v>45188</c:v>
                </c:pt>
                <c:pt idx="121">
                  <c:v>45236</c:v>
                </c:pt>
                <c:pt idx="122">
                  <c:v>45261</c:v>
                </c:pt>
                <c:pt idx="123">
                  <c:v>45321</c:v>
                </c:pt>
                <c:pt idx="124">
                  <c:v>45415</c:v>
                </c:pt>
                <c:pt idx="125">
                  <c:v>45533</c:v>
                </c:pt>
                <c:pt idx="126">
                  <c:v>45572</c:v>
                </c:pt>
                <c:pt idx="127">
                  <c:v>45671</c:v>
                </c:pt>
              </c:numCache>
            </c:numRef>
          </c:xVal>
          <c:yVal>
            <c:numRef>
              <c:f>(Altura!$I$3,Altura!$I$125:$I$251)</c:f>
              <c:numCache>
                <c:formatCode>General</c:formatCode>
                <c:ptCount val="128"/>
                <c:pt idx="0">
                  <c:v>6.2</c:v>
                </c:pt>
                <c:pt idx="1">
                  <c:v>4.7</c:v>
                </c:pt>
                <c:pt idx="2">
                  <c:v>5</c:v>
                </c:pt>
                <c:pt idx="3">
                  <c:v>5.5</c:v>
                </c:pt>
                <c:pt idx="4">
                  <c:v>5.0999999999999996</c:v>
                </c:pt>
                <c:pt idx="5">
                  <c:v>5</c:v>
                </c:pt>
                <c:pt idx="6">
                  <c:v>4.9000000000000004</c:v>
                </c:pt>
                <c:pt idx="7">
                  <c:v>4.8</c:v>
                </c:pt>
                <c:pt idx="8">
                  <c:v>3.3</c:v>
                </c:pt>
                <c:pt idx="9">
                  <c:v>3.6</c:v>
                </c:pt>
                <c:pt idx="10">
                  <c:v>5</c:v>
                </c:pt>
                <c:pt idx="11">
                  <c:v>4.7</c:v>
                </c:pt>
                <c:pt idx="12">
                  <c:v>3.7</c:v>
                </c:pt>
                <c:pt idx="13">
                  <c:v>6.2</c:v>
                </c:pt>
                <c:pt idx="14">
                  <c:v>5.5</c:v>
                </c:pt>
                <c:pt idx="15">
                  <c:v>4</c:v>
                </c:pt>
                <c:pt idx="16">
                  <c:v>5.9</c:v>
                </c:pt>
                <c:pt idx="17">
                  <c:v>5.3</c:v>
                </c:pt>
                <c:pt idx="18">
                  <c:v>5.7</c:v>
                </c:pt>
                <c:pt idx="19">
                  <c:v>5.7</c:v>
                </c:pt>
                <c:pt idx="20">
                  <c:v>4.5</c:v>
                </c:pt>
                <c:pt idx="21">
                  <c:v>6</c:v>
                </c:pt>
                <c:pt idx="22">
                  <c:v>5.7</c:v>
                </c:pt>
                <c:pt idx="23">
                  <c:v>5.5</c:v>
                </c:pt>
                <c:pt idx="24">
                  <c:v>4.8</c:v>
                </c:pt>
                <c:pt idx="25">
                  <c:v>5.3</c:v>
                </c:pt>
                <c:pt idx="26">
                  <c:v>5.7</c:v>
                </c:pt>
                <c:pt idx="27">
                  <c:v>5</c:v>
                </c:pt>
                <c:pt idx="28">
                  <c:v>4.9000000000000004</c:v>
                </c:pt>
                <c:pt idx="29">
                  <c:v>5.2</c:v>
                </c:pt>
                <c:pt idx="30">
                  <c:v>5.0999999999999996</c:v>
                </c:pt>
                <c:pt idx="31">
                  <c:v>5.9</c:v>
                </c:pt>
                <c:pt idx="32">
                  <c:v>4.7</c:v>
                </c:pt>
                <c:pt idx="33">
                  <c:v>4.5</c:v>
                </c:pt>
                <c:pt idx="34">
                  <c:v>5.9</c:v>
                </c:pt>
                <c:pt idx="35">
                  <c:v>6.3</c:v>
                </c:pt>
                <c:pt idx="36">
                  <c:v>5.8</c:v>
                </c:pt>
                <c:pt idx="37">
                  <c:v>5.7</c:v>
                </c:pt>
                <c:pt idx="38">
                  <c:v>6.1</c:v>
                </c:pt>
                <c:pt idx="39">
                  <c:v>5.4</c:v>
                </c:pt>
                <c:pt idx="40">
                  <c:v>6</c:v>
                </c:pt>
                <c:pt idx="41">
                  <c:v>6.1</c:v>
                </c:pt>
                <c:pt idx="42">
                  <c:v>5.7</c:v>
                </c:pt>
                <c:pt idx="43">
                  <c:v>5.0999999999999996</c:v>
                </c:pt>
                <c:pt idx="44">
                  <c:v>6.1</c:v>
                </c:pt>
                <c:pt idx="45">
                  <c:v>5.8</c:v>
                </c:pt>
                <c:pt idx="46">
                  <c:v>6.2</c:v>
                </c:pt>
                <c:pt idx="47">
                  <c:v>6.2</c:v>
                </c:pt>
                <c:pt idx="48">
                  <c:v>6</c:v>
                </c:pt>
                <c:pt idx="49">
                  <c:v>6.5</c:v>
                </c:pt>
                <c:pt idx="50">
                  <c:v>6.1</c:v>
                </c:pt>
                <c:pt idx="51">
                  <c:v>4.5</c:v>
                </c:pt>
                <c:pt idx="52">
                  <c:v>6.5</c:v>
                </c:pt>
                <c:pt idx="53">
                  <c:v>6.5</c:v>
                </c:pt>
                <c:pt idx="54">
                  <c:v>6.2</c:v>
                </c:pt>
                <c:pt idx="55">
                  <c:v>6.6</c:v>
                </c:pt>
                <c:pt idx="56">
                  <c:v>5.6</c:v>
                </c:pt>
                <c:pt idx="57">
                  <c:v>5.2</c:v>
                </c:pt>
                <c:pt idx="58">
                  <c:v>6</c:v>
                </c:pt>
                <c:pt idx="59">
                  <c:v>6.1</c:v>
                </c:pt>
                <c:pt idx="60">
                  <c:v>5.6</c:v>
                </c:pt>
                <c:pt idx="61">
                  <c:v>6.6</c:v>
                </c:pt>
                <c:pt idx="62">
                  <c:v>6.6</c:v>
                </c:pt>
                <c:pt idx="63">
                  <c:v>6.1</c:v>
                </c:pt>
                <c:pt idx="64">
                  <c:v>4.7</c:v>
                </c:pt>
                <c:pt idx="65">
                  <c:v>4.5999999999999996</c:v>
                </c:pt>
                <c:pt idx="66">
                  <c:v>5.6</c:v>
                </c:pt>
                <c:pt idx="67">
                  <c:v>5.9</c:v>
                </c:pt>
                <c:pt idx="68">
                  <c:v>6.1</c:v>
                </c:pt>
                <c:pt idx="69">
                  <c:v>5.2</c:v>
                </c:pt>
                <c:pt idx="70">
                  <c:v>5.9</c:v>
                </c:pt>
                <c:pt idx="71">
                  <c:v>6.2</c:v>
                </c:pt>
                <c:pt idx="72">
                  <c:v>6.6</c:v>
                </c:pt>
                <c:pt idx="73">
                  <c:v>5.7</c:v>
                </c:pt>
                <c:pt idx="74">
                  <c:v>6.2</c:v>
                </c:pt>
                <c:pt idx="75">
                  <c:v>5.8</c:v>
                </c:pt>
                <c:pt idx="76">
                  <c:v>5.9</c:v>
                </c:pt>
                <c:pt idx="77">
                  <c:v>6.7</c:v>
                </c:pt>
                <c:pt idx="78">
                  <c:v>6.8</c:v>
                </c:pt>
                <c:pt idx="79">
                  <c:v>5.4</c:v>
                </c:pt>
                <c:pt idx="80">
                  <c:v>6.6</c:v>
                </c:pt>
                <c:pt idx="81">
                  <c:v>6.6</c:v>
                </c:pt>
                <c:pt idx="82">
                  <c:v>6.5</c:v>
                </c:pt>
                <c:pt idx="83">
                  <c:v>6.5</c:v>
                </c:pt>
                <c:pt idx="84">
                  <c:v>5.5</c:v>
                </c:pt>
                <c:pt idx="85">
                  <c:v>6.1</c:v>
                </c:pt>
                <c:pt idx="86">
                  <c:v>7.3</c:v>
                </c:pt>
                <c:pt idx="87">
                  <c:v>7.4</c:v>
                </c:pt>
                <c:pt idx="88">
                  <c:v>7.3</c:v>
                </c:pt>
                <c:pt idx="89">
                  <c:v>6.7</c:v>
                </c:pt>
                <c:pt idx="90">
                  <c:v>7.4</c:v>
                </c:pt>
                <c:pt idx="91">
                  <c:v>6.3</c:v>
                </c:pt>
                <c:pt idx="92">
                  <c:v>6.9</c:v>
                </c:pt>
                <c:pt idx="93">
                  <c:v>6.7</c:v>
                </c:pt>
                <c:pt idx="94">
                  <c:v>7</c:v>
                </c:pt>
                <c:pt idx="95">
                  <c:v>7.4</c:v>
                </c:pt>
                <c:pt idx="96">
                  <c:v>7</c:v>
                </c:pt>
                <c:pt idx="97">
                  <c:v>7.7</c:v>
                </c:pt>
                <c:pt idx="98">
                  <c:v>6.9</c:v>
                </c:pt>
                <c:pt idx="99">
                  <c:v>7.2</c:v>
                </c:pt>
                <c:pt idx="100">
                  <c:v>7.7</c:v>
                </c:pt>
                <c:pt idx="101">
                  <c:v>7.6</c:v>
                </c:pt>
                <c:pt idx="102">
                  <c:v>7</c:v>
                </c:pt>
                <c:pt idx="103">
                  <c:v>6.9</c:v>
                </c:pt>
                <c:pt idx="104">
                  <c:v>7.3</c:v>
                </c:pt>
                <c:pt idx="105">
                  <c:v>6.8</c:v>
                </c:pt>
                <c:pt idx="106">
                  <c:v>6.8</c:v>
                </c:pt>
                <c:pt idx="107">
                  <c:v>6.7</c:v>
                </c:pt>
                <c:pt idx="108">
                  <c:v>6.7</c:v>
                </c:pt>
                <c:pt idx="109">
                  <c:v>5.9</c:v>
                </c:pt>
                <c:pt idx="110">
                  <c:v>6.5</c:v>
                </c:pt>
                <c:pt idx="111">
                  <c:v>6.9</c:v>
                </c:pt>
                <c:pt idx="112">
                  <c:v>6.1</c:v>
                </c:pt>
                <c:pt idx="113">
                  <c:v>6.8</c:v>
                </c:pt>
                <c:pt idx="114">
                  <c:v>6.6</c:v>
                </c:pt>
                <c:pt idx="115">
                  <c:v>5.4</c:v>
                </c:pt>
                <c:pt idx="116">
                  <c:v>6.9</c:v>
                </c:pt>
                <c:pt idx="117">
                  <c:v>6.9</c:v>
                </c:pt>
                <c:pt idx="118">
                  <c:v>6.9</c:v>
                </c:pt>
                <c:pt idx="119">
                  <c:v>6.8</c:v>
                </c:pt>
                <c:pt idx="120">
                  <c:v>7</c:v>
                </c:pt>
                <c:pt idx="121">
                  <c:v>6.5</c:v>
                </c:pt>
                <c:pt idx="122">
                  <c:v>6.5</c:v>
                </c:pt>
                <c:pt idx="123">
                  <c:v>6.6</c:v>
                </c:pt>
                <c:pt idx="124">
                  <c:v>6.5</c:v>
                </c:pt>
                <c:pt idx="125">
                  <c:v>6.7</c:v>
                </c:pt>
                <c:pt idx="126">
                  <c:v>6.6</c:v>
                </c:pt>
                <c:pt idx="127">
                  <c:v>7.3</c:v>
                </c:pt>
              </c:numCache>
            </c:numRef>
          </c:yVal>
          <c:smooth val="0"/>
          <c:extLst>
            <c:ext xmlns:c16="http://schemas.microsoft.com/office/drawing/2014/chart" uri="{C3380CC4-5D6E-409C-BE32-E72D297353CC}">
              <c16:uniqueId val="{00000000-CC93-4642-8BCE-FF2D64B38F1B}"/>
            </c:ext>
          </c:extLst>
        </c:ser>
        <c:ser>
          <c:idx val="0"/>
          <c:order val="1"/>
          <c:tx>
            <c:strRef>
              <c:f>Elgin!$G$2</c:f>
              <c:strCache>
                <c:ptCount val="1"/>
                <c:pt idx="0">
                  <c:v>Elgin #2</c:v>
                </c:pt>
              </c:strCache>
            </c:strRef>
          </c:tx>
          <c:spPr>
            <a:ln w="25400" cap="rnd">
              <a:noFill/>
              <a:prstDash val="sysDot"/>
              <a:round/>
            </a:ln>
            <a:effectLst/>
          </c:spPr>
          <c:marker>
            <c:symbol val="triangle"/>
            <c:size val="5"/>
            <c:spPr>
              <a:solidFill>
                <a:srgbClr val="00B0F0"/>
              </a:solidFill>
              <a:ln w="9525">
                <a:solidFill>
                  <a:srgbClr val="00B0F0"/>
                </a:solidFill>
              </a:ln>
              <a:effectLst/>
            </c:spPr>
          </c:marker>
          <c:xVal>
            <c:numRef>
              <c:f>Elgin!$K$2:$K$133</c:f>
              <c:numCache>
                <c:formatCode>m/d/yyyy</c:formatCode>
                <c:ptCount val="132"/>
                <c:pt idx="0">
                  <c:v>34178</c:v>
                </c:pt>
                <c:pt idx="1">
                  <c:v>34659</c:v>
                </c:pt>
                <c:pt idx="2">
                  <c:v>34927</c:v>
                </c:pt>
                <c:pt idx="3">
                  <c:v>35263</c:v>
                </c:pt>
                <c:pt idx="4">
                  <c:v>35660</c:v>
                </c:pt>
                <c:pt idx="5">
                  <c:v>36032</c:v>
                </c:pt>
                <c:pt idx="6">
                  <c:v>36396</c:v>
                </c:pt>
                <c:pt idx="7">
                  <c:v>36733</c:v>
                </c:pt>
                <c:pt idx="8">
                  <c:v>36825</c:v>
                </c:pt>
                <c:pt idx="9">
                  <c:v>36907</c:v>
                </c:pt>
                <c:pt idx="10">
                  <c:v>36993</c:v>
                </c:pt>
                <c:pt idx="11">
                  <c:v>37095</c:v>
                </c:pt>
                <c:pt idx="12">
                  <c:v>37179</c:v>
                </c:pt>
                <c:pt idx="13">
                  <c:v>37263</c:v>
                </c:pt>
                <c:pt idx="14">
                  <c:v>37357</c:v>
                </c:pt>
                <c:pt idx="15">
                  <c:v>37740</c:v>
                </c:pt>
                <c:pt idx="16">
                  <c:v>38196</c:v>
                </c:pt>
                <c:pt idx="17">
                  <c:v>38572</c:v>
                </c:pt>
                <c:pt idx="18">
                  <c:v>38951</c:v>
                </c:pt>
                <c:pt idx="19">
                  <c:v>39016</c:v>
                </c:pt>
                <c:pt idx="20">
                  <c:v>39154</c:v>
                </c:pt>
                <c:pt idx="21">
                  <c:v>39219</c:v>
                </c:pt>
                <c:pt idx="22">
                  <c:v>39504</c:v>
                </c:pt>
                <c:pt idx="23">
                  <c:v>39566</c:v>
                </c:pt>
                <c:pt idx="24">
                  <c:v>39686</c:v>
                </c:pt>
                <c:pt idx="25">
                  <c:v>39737</c:v>
                </c:pt>
                <c:pt idx="26">
                  <c:v>39868</c:v>
                </c:pt>
                <c:pt idx="27">
                  <c:v>39904</c:v>
                </c:pt>
                <c:pt idx="28">
                  <c:v>40030</c:v>
                </c:pt>
                <c:pt idx="29">
                  <c:v>40045</c:v>
                </c:pt>
                <c:pt idx="30">
                  <c:v>40155</c:v>
                </c:pt>
                <c:pt idx="31">
                  <c:v>40212</c:v>
                </c:pt>
                <c:pt idx="32">
                  <c:v>40325</c:v>
                </c:pt>
                <c:pt idx="33">
                  <c:v>40392</c:v>
                </c:pt>
                <c:pt idx="34">
                  <c:v>40487</c:v>
                </c:pt>
                <c:pt idx="35">
                  <c:v>40557</c:v>
                </c:pt>
                <c:pt idx="36">
                  <c:v>40652</c:v>
                </c:pt>
                <c:pt idx="37">
                  <c:v>40749</c:v>
                </c:pt>
                <c:pt idx="38">
                  <c:v>40850</c:v>
                </c:pt>
                <c:pt idx="39">
                  <c:v>40934</c:v>
                </c:pt>
                <c:pt idx="40">
                  <c:v>41017</c:v>
                </c:pt>
                <c:pt idx="41">
                  <c:v>41148</c:v>
                </c:pt>
                <c:pt idx="42">
                  <c:v>41216</c:v>
                </c:pt>
                <c:pt idx="43">
                  <c:v>41334</c:v>
                </c:pt>
                <c:pt idx="44">
                  <c:v>41352</c:v>
                </c:pt>
                <c:pt idx="45">
                  <c:v>41369</c:v>
                </c:pt>
                <c:pt idx="46">
                  <c:v>41507</c:v>
                </c:pt>
                <c:pt idx="47">
                  <c:v>41598</c:v>
                </c:pt>
                <c:pt idx="48">
                  <c:v>41681</c:v>
                </c:pt>
                <c:pt idx="49">
                  <c:v>41772</c:v>
                </c:pt>
                <c:pt idx="50">
                  <c:v>41838</c:v>
                </c:pt>
                <c:pt idx="51">
                  <c:v>41898</c:v>
                </c:pt>
                <c:pt idx="52">
                  <c:v>41914</c:v>
                </c:pt>
                <c:pt idx="53">
                  <c:v>41922</c:v>
                </c:pt>
                <c:pt idx="54">
                  <c:v>42046</c:v>
                </c:pt>
                <c:pt idx="55">
                  <c:v>42096</c:v>
                </c:pt>
                <c:pt idx="56">
                  <c:v>42121</c:v>
                </c:pt>
                <c:pt idx="57">
                  <c:v>42143</c:v>
                </c:pt>
                <c:pt idx="58">
                  <c:v>42199</c:v>
                </c:pt>
                <c:pt idx="59">
                  <c:v>42226</c:v>
                </c:pt>
                <c:pt idx="60">
                  <c:v>42256</c:v>
                </c:pt>
                <c:pt idx="61">
                  <c:v>42313</c:v>
                </c:pt>
                <c:pt idx="62">
                  <c:v>42328</c:v>
                </c:pt>
                <c:pt idx="63">
                  <c:v>42381</c:v>
                </c:pt>
                <c:pt idx="64">
                  <c:v>42417</c:v>
                </c:pt>
                <c:pt idx="65">
                  <c:v>42451</c:v>
                </c:pt>
                <c:pt idx="66">
                  <c:v>42451</c:v>
                </c:pt>
                <c:pt idx="67">
                  <c:v>42507</c:v>
                </c:pt>
                <c:pt idx="68">
                  <c:v>42548</c:v>
                </c:pt>
                <c:pt idx="69">
                  <c:v>42611</c:v>
                </c:pt>
                <c:pt idx="70">
                  <c:v>42640</c:v>
                </c:pt>
                <c:pt idx="71">
                  <c:v>42700</c:v>
                </c:pt>
                <c:pt idx="72">
                  <c:v>42731</c:v>
                </c:pt>
                <c:pt idx="73">
                  <c:v>42789</c:v>
                </c:pt>
                <c:pt idx="74">
                  <c:v>42824</c:v>
                </c:pt>
                <c:pt idx="75">
                  <c:v>42885</c:v>
                </c:pt>
                <c:pt idx="76">
                  <c:v>42906</c:v>
                </c:pt>
                <c:pt idx="77">
                  <c:v>42933</c:v>
                </c:pt>
                <c:pt idx="78">
                  <c:v>42940</c:v>
                </c:pt>
                <c:pt idx="79">
                  <c:v>42989</c:v>
                </c:pt>
                <c:pt idx="80">
                  <c:v>43053</c:v>
                </c:pt>
                <c:pt idx="81">
                  <c:v>43080</c:v>
                </c:pt>
                <c:pt idx="82">
                  <c:v>43143</c:v>
                </c:pt>
                <c:pt idx="83">
                  <c:v>43174</c:v>
                </c:pt>
                <c:pt idx="84">
                  <c:v>43216</c:v>
                </c:pt>
                <c:pt idx="85">
                  <c:v>43257</c:v>
                </c:pt>
                <c:pt idx="86">
                  <c:v>43326</c:v>
                </c:pt>
                <c:pt idx="87">
                  <c:v>43360</c:v>
                </c:pt>
                <c:pt idx="88">
                  <c:v>43423</c:v>
                </c:pt>
                <c:pt idx="89">
                  <c:v>43460</c:v>
                </c:pt>
                <c:pt idx="90">
                  <c:v>43523</c:v>
                </c:pt>
                <c:pt idx="91">
                  <c:v>43536</c:v>
                </c:pt>
                <c:pt idx="92">
                  <c:v>43606</c:v>
                </c:pt>
                <c:pt idx="93">
                  <c:v>43682</c:v>
                </c:pt>
                <c:pt idx="94">
                  <c:v>43721</c:v>
                </c:pt>
                <c:pt idx="95">
                  <c:v>43768</c:v>
                </c:pt>
                <c:pt idx="96">
                  <c:v>43838</c:v>
                </c:pt>
                <c:pt idx="97">
                  <c:v>43966</c:v>
                </c:pt>
                <c:pt idx="98">
                  <c:v>44011</c:v>
                </c:pt>
                <c:pt idx="99">
                  <c:v>44033</c:v>
                </c:pt>
                <c:pt idx="100">
                  <c:v>44112</c:v>
                </c:pt>
                <c:pt idx="101">
                  <c:v>44139</c:v>
                </c:pt>
                <c:pt idx="102">
                  <c:v>44181</c:v>
                </c:pt>
                <c:pt idx="103">
                  <c:v>44208</c:v>
                </c:pt>
                <c:pt idx="104">
                  <c:v>44272</c:v>
                </c:pt>
                <c:pt idx="105">
                  <c:v>44323</c:v>
                </c:pt>
                <c:pt idx="106">
                  <c:v>44368</c:v>
                </c:pt>
                <c:pt idx="107">
                  <c:v>44404</c:v>
                </c:pt>
                <c:pt idx="108">
                  <c:v>44459</c:v>
                </c:pt>
                <c:pt idx="109">
                  <c:v>44480</c:v>
                </c:pt>
                <c:pt idx="110">
                  <c:v>44550</c:v>
                </c:pt>
                <c:pt idx="111">
                  <c:v>44615</c:v>
                </c:pt>
                <c:pt idx="112">
                  <c:v>44642</c:v>
                </c:pt>
                <c:pt idx="113">
                  <c:v>44685</c:v>
                </c:pt>
                <c:pt idx="114">
                  <c:v>44712</c:v>
                </c:pt>
                <c:pt idx="115">
                  <c:v>44797</c:v>
                </c:pt>
                <c:pt idx="116">
                  <c:v>44826</c:v>
                </c:pt>
                <c:pt idx="117">
                  <c:v>44840</c:v>
                </c:pt>
                <c:pt idx="118">
                  <c:v>44907</c:v>
                </c:pt>
                <c:pt idx="119">
                  <c:v>44972</c:v>
                </c:pt>
                <c:pt idx="120">
                  <c:v>45001</c:v>
                </c:pt>
                <c:pt idx="121">
                  <c:v>45065</c:v>
                </c:pt>
                <c:pt idx="122">
                  <c:v>45092</c:v>
                </c:pt>
                <c:pt idx="123">
                  <c:v>45161</c:v>
                </c:pt>
                <c:pt idx="124">
                  <c:v>45187</c:v>
                </c:pt>
                <c:pt idx="125">
                  <c:v>45203</c:v>
                </c:pt>
                <c:pt idx="126">
                  <c:v>45273</c:v>
                </c:pt>
                <c:pt idx="127">
                  <c:v>45350</c:v>
                </c:pt>
                <c:pt idx="128">
                  <c:v>45399</c:v>
                </c:pt>
                <c:pt idx="129">
                  <c:v>45490</c:v>
                </c:pt>
                <c:pt idx="130">
                  <c:v>45601</c:v>
                </c:pt>
                <c:pt idx="131">
                  <c:v>45714</c:v>
                </c:pt>
              </c:numCache>
            </c:numRef>
          </c:xVal>
          <c:yVal>
            <c:numRef>
              <c:f>Elgin!$I$2:$I$133</c:f>
              <c:numCache>
                <c:formatCode>General</c:formatCode>
                <c:ptCount val="132"/>
                <c:pt idx="0">
                  <c:v>4.8</c:v>
                </c:pt>
                <c:pt idx="1">
                  <c:v>4.5</c:v>
                </c:pt>
                <c:pt idx="2">
                  <c:v>5</c:v>
                </c:pt>
                <c:pt idx="3">
                  <c:v>4.9000000000000004</c:v>
                </c:pt>
                <c:pt idx="4">
                  <c:v>5.3</c:v>
                </c:pt>
                <c:pt idx="5">
                  <c:v>4.8</c:v>
                </c:pt>
                <c:pt idx="6">
                  <c:v>5.4</c:v>
                </c:pt>
                <c:pt idx="7">
                  <c:v>6.1</c:v>
                </c:pt>
                <c:pt idx="8">
                  <c:v>5.3</c:v>
                </c:pt>
                <c:pt idx="9">
                  <c:v>5.5</c:v>
                </c:pt>
                <c:pt idx="10">
                  <c:v>5.9</c:v>
                </c:pt>
                <c:pt idx="11">
                  <c:v>5.5</c:v>
                </c:pt>
                <c:pt idx="12">
                  <c:v>5.5</c:v>
                </c:pt>
                <c:pt idx="13">
                  <c:v>5.3</c:v>
                </c:pt>
                <c:pt idx="14">
                  <c:v>5.4</c:v>
                </c:pt>
                <c:pt idx="15">
                  <c:v>5.7</c:v>
                </c:pt>
                <c:pt idx="16">
                  <c:v>5.5</c:v>
                </c:pt>
                <c:pt idx="17">
                  <c:v>6</c:v>
                </c:pt>
                <c:pt idx="18">
                  <c:v>6.2</c:v>
                </c:pt>
                <c:pt idx="19">
                  <c:v>6.4</c:v>
                </c:pt>
                <c:pt idx="20">
                  <c:v>6.5</c:v>
                </c:pt>
                <c:pt idx="21">
                  <c:v>8.6999999999999993</c:v>
                </c:pt>
                <c:pt idx="22">
                  <c:v>7.1</c:v>
                </c:pt>
                <c:pt idx="23">
                  <c:v>7.3</c:v>
                </c:pt>
                <c:pt idx="24">
                  <c:v>6.6</c:v>
                </c:pt>
                <c:pt idx="25">
                  <c:v>6.6</c:v>
                </c:pt>
                <c:pt idx="26">
                  <c:v>7.9</c:v>
                </c:pt>
                <c:pt idx="27">
                  <c:v>6.9</c:v>
                </c:pt>
                <c:pt idx="28">
                  <c:v>11</c:v>
                </c:pt>
                <c:pt idx="29">
                  <c:v>9.1</c:v>
                </c:pt>
                <c:pt idx="30">
                  <c:v>8.8000000000000007</c:v>
                </c:pt>
                <c:pt idx="31">
                  <c:v>7.5</c:v>
                </c:pt>
                <c:pt idx="32">
                  <c:v>7.7</c:v>
                </c:pt>
                <c:pt idx="33">
                  <c:v>7.6</c:v>
                </c:pt>
                <c:pt idx="34">
                  <c:v>8.1999999999999993</c:v>
                </c:pt>
                <c:pt idx="35">
                  <c:v>8</c:v>
                </c:pt>
                <c:pt idx="36">
                  <c:v>8.6</c:v>
                </c:pt>
                <c:pt idx="37">
                  <c:v>7.4</c:v>
                </c:pt>
                <c:pt idx="38">
                  <c:v>8.8000000000000007</c:v>
                </c:pt>
                <c:pt idx="39">
                  <c:v>7.1</c:v>
                </c:pt>
                <c:pt idx="40">
                  <c:v>7.8</c:v>
                </c:pt>
                <c:pt idx="41">
                  <c:v>7.8</c:v>
                </c:pt>
                <c:pt idx="42">
                  <c:v>7.9</c:v>
                </c:pt>
                <c:pt idx="43">
                  <c:v>11</c:v>
                </c:pt>
                <c:pt idx="44">
                  <c:v>7.3</c:v>
                </c:pt>
                <c:pt idx="45">
                  <c:v>7.5</c:v>
                </c:pt>
                <c:pt idx="46">
                  <c:v>8</c:v>
                </c:pt>
                <c:pt idx="47">
                  <c:v>8.4</c:v>
                </c:pt>
                <c:pt idx="48">
                  <c:v>8.1999999999999993</c:v>
                </c:pt>
                <c:pt idx="49">
                  <c:v>7.8</c:v>
                </c:pt>
                <c:pt idx="50">
                  <c:v>7.6</c:v>
                </c:pt>
                <c:pt idx="51">
                  <c:v>8.1999999999999993</c:v>
                </c:pt>
                <c:pt idx="52">
                  <c:v>8.4</c:v>
                </c:pt>
                <c:pt idx="53">
                  <c:v>8.3000000000000007</c:v>
                </c:pt>
                <c:pt idx="54">
                  <c:v>8.3000000000000007</c:v>
                </c:pt>
                <c:pt idx="55">
                  <c:v>7.1</c:v>
                </c:pt>
                <c:pt idx="56">
                  <c:v>7.4</c:v>
                </c:pt>
                <c:pt idx="57">
                  <c:v>7.8</c:v>
                </c:pt>
                <c:pt idx="58">
                  <c:v>7.7</c:v>
                </c:pt>
                <c:pt idx="59">
                  <c:v>8.5</c:v>
                </c:pt>
                <c:pt idx="60">
                  <c:v>8</c:v>
                </c:pt>
                <c:pt idx="61">
                  <c:v>8.1</c:v>
                </c:pt>
                <c:pt idx="62">
                  <c:v>8.3000000000000007</c:v>
                </c:pt>
                <c:pt idx="63">
                  <c:v>7.5</c:v>
                </c:pt>
                <c:pt idx="64">
                  <c:v>8</c:v>
                </c:pt>
                <c:pt idx="65">
                  <c:v>8</c:v>
                </c:pt>
                <c:pt idx="66">
                  <c:v>8</c:v>
                </c:pt>
                <c:pt idx="67">
                  <c:v>8</c:v>
                </c:pt>
                <c:pt idx="68">
                  <c:v>8.4</c:v>
                </c:pt>
                <c:pt idx="69">
                  <c:v>9.1</c:v>
                </c:pt>
                <c:pt idx="70">
                  <c:v>9.6</c:v>
                </c:pt>
                <c:pt idx="71">
                  <c:v>8.6</c:v>
                </c:pt>
                <c:pt idx="72">
                  <c:v>9.6999999999999993</c:v>
                </c:pt>
                <c:pt idx="73">
                  <c:v>8.6999999999999993</c:v>
                </c:pt>
                <c:pt idx="74">
                  <c:v>9.5</c:v>
                </c:pt>
                <c:pt idx="75">
                  <c:v>9.4</c:v>
                </c:pt>
                <c:pt idx="76">
                  <c:v>8.4</c:v>
                </c:pt>
                <c:pt idx="77">
                  <c:v>11</c:v>
                </c:pt>
                <c:pt idx="78">
                  <c:v>9.6999999999999993</c:v>
                </c:pt>
                <c:pt idx="79">
                  <c:v>7.9</c:v>
                </c:pt>
                <c:pt idx="80">
                  <c:v>7.7</c:v>
                </c:pt>
                <c:pt idx="81">
                  <c:v>7.3</c:v>
                </c:pt>
                <c:pt idx="82">
                  <c:v>8</c:v>
                </c:pt>
                <c:pt idx="83">
                  <c:v>7.9</c:v>
                </c:pt>
                <c:pt idx="84">
                  <c:v>9.8000000000000007</c:v>
                </c:pt>
                <c:pt idx="85">
                  <c:v>8.6999999999999993</c:v>
                </c:pt>
                <c:pt idx="86">
                  <c:v>8.5</c:v>
                </c:pt>
                <c:pt idx="87">
                  <c:v>8.9</c:v>
                </c:pt>
                <c:pt idx="88">
                  <c:v>8.8000000000000007</c:v>
                </c:pt>
                <c:pt idx="89">
                  <c:v>9</c:v>
                </c:pt>
                <c:pt idx="90">
                  <c:v>9</c:v>
                </c:pt>
                <c:pt idx="91">
                  <c:v>9</c:v>
                </c:pt>
                <c:pt idx="92">
                  <c:v>9.1999999999999993</c:v>
                </c:pt>
                <c:pt idx="93">
                  <c:v>9</c:v>
                </c:pt>
                <c:pt idx="94">
                  <c:v>8.6</c:v>
                </c:pt>
                <c:pt idx="95">
                  <c:v>9.4</c:v>
                </c:pt>
                <c:pt idx="96">
                  <c:v>10</c:v>
                </c:pt>
                <c:pt idx="97">
                  <c:v>7.4</c:v>
                </c:pt>
                <c:pt idx="98">
                  <c:v>8.4</c:v>
                </c:pt>
                <c:pt idx="99">
                  <c:v>7.3</c:v>
                </c:pt>
                <c:pt idx="100">
                  <c:v>8.6</c:v>
                </c:pt>
                <c:pt idx="101">
                  <c:v>7.9</c:v>
                </c:pt>
                <c:pt idx="102">
                  <c:v>9.1999999999999993</c:v>
                </c:pt>
                <c:pt idx="103">
                  <c:v>7.8</c:v>
                </c:pt>
                <c:pt idx="104">
                  <c:v>8.4</c:v>
                </c:pt>
                <c:pt idx="105">
                  <c:v>7.7</c:v>
                </c:pt>
                <c:pt idx="106">
                  <c:v>7.6</c:v>
                </c:pt>
                <c:pt idx="107">
                  <c:v>7.6</c:v>
                </c:pt>
                <c:pt idx="108">
                  <c:v>7.7</c:v>
                </c:pt>
                <c:pt idx="109">
                  <c:v>8.3000000000000007</c:v>
                </c:pt>
                <c:pt idx="110">
                  <c:v>8.3000000000000007</c:v>
                </c:pt>
                <c:pt idx="111">
                  <c:v>8.8000000000000007</c:v>
                </c:pt>
                <c:pt idx="112">
                  <c:v>8.8000000000000007</c:v>
                </c:pt>
                <c:pt idx="113">
                  <c:v>8.4</c:v>
                </c:pt>
                <c:pt idx="114">
                  <c:v>8.4</c:v>
                </c:pt>
                <c:pt idx="115">
                  <c:v>7.8</c:v>
                </c:pt>
                <c:pt idx="116">
                  <c:v>8.3000000000000007</c:v>
                </c:pt>
                <c:pt idx="117">
                  <c:v>8.4</c:v>
                </c:pt>
                <c:pt idx="118">
                  <c:v>8.1</c:v>
                </c:pt>
                <c:pt idx="119">
                  <c:v>8</c:v>
                </c:pt>
                <c:pt idx="120">
                  <c:v>10</c:v>
                </c:pt>
                <c:pt idx="121">
                  <c:v>9</c:v>
                </c:pt>
                <c:pt idx="122">
                  <c:v>8.3000000000000007</c:v>
                </c:pt>
                <c:pt idx="123">
                  <c:v>7.9</c:v>
                </c:pt>
                <c:pt idx="124">
                  <c:v>7.8</c:v>
                </c:pt>
                <c:pt idx="125">
                  <c:v>8.8000000000000007</c:v>
                </c:pt>
                <c:pt idx="126">
                  <c:v>8.1999999999999993</c:v>
                </c:pt>
                <c:pt idx="127">
                  <c:v>8.8000000000000007</c:v>
                </c:pt>
                <c:pt idx="128">
                  <c:v>8.6999999999999993</c:v>
                </c:pt>
                <c:pt idx="129">
                  <c:v>8.9</c:v>
                </c:pt>
                <c:pt idx="130">
                  <c:v>8.6</c:v>
                </c:pt>
                <c:pt idx="131">
                  <c:v>8.6</c:v>
                </c:pt>
              </c:numCache>
            </c:numRef>
          </c:yVal>
          <c:smooth val="0"/>
          <c:extLst>
            <c:ext xmlns:c16="http://schemas.microsoft.com/office/drawing/2014/chart" uri="{C3380CC4-5D6E-409C-BE32-E72D297353CC}">
              <c16:uniqueId val="{00000001-CC93-4642-8BCE-FF2D64B38F1B}"/>
            </c:ext>
          </c:extLst>
        </c:ser>
        <c:ser>
          <c:idx val="3"/>
          <c:order val="2"/>
          <c:tx>
            <c:strRef>
              <c:f>Utica!$G$109</c:f>
              <c:strCache>
                <c:ptCount val="1"/>
                <c:pt idx="0">
                  <c:v>Utica #3</c:v>
                </c:pt>
              </c:strCache>
            </c:strRef>
          </c:tx>
          <c:spPr>
            <a:ln w="25400" cap="rnd">
              <a:noFill/>
              <a:round/>
            </a:ln>
            <a:effectLst/>
          </c:spPr>
          <c:marker>
            <c:symbol val="circle"/>
            <c:size val="5"/>
            <c:spPr>
              <a:solidFill>
                <a:schemeClr val="accent4"/>
              </a:solidFill>
              <a:ln w="9525">
                <a:solidFill>
                  <a:schemeClr val="accent4"/>
                </a:solidFill>
              </a:ln>
              <a:effectLst/>
            </c:spPr>
          </c:marker>
          <c:xVal>
            <c:numRef>
              <c:f>Utica!$I$3:$I$135</c:f>
              <c:numCache>
                <c:formatCode>yyyy\-mm\-dd</c:formatCode>
                <c:ptCount val="133"/>
                <c:pt idx="0">
                  <c:v>34190</c:v>
                </c:pt>
                <c:pt idx="1">
                  <c:v>34604</c:v>
                </c:pt>
                <c:pt idx="2">
                  <c:v>34610</c:v>
                </c:pt>
                <c:pt idx="3">
                  <c:v>34932</c:v>
                </c:pt>
                <c:pt idx="4">
                  <c:v>35306</c:v>
                </c:pt>
                <c:pt idx="5">
                  <c:v>35675</c:v>
                </c:pt>
                <c:pt idx="6">
                  <c:v>36046</c:v>
                </c:pt>
                <c:pt idx="7">
                  <c:v>36395</c:v>
                </c:pt>
                <c:pt idx="8">
                  <c:v>36776</c:v>
                </c:pt>
                <c:pt idx="9">
                  <c:v>37018</c:v>
                </c:pt>
                <c:pt idx="10">
                  <c:v>37363</c:v>
                </c:pt>
                <c:pt idx="11">
                  <c:v>37831</c:v>
                </c:pt>
                <c:pt idx="12">
                  <c:v>38103</c:v>
                </c:pt>
                <c:pt idx="13">
                  <c:v>38201</c:v>
                </c:pt>
                <c:pt idx="14">
                  <c:v>38272</c:v>
                </c:pt>
                <c:pt idx="15">
                  <c:v>38377</c:v>
                </c:pt>
                <c:pt idx="16">
                  <c:v>38384</c:v>
                </c:pt>
                <c:pt idx="17">
                  <c:v>38482</c:v>
                </c:pt>
                <c:pt idx="18">
                  <c:v>38488</c:v>
                </c:pt>
                <c:pt idx="19">
                  <c:v>38552</c:v>
                </c:pt>
                <c:pt idx="20">
                  <c:v>38643</c:v>
                </c:pt>
                <c:pt idx="21">
                  <c:v>38799</c:v>
                </c:pt>
                <c:pt idx="22">
                  <c:v>38817</c:v>
                </c:pt>
                <c:pt idx="23">
                  <c:v>38930</c:v>
                </c:pt>
                <c:pt idx="24">
                  <c:v>39000</c:v>
                </c:pt>
                <c:pt idx="25">
                  <c:v>39104</c:v>
                </c:pt>
                <c:pt idx="26">
                  <c:v>39195</c:v>
                </c:pt>
                <c:pt idx="27">
                  <c:v>39322</c:v>
                </c:pt>
                <c:pt idx="28">
                  <c:v>39370</c:v>
                </c:pt>
                <c:pt idx="29">
                  <c:v>39518</c:v>
                </c:pt>
                <c:pt idx="30">
                  <c:v>39553</c:v>
                </c:pt>
                <c:pt idx="31">
                  <c:v>39693</c:v>
                </c:pt>
                <c:pt idx="32">
                  <c:v>39744</c:v>
                </c:pt>
                <c:pt idx="33">
                  <c:v>39839</c:v>
                </c:pt>
                <c:pt idx="34">
                  <c:v>39944</c:v>
                </c:pt>
                <c:pt idx="35">
                  <c:v>40007</c:v>
                </c:pt>
                <c:pt idx="36">
                  <c:v>40091</c:v>
                </c:pt>
                <c:pt idx="37">
                  <c:v>40210</c:v>
                </c:pt>
                <c:pt idx="38">
                  <c:v>40308</c:v>
                </c:pt>
                <c:pt idx="39">
                  <c:v>40385</c:v>
                </c:pt>
                <c:pt idx="40">
                  <c:v>40388</c:v>
                </c:pt>
                <c:pt idx="41">
                  <c:v>40483</c:v>
                </c:pt>
                <c:pt idx="42">
                  <c:v>40553</c:v>
                </c:pt>
                <c:pt idx="43">
                  <c:v>40651</c:v>
                </c:pt>
                <c:pt idx="44">
                  <c:v>40756</c:v>
                </c:pt>
                <c:pt idx="45">
                  <c:v>40834</c:v>
                </c:pt>
                <c:pt idx="46">
                  <c:v>40952</c:v>
                </c:pt>
                <c:pt idx="47">
                  <c:v>41022</c:v>
                </c:pt>
                <c:pt idx="48">
                  <c:v>41148</c:v>
                </c:pt>
                <c:pt idx="49">
                  <c:v>41239</c:v>
                </c:pt>
                <c:pt idx="50">
                  <c:v>41379</c:v>
                </c:pt>
                <c:pt idx="51">
                  <c:v>41512</c:v>
                </c:pt>
                <c:pt idx="52">
                  <c:v>41575</c:v>
                </c:pt>
                <c:pt idx="53">
                  <c:v>41666</c:v>
                </c:pt>
                <c:pt idx="54">
                  <c:v>41780</c:v>
                </c:pt>
                <c:pt idx="55">
                  <c:v>41834</c:v>
                </c:pt>
                <c:pt idx="56">
                  <c:v>41834</c:v>
                </c:pt>
                <c:pt idx="57">
                  <c:v>41933</c:v>
                </c:pt>
                <c:pt idx="58">
                  <c:v>42009</c:v>
                </c:pt>
                <c:pt idx="59">
                  <c:v>42142</c:v>
                </c:pt>
                <c:pt idx="60">
                  <c:v>42198</c:v>
                </c:pt>
                <c:pt idx="61">
                  <c:v>42283</c:v>
                </c:pt>
                <c:pt idx="62">
                  <c:v>42382</c:v>
                </c:pt>
                <c:pt idx="63">
                  <c:v>42444</c:v>
                </c:pt>
                <c:pt idx="64">
                  <c:v>42471</c:v>
                </c:pt>
                <c:pt idx="65">
                  <c:v>42535</c:v>
                </c:pt>
                <c:pt idx="66">
                  <c:v>42535</c:v>
                </c:pt>
                <c:pt idx="67">
                  <c:v>42619</c:v>
                </c:pt>
                <c:pt idx="68">
                  <c:v>42619</c:v>
                </c:pt>
                <c:pt idx="69">
                  <c:v>42625</c:v>
                </c:pt>
                <c:pt idx="70">
                  <c:v>42668</c:v>
                </c:pt>
                <c:pt idx="71">
                  <c:v>42716</c:v>
                </c:pt>
                <c:pt idx="72">
                  <c:v>42780</c:v>
                </c:pt>
                <c:pt idx="73">
                  <c:v>42782</c:v>
                </c:pt>
                <c:pt idx="74">
                  <c:v>42873</c:v>
                </c:pt>
                <c:pt idx="75">
                  <c:v>42885</c:v>
                </c:pt>
                <c:pt idx="76">
                  <c:v>42927</c:v>
                </c:pt>
                <c:pt idx="77">
                  <c:v>42990</c:v>
                </c:pt>
                <c:pt idx="78">
                  <c:v>43073</c:v>
                </c:pt>
                <c:pt idx="79">
                  <c:v>43087</c:v>
                </c:pt>
                <c:pt idx="80">
                  <c:v>43143</c:v>
                </c:pt>
                <c:pt idx="81">
                  <c:v>43165</c:v>
                </c:pt>
                <c:pt idx="82">
                  <c:v>43234</c:v>
                </c:pt>
                <c:pt idx="83">
                  <c:v>43255</c:v>
                </c:pt>
                <c:pt idx="84">
                  <c:v>43298</c:v>
                </c:pt>
                <c:pt idx="85">
                  <c:v>43361</c:v>
                </c:pt>
                <c:pt idx="86">
                  <c:v>43403</c:v>
                </c:pt>
                <c:pt idx="87">
                  <c:v>43444</c:v>
                </c:pt>
                <c:pt idx="88">
                  <c:v>43472</c:v>
                </c:pt>
                <c:pt idx="89">
                  <c:v>43543</c:v>
                </c:pt>
                <c:pt idx="90">
                  <c:v>43563</c:v>
                </c:pt>
                <c:pt idx="91">
                  <c:v>43586</c:v>
                </c:pt>
                <c:pt idx="92">
                  <c:v>43620</c:v>
                </c:pt>
                <c:pt idx="93">
                  <c:v>43711</c:v>
                </c:pt>
                <c:pt idx="94">
                  <c:v>43717</c:v>
                </c:pt>
                <c:pt idx="95">
                  <c:v>43773</c:v>
                </c:pt>
                <c:pt idx="96">
                  <c:v>43808</c:v>
                </c:pt>
                <c:pt idx="97">
                  <c:v>43845</c:v>
                </c:pt>
                <c:pt idx="98">
                  <c:v>43892</c:v>
                </c:pt>
                <c:pt idx="99">
                  <c:v>43938</c:v>
                </c:pt>
                <c:pt idx="100">
                  <c:v>43990</c:v>
                </c:pt>
                <c:pt idx="102">
                  <c:v>44084</c:v>
                </c:pt>
                <c:pt idx="103">
                  <c:v>44105</c:v>
                </c:pt>
                <c:pt idx="104">
                  <c:v>44113</c:v>
                </c:pt>
                <c:pt idx="105">
                  <c:v>44221</c:v>
                </c:pt>
                <c:pt idx="106">
                  <c:v>44272</c:v>
                </c:pt>
                <c:pt idx="107">
                  <c:v>44313</c:v>
                </c:pt>
                <c:pt idx="108">
                  <c:v>44356</c:v>
                </c:pt>
                <c:pt idx="109">
                  <c:v>44382</c:v>
                </c:pt>
                <c:pt idx="110">
                  <c:v>44449</c:v>
                </c:pt>
                <c:pt idx="111">
                  <c:v>44521</c:v>
                </c:pt>
                <c:pt idx="112">
                  <c:v>44550</c:v>
                </c:pt>
                <c:pt idx="113">
                  <c:v>44591</c:v>
                </c:pt>
                <c:pt idx="114">
                  <c:v>44641</c:v>
                </c:pt>
                <c:pt idx="115">
                  <c:v>44671</c:v>
                </c:pt>
                <c:pt idx="116">
                  <c:v>44779</c:v>
                </c:pt>
                <c:pt idx="117">
                  <c:v>44810</c:v>
                </c:pt>
                <c:pt idx="118">
                  <c:v>44837</c:v>
                </c:pt>
                <c:pt idx="119">
                  <c:v>44914</c:v>
                </c:pt>
                <c:pt idx="120">
                  <c:v>44968</c:v>
                </c:pt>
                <c:pt idx="121">
                  <c:v>44996</c:v>
                </c:pt>
                <c:pt idx="122">
                  <c:v>45051</c:v>
                </c:pt>
                <c:pt idx="123">
                  <c:v>45087</c:v>
                </c:pt>
                <c:pt idx="124">
                  <c:v>45123</c:v>
                </c:pt>
                <c:pt idx="125">
                  <c:v>45194</c:v>
                </c:pt>
                <c:pt idx="126">
                  <c:v>45201</c:v>
                </c:pt>
                <c:pt idx="127">
                  <c:v>45263</c:v>
                </c:pt>
                <c:pt idx="128">
                  <c:v>45312</c:v>
                </c:pt>
                <c:pt idx="129">
                  <c:v>45403</c:v>
                </c:pt>
                <c:pt idx="130">
                  <c:v>45480</c:v>
                </c:pt>
                <c:pt idx="131">
                  <c:v>45571</c:v>
                </c:pt>
                <c:pt idx="132">
                  <c:v>45693</c:v>
                </c:pt>
              </c:numCache>
            </c:numRef>
          </c:xVal>
          <c:yVal>
            <c:numRef>
              <c:f>Utica!$J$3:$J$135</c:f>
              <c:numCache>
                <c:formatCode>General</c:formatCode>
                <c:ptCount val="133"/>
                <c:pt idx="0">
                  <c:v>4.0999999999999996</c:v>
                </c:pt>
                <c:pt idx="1">
                  <c:v>4.3</c:v>
                </c:pt>
                <c:pt idx="2">
                  <c:v>4.3</c:v>
                </c:pt>
                <c:pt idx="3">
                  <c:v>4.5</c:v>
                </c:pt>
                <c:pt idx="4">
                  <c:v>4.2</c:v>
                </c:pt>
                <c:pt idx="5">
                  <c:v>4.4000000000000004</c:v>
                </c:pt>
                <c:pt idx="6">
                  <c:v>4.5999999999999996</c:v>
                </c:pt>
                <c:pt idx="7">
                  <c:v>4.5</c:v>
                </c:pt>
                <c:pt idx="8">
                  <c:v>4.8</c:v>
                </c:pt>
                <c:pt idx="9">
                  <c:v>5.0999999999999996</c:v>
                </c:pt>
                <c:pt idx="10">
                  <c:v>5.0999999999999996</c:v>
                </c:pt>
                <c:pt idx="11">
                  <c:v>5.3</c:v>
                </c:pt>
                <c:pt idx="12">
                  <c:v>5.5</c:v>
                </c:pt>
                <c:pt idx="13">
                  <c:v>5.2</c:v>
                </c:pt>
                <c:pt idx="14">
                  <c:v>6.6</c:v>
                </c:pt>
                <c:pt idx="15">
                  <c:v>5.3</c:v>
                </c:pt>
                <c:pt idx="16">
                  <c:v>5.2</c:v>
                </c:pt>
                <c:pt idx="17">
                  <c:v>5.6</c:v>
                </c:pt>
                <c:pt idx="18">
                  <c:v>5.3</c:v>
                </c:pt>
                <c:pt idx="19">
                  <c:v>5.2</c:v>
                </c:pt>
                <c:pt idx="20">
                  <c:v>5.5</c:v>
                </c:pt>
                <c:pt idx="21">
                  <c:v>5.6</c:v>
                </c:pt>
                <c:pt idx="22">
                  <c:v>6</c:v>
                </c:pt>
                <c:pt idx="23">
                  <c:v>5.6</c:v>
                </c:pt>
                <c:pt idx="24">
                  <c:v>5.7</c:v>
                </c:pt>
                <c:pt idx="25">
                  <c:v>6</c:v>
                </c:pt>
                <c:pt idx="26">
                  <c:v>5.6</c:v>
                </c:pt>
                <c:pt idx="27">
                  <c:v>6.1</c:v>
                </c:pt>
                <c:pt idx="28">
                  <c:v>5.8</c:v>
                </c:pt>
                <c:pt idx="29">
                  <c:v>5.5</c:v>
                </c:pt>
                <c:pt idx="30">
                  <c:v>5.6</c:v>
                </c:pt>
                <c:pt idx="31">
                  <c:v>5.8</c:v>
                </c:pt>
                <c:pt idx="32">
                  <c:v>5.8</c:v>
                </c:pt>
                <c:pt idx="33">
                  <c:v>6</c:v>
                </c:pt>
                <c:pt idx="34">
                  <c:v>5.9</c:v>
                </c:pt>
                <c:pt idx="35">
                  <c:v>6.2</c:v>
                </c:pt>
                <c:pt idx="36">
                  <c:v>6.3</c:v>
                </c:pt>
                <c:pt idx="37">
                  <c:v>6.4</c:v>
                </c:pt>
                <c:pt idx="38">
                  <c:v>6.7</c:v>
                </c:pt>
                <c:pt idx="39">
                  <c:v>6.6</c:v>
                </c:pt>
                <c:pt idx="40">
                  <c:v>6.5</c:v>
                </c:pt>
                <c:pt idx="41">
                  <c:v>6.5</c:v>
                </c:pt>
                <c:pt idx="42">
                  <c:v>6.8</c:v>
                </c:pt>
                <c:pt idx="43">
                  <c:v>6.3</c:v>
                </c:pt>
                <c:pt idx="44">
                  <c:v>6.6</c:v>
                </c:pt>
                <c:pt idx="45">
                  <c:v>6.6</c:v>
                </c:pt>
                <c:pt idx="46">
                  <c:v>6.9</c:v>
                </c:pt>
                <c:pt idx="47">
                  <c:v>6.8</c:v>
                </c:pt>
                <c:pt idx="48">
                  <c:v>6.7</c:v>
                </c:pt>
                <c:pt idx="49">
                  <c:v>6.7</c:v>
                </c:pt>
                <c:pt idx="50">
                  <c:v>6.9</c:v>
                </c:pt>
                <c:pt idx="51">
                  <c:v>7.1</c:v>
                </c:pt>
                <c:pt idx="52">
                  <c:v>7</c:v>
                </c:pt>
                <c:pt idx="53">
                  <c:v>6.9</c:v>
                </c:pt>
                <c:pt idx="54">
                  <c:v>7.2</c:v>
                </c:pt>
                <c:pt idx="55">
                  <c:v>6.8</c:v>
                </c:pt>
                <c:pt idx="56">
                  <c:v>6.8</c:v>
                </c:pt>
                <c:pt idx="57">
                  <c:v>7</c:v>
                </c:pt>
                <c:pt idx="58">
                  <c:v>7.3</c:v>
                </c:pt>
                <c:pt idx="59">
                  <c:v>7.4</c:v>
                </c:pt>
                <c:pt idx="60">
                  <c:v>7.1</c:v>
                </c:pt>
                <c:pt idx="61">
                  <c:v>7.3</c:v>
                </c:pt>
                <c:pt idx="62">
                  <c:v>6.9</c:v>
                </c:pt>
                <c:pt idx="63">
                  <c:v>7.5</c:v>
                </c:pt>
                <c:pt idx="64">
                  <c:v>7.2</c:v>
                </c:pt>
                <c:pt idx="65">
                  <c:v>7.7</c:v>
                </c:pt>
                <c:pt idx="66">
                  <c:v>7.9</c:v>
                </c:pt>
                <c:pt idx="67">
                  <c:v>7.6</c:v>
                </c:pt>
                <c:pt idx="68">
                  <c:v>7.4</c:v>
                </c:pt>
                <c:pt idx="69">
                  <c:v>7.4</c:v>
                </c:pt>
                <c:pt idx="70">
                  <c:v>7.4</c:v>
                </c:pt>
                <c:pt idx="71">
                  <c:v>7</c:v>
                </c:pt>
                <c:pt idx="72">
                  <c:v>7.1</c:v>
                </c:pt>
                <c:pt idx="73">
                  <c:v>7.4</c:v>
                </c:pt>
                <c:pt idx="74">
                  <c:v>7.4</c:v>
                </c:pt>
                <c:pt idx="75">
                  <c:v>7.6</c:v>
                </c:pt>
                <c:pt idx="76">
                  <c:v>7.2</c:v>
                </c:pt>
                <c:pt idx="77">
                  <c:v>7.9</c:v>
                </c:pt>
                <c:pt idx="78">
                  <c:v>8.1999999999999993</c:v>
                </c:pt>
                <c:pt idx="79">
                  <c:v>8.1999999999999993</c:v>
                </c:pt>
                <c:pt idx="80">
                  <c:v>7.7</c:v>
                </c:pt>
                <c:pt idx="81">
                  <c:v>8.3000000000000007</c:v>
                </c:pt>
                <c:pt idx="82">
                  <c:v>8.3000000000000007</c:v>
                </c:pt>
                <c:pt idx="83">
                  <c:v>8.1</c:v>
                </c:pt>
                <c:pt idx="84">
                  <c:v>8.1</c:v>
                </c:pt>
                <c:pt idx="85">
                  <c:v>8</c:v>
                </c:pt>
                <c:pt idx="86">
                  <c:v>8.5</c:v>
                </c:pt>
                <c:pt idx="87">
                  <c:v>8.5</c:v>
                </c:pt>
                <c:pt idx="88">
                  <c:v>8.1999999999999993</c:v>
                </c:pt>
                <c:pt idx="89">
                  <c:v>8</c:v>
                </c:pt>
                <c:pt idx="90">
                  <c:v>8.1</c:v>
                </c:pt>
                <c:pt idx="91">
                  <c:v>7.6</c:v>
                </c:pt>
                <c:pt idx="92">
                  <c:v>8.6999999999999993</c:v>
                </c:pt>
                <c:pt idx="93">
                  <c:v>8.1999999999999993</c:v>
                </c:pt>
                <c:pt idx="94">
                  <c:v>8.5</c:v>
                </c:pt>
                <c:pt idx="95">
                  <c:v>8.6</c:v>
                </c:pt>
                <c:pt idx="96">
                  <c:v>8.3000000000000007</c:v>
                </c:pt>
                <c:pt idx="97">
                  <c:v>8.5</c:v>
                </c:pt>
                <c:pt idx="98">
                  <c:v>8.1999999999999993</c:v>
                </c:pt>
                <c:pt idx="99">
                  <c:v>8.1999999999999993</c:v>
                </c:pt>
                <c:pt idx="100">
                  <c:v>8.4</c:v>
                </c:pt>
                <c:pt idx="102">
                  <c:v>7.5</c:v>
                </c:pt>
                <c:pt idx="103">
                  <c:v>8.8000000000000007</c:v>
                </c:pt>
                <c:pt idx="104">
                  <c:v>8.3000000000000007</c:v>
                </c:pt>
                <c:pt idx="105">
                  <c:v>8.1</c:v>
                </c:pt>
                <c:pt idx="106">
                  <c:v>8.3000000000000007</c:v>
                </c:pt>
                <c:pt idx="107">
                  <c:v>8.1999999999999993</c:v>
                </c:pt>
                <c:pt idx="108">
                  <c:v>6.7</c:v>
                </c:pt>
                <c:pt idx="109">
                  <c:v>7.9</c:v>
                </c:pt>
                <c:pt idx="110">
                  <c:v>7.9</c:v>
                </c:pt>
                <c:pt idx="111">
                  <c:v>8.1999999999999993</c:v>
                </c:pt>
                <c:pt idx="112">
                  <c:v>8.1999999999999993</c:v>
                </c:pt>
                <c:pt idx="113">
                  <c:v>8.3000000000000007</c:v>
                </c:pt>
                <c:pt idx="114">
                  <c:v>8.1</c:v>
                </c:pt>
                <c:pt idx="115">
                  <c:v>8.5</c:v>
                </c:pt>
                <c:pt idx="116">
                  <c:v>7.9</c:v>
                </c:pt>
                <c:pt idx="117">
                  <c:v>8</c:v>
                </c:pt>
                <c:pt idx="118">
                  <c:v>8.6</c:v>
                </c:pt>
                <c:pt idx="119">
                  <c:v>8.1999999999999993</c:v>
                </c:pt>
                <c:pt idx="120">
                  <c:v>8</c:v>
                </c:pt>
                <c:pt idx="121">
                  <c:v>8.5</c:v>
                </c:pt>
                <c:pt idx="122">
                  <c:v>8.4</c:v>
                </c:pt>
                <c:pt idx="123">
                  <c:v>8.5</c:v>
                </c:pt>
                <c:pt idx="124">
                  <c:v>8.9</c:v>
                </c:pt>
                <c:pt idx="125">
                  <c:v>8.4</c:v>
                </c:pt>
                <c:pt idx="126">
                  <c:v>8.8000000000000007</c:v>
                </c:pt>
                <c:pt idx="127">
                  <c:v>8.4</c:v>
                </c:pt>
                <c:pt idx="128">
                  <c:v>8.1</c:v>
                </c:pt>
                <c:pt idx="129">
                  <c:v>8.8000000000000007</c:v>
                </c:pt>
                <c:pt idx="130">
                  <c:v>8.9</c:v>
                </c:pt>
                <c:pt idx="131">
                  <c:v>8.5</c:v>
                </c:pt>
                <c:pt idx="132">
                  <c:v>8.5</c:v>
                </c:pt>
              </c:numCache>
            </c:numRef>
          </c:yVal>
          <c:smooth val="0"/>
          <c:extLst>
            <c:ext xmlns:c16="http://schemas.microsoft.com/office/drawing/2014/chart" uri="{C3380CC4-5D6E-409C-BE32-E72D297353CC}">
              <c16:uniqueId val="{00000002-CC93-4642-8BCE-FF2D64B38F1B}"/>
            </c:ext>
          </c:extLst>
        </c:ser>
        <c:ser>
          <c:idx val="1"/>
          <c:order val="3"/>
          <c:tx>
            <c:strRef>
              <c:f>Plainview2!$G$2</c:f>
              <c:strCache>
                <c:ptCount val="1"/>
                <c:pt idx="0">
                  <c:v>Plainview #2</c:v>
                </c:pt>
              </c:strCache>
            </c:strRef>
          </c:tx>
          <c:spPr>
            <a:ln w="25400" cap="rnd">
              <a:noFill/>
              <a:round/>
            </a:ln>
            <a:effectLst/>
          </c:spPr>
          <c:marker>
            <c:symbol val="circle"/>
            <c:size val="5"/>
            <c:spPr>
              <a:solidFill>
                <a:srgbClr val="92D050"/>
              </a:solidFill>
              <a:ln w="9525">
                <a:solidFill>
                  <a:srgbClr val="92D050"/>
                </a:solidFill>
              </a:ln>
              <a:effectLst/>
            </c:spPr>
          </c:marker>
          <c:xVal>
            <c:numRef>
              <c:f>Plainview2!$I$2:$I$43</c:f>
              <c:numCache>
                <c:formatCode>mm/dd/yy;@</c:formatCode>
                <c:ptCount val="42"/>
                <c:pt idx="0">
                  <c:v>34179</c:v>
                </c:pt>
                <c:pt idx="1">
                  <c:v>34624</c:v>
                </c:pt>
                <c:pt idx="2">
                  <c:v>34913</c:v>
                </c:pt>
                <c:pt idx="3">
                  <c:v>35297</c:v>
                </c:pt>
                <c:pt idx="4">
                  <c:v>35662</c:v>
                </c:pt>
                <c:pt idx="5">
                  <c:v>36005</c:v>
                </c:pt>
                <c:pt idx="6">
                  <c:v>36403</c:v>
                </c:pt>
                <c:pt idx="7">
                  <c:v>41743</c:v>
                </c:pt>
                <c:pt idx="8">
                  <c:v>41780</c:v>
                </c:pt>
                <c:pt idx="9">
                  <c:v>41851</c:v>
                </c:pt>
                <c:pt idx="10">
                  <c:v>41914</c:v>
                </c:pt>
                <c:pt idx="11">
                  <c:v>42096</c:v>
                </c:pt>
                <c:pt idx="12">
                  <c:v>42430</c:v>
                </c:pt>
                <c:pt idx="13">
                  <c:v>42527</c:v>
                </c:pt>
                <c:pt idx="14">
                  <c:v>42626</c:v>
                </c:pt>
                <c:pt idx="15">
                  <c:v>42711</c:v>
                </c:pt>
                <c:pt idx="16">
                  <c:v>42802</c:v>
                </c:pt>
                <c:pt idx="17">
                  <c:v>42893</c:v>
                </c:pt>
                <c:pt idx="18">
                  <c:v>43087</c:v>
                </c:pt>
                <c:pt idx="19">
                  <c:v>43164</c:v>
                </c:pt>
                <c:pt idx="20">
                  <c:v>43257</c:v>
                </c:pt>
                <c:pt idx="21">
                  <c:v>43361</c:v>
                </c:pt>
                <c:pt idx="22">
                  <c:v>43438</c:v>
                </c:pt>
                <c:pt idx="23">
                  <c:v>43536</c:v>
                </c:pt>
                <c:pt idx="24">
                  <c:v>43633</c:v>
                </c:pt>
                <c:pt idx="25">
                  <c:v>43706</c:v>
                </c:pt>
                <c:pt idx="26">
                  <c:v>43815</c:v>
                </c:pt>
                <c:pt idx="27">
                  <c:v>43899</c:v>
                </c:pt>
                <c:pt idx="28">
                  <c:v>43992</c:v>
                </c:pt>
                <c:pt idx="29">
                  <c:v>44096</c:v>
                </c:pt>
                <c:pt idx="30">
                  <c:v>44181</c:v>
                </c:pt>
                <c:pt idx="31">
                  <c:v>44258</c:v>
                </c:pt>
                <c:pt idx="32">
                  <c:v>44361</c:v>
                </c:pt>
                <c:pt idx="33">
                  <c:v>44440</c:v>
                </c:pt>
                <c:pt idx="34">
                  <c:v>44531</c:v>
                </c:pt>
                <c:pt idx="35">
                  <c:v>44622</c:v>
                </c:pt>
                <c:pt idx="36">
                  <c:v>44720</c:v>
                </c:pt>
                <c:pt idx="37">
                  <c:v>44823</c:v>
                </c:pt>
                <c:pt idx="38">
                  <c:v>44914</c:v>
                </c:pt>
                <c:pt idx="39">
                  <c:v>45000</c:v>
                </c:pt>
                <c:pt idx="40">
                  <c:v>45085</c:v>
                </c:pt>
                <c:pt idx="41">
                  <c:v>45182</c:v>
                </c:pt>
              </c:numCache>
            </c:numRef>
          </c:xVal>
          <c:yVal>
            <c:numRef>
              <c:f>Plainview2!$J$2:$J$43</c:f>
              <c:numCache>
                <c:formatCode>General</c:formatCode>
                <c:ptCount val="42"/>
                <c:pt idx="0">
                  <c:v>1.8</c:v>
                </c:pt>
                <c:pt idx="1">
                  <c:v>1.9</c:v>
                </c:pt>
                <c:pt idx="2">
                  <c:v>1.8</c:v>
                </c:pt>
                <c:pt idx="3">
                  <c:v>2.2000000000000002</c:v>
                </c:pt>
                <c:pt idx="4">
                  <c:v>2.2000000000000002</c:v>
                </c:pt>
                <c:pt idx="5">
                  <c:v>2.4</c:v>
                </c:pt>
                <c:pt idx="6">
                  <c:v>1.9</c:v>
                </c:pt>
                <c:pt idx="7">
                  <c:v>3.1</c:v>
                </c:pt>
                <c:pt idx="8">
                  <c:v>3.2</c:v>
                </c:pt>
                <c:pt idx="9">
                  <c:v>3.2</c:v>
                </c:pt>
                <c:pt idx="10">
                  <c:v>3.8</c:v>
                </c:pt>
                <c:pt idx="11">
                  <c:v>3.5</c:v>
                </c:pt>
                <c:pt idx="12">
                  <c:v>3.2</c:v>
                </c:pt>
                <c:pt idx="13">
                  <c:v>3</c:v>
                </c:pt>
                <c:pt idx="14">
                  <c:v>4</c:v>
                </c:pt>
                <c:pt idx="15">
                  <c:v>3.1</c:v>
                </c:pt>
                <c:pt idx="16">
                  <c:v>3.1</c:v>
                </c:pt>
                <c:pt idx="17">
                  <c:v>3.1</c:v>
                </c:pt>
                <c:pt idx="18">
                  <c:v>3.3</c:v>
                </c:pt>
                <c:pt idx="19">
                  <c:v>3.3</c:v>
                </c:pt>
                <c:pt idx="20">
                  <c:v>3.3</c:v>
                </c:pt>
                <c:pt idx="21">
                  <c:v>3</c:v>
                </c:pt>
                <c:pt idx="22">
                  <c:v>3.5</c:v>
                </c:pt>
                <c:pt idx="23">
                  <c:v>3.2</c:v>
                </c:pt>
                <c:pt idx="24">
                  <c:v>3.1</c:v>
                </c:pt>
                <c:pt idx="25">
                  <c:v>3.6</c:v>
                </c:pt>
                <c:pt idx="26">
                  <c:v>3.6</c:v>
                </c:pt>
                <c:pt idx="27">
                  <c:v>3.5</c:v>
                </c:pt>
                <c:pt idx="28">
                  <c:v>3.6</c:v>
                </c:pt>
                <c:pt idx="29">
                  <c:v>3.5</c:v>
                </c:pt>
                <c:pt idx="30">
                  <c:v>3.5</c:v>
                </c:pt>
                <c:pt idx="31">
                  <c:v>3.5</c:v>
                </c:pt>
                <c:pt idx="32">
                  <c:v>3.6</c:v>
                </c:pt>
                <c:pt idx="33">
                  <c:v>4.5</c:v>
                </c:pt>
                <c:pt idx="34">
                  <c:v>4.2</c:v>
                </c:pt>
                <c:pt idx="35">
                  <c:v>3.9</c:v>
                </c:pt>
                <c:pt idx="36">
                  <c:v>3.7</c:v>
                </c:pt>
                <c:pt idx="37">
                  <c:v>2.8</c:v>
                </c:pt>
                <c:pt idx="38">
                  <c:v>3.8</c:v>
                </c:pt>
                <c:pt idx="39">
                  <c:v>3.6</c:v>
                </c:pt>
                <c:pt idx="40">
                  <c:v>3.9</c:v>
                </c:pt>
                <c:pt idx="41">
                  <c:v>4.0999999999999996</c:v>
                </c:pt>
              </c:numCache>
            </c:numRef>
          </c:yVal>
          <c:smooth val="0"/>
          <c:extLst>
            <c:ext xmlns:c16="http://schemas.microsoft.com/office/drawing/2014/chart" uri="{C3380CC4-5D6E-409C-BE32-E72D297353CC}">
              <c16:uniqueId val="{00000003-CC93-4642-8BCE-FF2D64B38F1B}"/>
            </c:ext>
          </c:extLst>
        </c:ser>
        <c:ser>
          <c:idx val="4"/>
          <c:order val="4"/>
          <c:tx>
            <c:strRef>
              <c:f>Plainview!$G$2</c:f>
              <c:strCache>
                <c:ptCount val="1"/>
                <c:pt idx="0">
                  <c:v>Plainview #3</c:v>
                </c:pt>
              </c:strCache>
            </c:strRef>
          </c:tx>
          <c:spPr>
            <a:ln w="25400" cap="rnd">
              <a:noFill/>
              <a:round/>
            </a:ln>
            <a:effectLst/>
          </c:spPr>
          <c:marker>
            <c:symbol val="square"/>
            <c:size val="5"/>
            <c:spPr>
              <a:solidFill>
                <a:srgbClr val="78BE21">
                  <a:lumMod val="75000"/>
                </a:srgbClr>
              </a:solidFill>
              <a:ln w="9525">
                <a:solidFill>
                  <a:srgbClr val="78BE21">
                    <a:lumMod val="75000"/>
                  </a:srgbClr>
                </a:solidFill>
              </a:ln>
              <a:effectLst/>
            </c:spPr>
          </c:marker>
          <c:xVal>
            <c:numRef>
              <c:f>Plainview!$H$2:$H$54</c:f>
              <c:numCache>
                <c:formatCode>m/d/yyyy</c:formatCode>
                <c:ptCount val="53"/>
                <c:pt idx="0">
                  <c:v>36060</c:v>
                </c:pt>
                <c:pt idx="1">
                  <c:v>36403</c:v>
                </c:pt>
                <c:pt idx="2">
                  <c:v>36763</c:v>
                </c:pt>
                <c:pt idx="3">
                  <c:v>37130</c:v>
                </c:pt>
                <c:pt idx="4">
                  <c:v>37475</c:v>
                </c:pt>
                <c:pt idx="5">
                  <c:v>37874</c:v>
                </c:pt>
                <c:pt idx="6">
                  <c:v>38118</c:v>
                </c:pt>
                <c:pt idx="7">
                  <c:v>38558</c:v>
                </c:pt>
                <c:pt idx="8">
                  <c:v>38832</c:v>
                </c:pt>
                <c:pt idx="9">
                  <c:v>39206</c:v>
                </c:pt>
                <c:pt idx="10">
                  <c:v>39588</c:v>
                </c:pt>
                <c:pt idx="11">
                  <c:v>39923</c:v>
                </c:pt>
                <c:pt idx="12">
                  <c:v>40394</c:v>
                </c:pt>
                <c:pt idx="13">
                  <c:v>40688</c:v>
                </c:pt>
                <c:pt idx="14">
                  <c:v>41150</c:v>
                </c:pt>
                <c:pt idx="15">
                  <c:v>41374</c:v>
                </c:pt>
                <c:pt idx="16">
                  <c:v>41743</c:v>
                </c:pt>
                <c:pt idx="17">
                  <c:v>41743</c:v>
                </c:pt>
                <c:pt idx="18">
                  <c:v>41780</c:v>
                </c:pt>
                <c:pt idx="19">
                  <c:v>41851</c:v>
                </c:pt>
                <c:pt idx="20">
                  <c:v>41914</c:v>
                </c:pt>
                <c:pt idx="21">
                  <c:v>42096</c:v>
                </c:pt>
                <c:pt idx="22">
                  <c:v>42143</c:v>
                </c:pt>
                <c:pt idx="23">
                  <c:v>42199</c:v>
                </c:pt>
                <c:pt idx="24">
                  <c:v>42228</c:v>
                </c:pt>
                <c:pt idx="25">
                  <c:v>42256</c:v>
                </c:pt>
                <c:pt idx="26">
                  <c:v>42313</c:v>
                </c:pt>
                <c:pt idx="27">
                  <c:v>42381</c:v>
                </c:pt>
                <c:pt idx="28">
                  <c:v>42430</c:v>
                </c:pt>
                <c:pt idx="29">
                  <c:v>42451</c:v>
                </c:pt>
                <c:pt idx="30">
                  <c:v>42527</c:v>
                </c:pt>
                <c:pt idx="31">
                  <c:v>42527</c:v>
                </c:pt>
                <c:pt idx="32">
                  <c:v>42626</c:v>
                </c:pt>
                <c:pt idx="33">
                  <c:v>42656</c:v>
                </c:pt>
                <c:pt idx="34">
                  <c:v>42711</c:v>
                </c:pt>
                <c:pt idx="35">
                  <c:v>42802</c:v>
                </c:pt>
                <c:pt idx="36">
                  <c:v>42996</c:v>
                </c:pt>
                <c:pt idx="37">
                  <c:v>42996</c:v>
                </c:pt>
                <c:pt idx="38">
                  <c:v>43257</c:v>
                </c:pt>
                <c:pt idx="39">
                  <c:v>43685</c:v>
                </c:pt>
                <c:pt idx="40">
                  <c:v>43721</c:v>
                </c:pt>
                <c:pt idx="41">
                  <c:v>43815</c:v>
                </c:pt>
                <c:pt idx="42">
                  <c:v>43899</c:v>
                </c:pt>
                <c:pt idx="43">
                  <c:v>43992</c:v>
                </c:pt>
                <c:pt idx="44">
                  <c:v>44053</c:v>
                </c:pt>
                <c:pt idx="45">
                  <c:v>44096</c:v>
                </c:pt>
                <c:pt idx="46">
                  <c:v>44181</c:v>
                </c:pt>
                <c:pt idx="47">
                  <c:v>44258</c:v>
                </c:pt>
                <c:pt idx="48">
                  <c:v>44313</c:v>
                </c:pt>
                <c:pt idx="49">
                  <c:v>44361</c:v>
                </c:pt>
                <c:pt idx="50">
                  <c:v>44440</c:v>
                </c:pt>
                <c:pt idx="51">
                  <c:v>44531</c:v>
                </c:pt>
                <c:pt idx="52">
                  <c:v>44622</c:v>
                </c:pt>
              </c:numCache>
            </c:numRef>
          </c:xVal>
          <c:yVal>
            <c:numRef>
              <c:f>Plainview!$I$2:$I$54</c:f>
              <c:numCache>
                <c:formatCode>General</c:formatCode>
                <c:ptCount val="53"/>
                <c:pt idx="0">
                  <c:v>1.4</c:v>
                </c:pt>
                <c:pt idx="1">
                  <c:v>1.2</c:v>
                </c:pt>
                <c:pt idx="2">
                  <c:v>1.2</c:v>
                </c:pt>
                <c:pt idx="3">
                  <c:v>4.3</c:v>
                </c:pt>
                <c:pt idx="4">
                  <c:v>5.2</c:v>
                </c:pt>
                <c:pt idx="5">
                  <c:v>1.8</c:v>
                </c:pt>
                <c:pt idx="6">
                  <c:v>2</c:v>
                </c:pt>
                <c:pt idx="7">
                  <c:v>2.1</c:v>
                </c:pt>
                <c:pt idx="8">
                  <c:v>2.8</c:v>
                </c:pt>
                <c:pt idx="9">
                  <c:v>2.6</c:v>
                </c:pt>
                <c:pt idx="10">
                  <c:v>2.9</c:v>
                </c:pt>
                <c:pt idx="11">
                  <c:v>3</c:v>
                </c:pt>
                <c:pt idx="12">
                  <c:v>3.6</c:v>
                </c:pt>
                <c:pt idx="13">
                  <c:v>3.5</c:v>
                </c:pt>
                <c:pt idx="14">
                  <c:v>3.5</c:v>
                </c:pt>
                <c:pt idx="15">
                  <c:v>3.6</c:v>
                </c:pt>
                <c:pt idx="16">
                  <c:v>3.7</c:v>
                </c:pt>
                <c:pt idx="17">
                  <c:v>3.5</c:v>
                </c:pt>
                <c:pt idx="18">
                  <c:v>3.6</c:v>
                </c:pt>
                <c:pt idx="19">
                  <c:v>3.4</c:v>
                </c:pt>
                <c:pt idx="20">
                  <c:v>3.9</c:v>
                </c:pt>
                <c:pt idx="21">
                  <c:v>3.3</c:v>
                </c:pt>
                <c:pt idx="22">
                  <c:v>3.5</c:v>
                </c:pt>
                <c:pt idx="23">
                  <c:v>3.4</c:v>
                </c:pt>
                <c:pt idx="24">
                  <c:v>3.5</c:v>
                </c:pt>
                <c:pt idx="25">
                  <c:v>3.5</c:v>
                </c:pt>
                <c:pt idx="26">
                  <c:v>4.5999999999999996</c:v>
                </c:pt>
                <c:pt idx="27">
                  <c:v>4</c:v>
                </c:pt>
                <c:pt idx="28">
                  <c:v>4.2</c:v>
                </c:pt>
                <c:pt idx="29">
                  <c:v>4.2</c:v>
                </c:pt>
                <c:pt idx="30">
                  <c:v>3.8</c:v>
                </c:pt>
                <c:pt idx="31">
                  <c:v>3.8</c:v>
                </c:pt>
                <c:pt idx="32">
                  <c:v>4.9000000000000004</c:v>
                </c:pt>
                <c:pt idx="33">
                  <c:v>3.9</c:v>
                </c:pt>
                <c:pt idx="34">
                  <c:v>3.6</c:v>
                </c:pt>
                <c:pt idx="35">
                  <c:v>3.6</c:v>
                </c:pt>
                <c:pt idx="36">
                  <c:v>3.3</c:v>
                </c:pt>
                <c:pt idx="37">
                  <c:v>4.5999999999999996</c:v>
                </c:pt>
                <c:pt idx="38">
                  <c:v>5.7</c:v>
                </c:pt>
                <c:pt idx="39">
                  <c:v>4.9000000000000004</c:v>
                </c:pt>
                <c:pt idx="40">
                  <c:v>4.8</c:v>
                </c:pt>
                <c:pt idx="41">
                  <c:v>5</c:v>
                </c:pt>
                <c:pt idx="42">
                  <c:v>5.3</c:v>
                </c:pt>
                <c:pt idx="43">
                  <c:v>4.9000000000000004</c:v>
                </c:pt>
                <c:pt idx="44">
                  <c:v>5.0999999999999996</c:v>
                </c:pt>
                <c:pt idx="45">
                  <c:v>5.0999999999999996</c:v>
                </c:pt>
                <c:pt idx="46">
                  <c:v>5.4</c:v>
                </c:pt>
                <c:pt idx="47">
                  <c:v>5.3</c:v>
                </c:pt>
                <c:pt idx="48">
                  <c:v>5.3</c:v>
                </c:pt>
                <c:pt idx="49">
                  <c:v>5.4</c:v>
                </c:pt>
                <c:pt idx="50">
                  <c:v>5.4</c:v>
                </c:pt>
                <c:pt idx="51">
                  <c:v>5.3</c:v>
                </c:pt>
                <c:pt idx="52">
                  <c:v>5.3</c:v>
                </c:pt>
              </c:numCache>
            </c:numRef>
          </c:yVal>
          <c:smooth val="0"/>
          <c:extLst>
            <c:ext xmlns:c16="http://schemas.microsoft.com/office/drawing/2014/chart" uri="{C3380CC4-5D6E-409C-BE32-E72D297353CC}">
              <c16:uniqueId val="{00000004-CC93-4642-8BCE-FF2D64B38F1B}"/>
            </c:ext>
          </c:extLst>
        </c:ser>
        <c:dLbls>
          <c:showLegendKey val="0"/>
          <c:showVal val="0"/>
          <c:showCatName val="0"/>
          <c:showSerName val="0"/>
          <c:showPercent val="0"/>
          <c:showBubbleSize val="0"/>
        </c:dLbls>
        <c:axId val="862247368"/>
        <c:axId val="862253128"/>
      </c:scatterChart>
      <c:valAx>
        <c:axId val="862247368"/>
        <c:scaling>
          <c:orientation val="minMax"/>
          <c:max val="46031"/>
          <c:min val="33604"/>
        </c:scaling>
        <c:delete val="0"/>
        <c:axPos val="b"/>
        <c:numFmt formatCode="m/d/yyyy" sourceLinked="0"/>
        <c:majorTickMark val="in"/>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1200" b="0" i="0" u="none" strike="noStrike" kern="1200" baseline="0">
                <a:solidFill>
                  <a:schemeClr val="tx2"/>
                </a:solidFill>
                <a:latin typeface="+mn-lt"/>
                <a:ea typeface="+mn-ea"/>
                <a:cs typeface="+mn-cs"/>
              </a:defRPr>
            </a:pPr>
            <a:endParaRPr lang="en-US"/>
          </a:p>
        </c:txPr>
        <c:crossAx val="862253128"/>
        <c:crosses val="autoZero"/>
        <c:crossBetween val="midCat"/>
        <c:majorUnit val="2000"/>
      </c:valAx>
      <c:valAx>
        <c:axId val="862253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US" sz="1600">
                    <a:solidFill>
                      <a:schemeClr val="tx2"/>
                    </a:solidFill>
                  </a:rPr>
                  <a:t>Nitrate-N mg/L</a:t>
                </a:r>
              </a:p>
            </c:rich>
          </c:tx>
          <c:layout>
            <c:manualLayout>
              <c:xMode val="edge"/>
              <c:yMode val="edge"/>
              <c:x val="2.1004563944425562E-2"/>
              <c:y val="0.2232913895014517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2">
                    <a:lumMod val="95000"/>
                    <a:lumOff val="5000"/>
                  </a:schemeClr>
                </a:solidFill>
                <a:latin typeface="+mn-lt"/>
                <a:ea typeface="+mn-ea"/>
                <a:cs typeface="+mn-cs"/>
              </a:defRPr>
            </a:pPr>
            <a:endParaRPr lang="en-US"/>
          </a:p>
        </c:txPr>
        <c:crossAx val="862247368"/>
        <c:crosses val="autoZero"/>
        <c:crossBetween val="midCat"/>
        <c:majorUnit val="1"/>
      </c:valAx>
      <c:spPr>
        <a:noFill/>
        <a:ln>
          <a:solidFill>
            <a:schemeClr val="tx1">
              <a:lumMod val="25000"/>
              <a:lumOff val="75000"/>
            </a:schemeClr>
          </a:solidFill>
        </a:ln>
        <a:effectLst/>
      </c:spPr>
    </c:plotArea>
    <c:legend>
      <c:legendPos val="b"/>
      <c:layout>
        <c:manualLayout>
          <c:xMode val="edge"/>
          <c:yMode val="edge"/>
          <c:x val="5.7990067222896081E-3"/>
          <c:y val="0.91621246355734121"/>
          <c:w val="0.97043260953572397"/>
          <c:h val="6.79335024877553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rgbClr val="FFFFFF"/>
    </a:solidFill>
    <a:ln>
      <a:solidFill>
        <a:srgbClr val="FFFFFF">
          <a:lumMod val="85000"/>
        </a:srgb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60084" cy="355083"/>
          </a:xfrm>
          <a:prstGeom prst="rect">
            <a:avLst/>
          </a:prstGeom>
        </p:spPr>
        <p:txBody>
          <a:bodyPr vert="horz" lIns="93959" tIns="46979" rIns="93959" bIns="46979" rtlCol="0"/>
          <a:lstStyle>
            <a:lvl1pPr algn="l">
              <a:defRPr sz="1200"/>
            </a:lvl1pPr>
          </a:lstStyle>
          <a:p>
            <a:endParaRPr lang="en-US">
              <a:latin typeface="NeueHaasGroteskText Std" panose="020B0504020202020204" pitchFamily="34" charset="0"/>
            </a:endParaRPr>
          </a:p>
        </p:txBody>
      </p:sp>
      <p:sp>
        <p:nvSpPr>
          <p:cNvPr id="3" name="Date Placeholder 2"/>
          <p:cNvSpPr>
            <a:spLocks noGrp="1"/>
          </p:cNvSpPr>
          <p:nvPr>
            <p:ph type="dt" sz="quarter" idx="1"/>
          </p:nvPr>
        </p:nvSpPr>
        <p:spPr>
          <a:xfrm>
            <a:off x="5307173" y="3"/>
            <a:ext cx="4060084" cy="355083"/>
          </a:xfrm>
          <a:prstGeom prst="rect">
            <a:avLst/>
          </a:prstGeom>
        </p:spPr>
        <p:txBody>
          <a:bodyPr vert="horz" lIns="93959" tIns="46979" rIns="93959" bIns="46979" rtlCol="0"/>
          <a:lstStyle>
            <a:lvl1pPr algn="r">
              <a:defRPr sz="1200"/>
            </a:lvl1pPr>
          </a:lstStyle>
          <a:p>
            <a:fld id="{F2A04DE5-F1A9-4D45-BF54-BEFDBA739CA2}" type="datetimeFigureOut">
              <a:rPr lang="en-US" smtClean="0">
                <a:latin typeface="NeueHaasGroteskText Std" panose="020B0504020202020204" pitchFamily="34" charset="0"/>
              </a:rPr>
              <a:t>4/21/2026</a:t>
            </a:fld>
            <a:endParaRPr lang="en-US">
              <a:latin typeface="NeueHaasGroteskText Std" panose="020B0504020202020204" pitchFamily="34" charset="0"/>
            </a:endParaRPr>
          </a:p>
        </p:txBody>
      </p:sp>
      <p:sp>
        <p:nvSpPr>
          <p:cNvPr id="4" name="Footer Placeholder 3"/>
          <p:cNvSpPr>
            <a:spLocks noGrp="1"/>
          </p:cNvSpPr>
          <p:nvPr>
            <p:ph type="ftr" sz="quarter" idx="2"/>
          </p:nvPr>
        </p:nvSpPr>
        <p:spPr>
          <a:xfrm>
            <a:off x="0" y="6721994"/>
            <a:ext cx="4060084" cy="355082"/>
          </a:xfrm>
          <a:prstGeom prst="rect">
            <a:avLst/>
          </a:prstGeom>
        </p:spPr>
        <p:txBody>
          <a:bodyPr vert="horz" lIns="93959" tIns="46979" rIns="93959" bIns="46979" rtlCol="0" anchor="b"/>
          <a:lstStyle>
            <a:lvl1pPr algn="l">
              <a:defRPr sz="1200"/>
            </a:lvl1pPr>
          </a:lstStyle>
          <a:p>
            <a:endParaRPr lang="en-US">
              <a:latin typeface="NeueHaasGroteskText Std" panose="020B0504020202020204" pitchFamily="34" charset="0"/>
            </a:endParaRPr>
          </a:p>
        </p:txBody>
      </p:sp>
      <p:sp>
        <p:nvSpPr>
          <p:cNvPr id="5" name="Slide Number Placeholder 4"/>
          <p:cNvSpPr>
            <a:spLocks noGrp="1"/>
          </p:cNvSpPr>
          <p:nvPr>
            <p:ph type="sldNum" sz="quarter" idx="3"/>
          </p:nvPr>
        </p:nvSpPr>
        <p:spPr>
          <a:xfrm>
            <a:off x="5307173" y="6721994"/>
            <a:ext cx="4060084" cy="355082"/>
          </a:xfrm>
          <a:prstGeom prst="rect">
            <a:avLst/>
          </a:prstGeom>
        </p:spPr>
        <p:txBody>
          <a:bodyPr vert="horz" lIns="93959" tIns="46979" rIns="93959" bIns="4697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60084" cy="355083"/>
          </a:xfrm>
          <a:prstGeom prst="rect">
            <a:avLst/>
          </a:prstGeom>
        </p:spPr>
        <p:txBody>
          <a:bodyPr vert="horz" lIns="93959" tIns="46979" rIns="93959" bIns="46979" rtlCol="0"/>
          <a:lstStyle>
            <a:lvl1pPr algn="l">
              <a:defRPr sz="1200">
                <a:latin typeface="NeueHaasGroteskText Std" panose="020B0504020202020204" pitchFamily="34" charset="0"/>
              </a:defRPr>
            </a:lvl1pPr>
          </a:lstStyle>
          <a:p>
            <a:endParaRPr lang="en-US"/>
          </a:p>
        </p:txBody>
      </p:sp>
      <p:sp>
        <p:nvSpPr>
          <p:cNvPr id="3" name="Date Placeholder 2"/>
          <p:cNvSpPr>
            <a:spLocks noGrp="1"/>
          </p:cNvSpPr>
          <p:nvPr>
            <p:ph type="dt" idx="1"/>
          </p:nvPr>
        </p:nvSpPr>
        <p:spPr>
          <a:xfrm>
            <a:off x="5307173" y="3"/>
            <a:ext cx="4060084" cy="355083"/>
          </a:xfrm>
          <a:prstGeom prst="rect">
            <a:avLst/>
          </a:prstGeom>
        </p:spPr>
        <p:txBody>
          <a:bodyPr vert="horz" lIns="93959" tIns="46979" rIns="93959" bIns="46979" rtlCol="0"/>
          <a:lstStyle>
            <a:lvl1pPr algn="r">
              <a:defRPr sz="1200">
                <a:latin typeface="NeueHaasGroteskText Std" panose="020B0504020202020204" pitchFamily="34" charset="0"/>
              </a:defRPr>
            </a:lvl1pPr>
          </a:lstStyle>
          <a:p>
            <a:fld id="{A50CD39D-89B0-4C68-805A-35C75A7C20C8}" type="datetimeFigureOut">
              <a:rPr lang="en-US" smtClean="0"/>
              <a:pPr/>
              <a:t>4/21/2026</a:t>
            </a:fld>
            <a:endParaRPr lang="en-US"/>
          </a:p>
        </p:txBody>
      </p:sp>
      <p:sp>
        <p:nvSpPr>
          <p:cNvPr id="4" name="Slide Image Placeholder 3"/>
          <p:cNvSpPr>
            <a:spLocks noGrp="1" noRot="1" noChangeAspect="1"/>
          </p:cNvSpPr>
          <p:nvPr>
            <p:ph type="sldImg" idx="2"/>
          </p:nvPr>
        </p:nvSpPr>
        <p:spPr>
          <a:xfrm>
            <a:off x="2562225" y="884238"/>
            <a:ext cx="4244975" cy="2389187"/>
          </a:xfrm>
          <a:prstGeom prst="rect">
            <a:avLst/>
          </a:prstGeom>
          <a:noFill/>
          <a:ln w="12700">
            <a:solidFill>
              <a:prstClr val="black"/>
            </a:solidFill>
          </a:ln>
        </p:spPr>
        <p:txBody>
          <a:bodyPr vert="horz" lIns="93959" tIns="46979" rIns="93959" bIns="46979" rtlCol="0" anchor="ctr"/>
          <a:lstStyle/>
          <a:p>
            <a:endParaRPr lang="en-US"/>
          </a:p>
        </p:txBody>
      </p:sp>
      <p:sp>
        <p:nvSpPr>
          <p:cNvPr id="5" name="Notes Placeholder 4"/>
          <p:cNvSpPr>
            <a:spLocks noGrp="1"/>
          </p:cNvSpPr>
          <p:nvPr>
            <p:ph type="body" sz="quarter" idx="3"/>
          </p:nvPr>
        </p:nvSpPr>
        <p:spPr>
          <a:xfrm>
            <a:off x="936943" y="3405845"/>
            <a:ext cx="7495540" cy="2786599"/>
          </a:xfrm>
          <a:prstGeom prst="rect">
            <a:avLst/>
          </a:prstGeom>
        </p:spPr>
        <p:txBody>
          <a:bodyPr vert="horz" lIns="93959" tIns="46979" rIns="93959" bIns="469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4"/>
            <a:ext cx="4060084" cy="355082"/>
          </a:xfrm>
          <a:prstGeom prst="rect">
            <a:avLst/>
          </a:prstGeom>
        </p:spPr>
        <p:txBody>
          <a:bodyPr vert="horz" lIns="93959" tIns="46979" rIns="93959" bIns="46979" rtlCol="0" anchor="b"/>
          <a:lstStyle>
            <a:lvl1pPr algn="l">
              <a:defRPr sz="1200">
                <a:latin typeface="NeueHaasGroteskText Std" panose="020B0504020202020204" pitchFamily="34" charset="0"/>
              </a:defRPr>
            </a:lvl1pPr>
          </a:lstStyle>
          <a:p>
            <a:endParaRPr lang="en-US"/>
          </a:p>
        </p:txBody>
      </p:sp>
      <p:sp>
        <p:nvSpPr>
          <p:cNvPr id="7" name="Slide Number Placeholder 6"/>
          <p:cNvSpPr>
            <a:spLocks noGrp="1"/>
          </p:cNvSpPr>
          <p:nvPr>
            <p:ph type="sldNum" sz="quarter" idx="5"/>
          </p:nvPr>
        </p:nvSpPr>
        <p:spPr>
          <a:xfrm>
            <a:off x="5307173" y="6721994"/>
            <a:ext cx="4060084" cy="355082"/>
          </a:xfrm>
          <a:prstGeom prst="rect">
            <a:avLst/>
          </a:prstGeom>
        </p:spPr>
        <p:txBody>
          <a:bodyPr vert="horz" lIns="93959" tIns="46979" rIns="93959" bIns="4697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1424973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0D3B-D222-9E91-13B0-DAAB827E7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6502A-61D7-3842-FACF-2B61E839C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A1A3C-9489-E207-A135-E82EF2896BCB}"/>
              </a:ext>
            </a:extLst>
          </p:cNvPr>
          <p:cNvSpPr>
            <a:spLocks noGrp="1"/>
          </p:cNvSpPr>
          <p:nvPr>
            <p:ph type="body" idx="1"/>
          </p:nvPr>
        </p:nvSpPr>
        <p:spPr/>
        <p:txBody>
          <a:bodyPr/>
          <a:lstStyle/>
          <a:p>
            <a:pPr>
              <a:spcAft>
                <a:spcPts val="200"/>
              </a:spcAft>
            </a:pPr>
            <a:r>
              <a:rPr lang="en-US" sz="1200" dirty="0"/>
              <a:t>13 wells completed in the upper aquifer.  </a:t>
            </a:r>
          </a:p>
          <a:p>
            <a:pPr>
              <a:spcAft>
                <a:spcPts val="200"/>
              </a:spcAft>
            </a:pPr>
            <a:r>
              <a:rPr lang="en-US" sz="1200" dirty="0"/>
              <a:t>The nitrate results for individual wells ranged from 0.67 mg/L (864605 in the spring of 2023) to 44.8 mg/L (851471 in the fall of 2022). Nitrate concentrations were consistently highest at well 851471, immediately south of the Groundwater Capture Zone. Nitrate concentrations are also high and increasing at well 858778.</a:t>
            </a:r>
          </a:p>
          <a:p>
            <a:pPr marL="0" marR="0">
              <a:spcAft>
                <a:spcPts val="200"/>
              </a:spcAft>
            </a:pPr>
            <a:endParaRPr lang="en-US" sz="1200" b="1" dirty="0">
              <a:solidFill>
                <a:srgbClr val="003865"/>
              </a:solidFill>
              <a:latin typeface="Calibri" panose="020F0502020204030204" pitchFamily="34" charset="0"/>
              <a:ea typeface="Times New Roman" panose="02020603050405020304" pitchFamily="18" charset="0"/>
              <a:cs typeface="Times New Roman" panose="02020603050405020304" pitchFamily="18" charset="0"/>
            </a:endParaRPr>
          </a:p>
          <a:p>
            <a:pPr marL="0" marR="0"/>
            <a:r>
              <a:rPr lang="en-US" sz="1200" dirty="0"/>
              <a:t>The median nitrate concentration across the monitoring well network per sampling event ranged from 8.41 to 12.5 mg/L, with the highest median recorded in the summer of 2021 and the fall of 2022.</a:t>
            </a:r>
            <a:endParaRPr lang="en-US" sz="1200"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229D07D6-ED7C-0AC3-459F-EDC3E117FB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5213A-A81B-4C21-85A5-79BE093A3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15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79BD-4F2A-B551-4D1E-F240BF6FA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3EB56-A847-C3AD-AB09-C3264E592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FB12E-73BF-7DF7-0A7D-AD1FE6BEFD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B8DBFA7-BD47-5DCA-50D3-F40E5EB86BFD}"/>
              </a:ext>
            </a:extLst>
          </p:cNvPr>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350566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AAD52-90FC-64A3-4200-8F8D4831A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01FC2-047F-B12D-63AB-8A1F04196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34BEB-CCA0-926F-5A5C-9E7F9DE3E5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  Minnesota Ag Weather Network (MAWN)?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2091AD8-3CFB-5E32-BF7C-A6C0BEED4956}"/>
              </a:ext>
            </a:extLst>
          </p:cNvPr>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74404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389074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BF9C-2CB3-0E9D-AD80-58127E93B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667D1-3A91-D616-D8B9-404E7977D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D497A-A3E4-7C70-6A62-BEE1368471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MN specific BMP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and update of BMPs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Computer modeling to estimate nitrate leaching reductions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of DWSMA specific BMP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BMP must be adopted on 80% of cropland in DWSMA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a:extLst>
              <a:ext uri="{FF2B5EF4-FFF2-40B4-BE49-F238E27FC236}">
                <a16:creationId xmlns:a16="http://schemas.microsoft.com/office/drawing/2014/main" id="{944F919D-B130-B517-629A-3F059A2EB25E}"/>
              </a:ext>
            </a:extLst>
          </p:cNvPr>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74351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D587-0027-B9A8-2D40-80334A882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43B80-FD5E-3EF6-231C-2BF2F734C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ED55E-EE1B-BD0C-0823-28B7E51D2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A031648-1547-6DDA-9F98-C59C17DF5011}"/>
              </a:ext>
            </a:extLst>
          </p:cNvPr>
          <p:cNvSpPr>
            <a:spLocks noGrp="1"/>
          </p:cNvSpPr>
          <p:nvPr>
            <p:ph type="sldNum" sz="quarter" idx="10"/>
          </p:nvPr>
        </p:nvSpPr>
        <p:spPr/>
        <p:txBody>
          <a:bodyPr/>
          <a:lstStyle/>
          <a:p>
            <a:fld id="{37F01414-B393-4522-A1A9-1859F89C8B73}" type="slidenum">
              <a:rPr lang="en-US" smtClean="0"/>
              <a:t>16</a:t>
            </a:fld>
            <a:endParaRPr lang="en-US" dirty="0"/>
          </a:p>
        </p:txBody>
      </p:sp>
    </p:spTree>
    <p:extLst>
      <p:ext uri="{BB962C8B-B14F-4D97-AF65-F5344CB8AC3E}">
        <p14:creationId xmlns:p14="http://schemas.microsoft.com/office/powerpoint/2010/main" val="21758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F01414-B393-4522-A1A9-1859F89C8B73}" type="slidenum">
              <a:rPr lang="en-US" smtClean="0"/>
              <a:t>17</a:t>
            </a:fld>
            <a:endParaRPr lang="en-US" dirty="0"/>
          </a:p>
        </p:txBody>
      </p:sp>
    </p:spTree>
    <p:extLst>
      <p:ext uri="{BB962C8B-B14F-4D97-AF65-F5344CB8AC3E}">
        <p14:creationId xmlns:p14="http://schemas.microsoft.com/office/powerpoint/2010/main" val="332682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DWSMA evaluations will continue on a 3-year interval to assure BMP adoption continues in each DWSMA.</a:t>
            </a:r>
          </a:p>
          <a:p>
            <a:r>
              <a:rPr lang="en-US" dirty="0"/>
              <a:t>Updates to published lists to include BMP updates will be made in coordination with evaluations.</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a:p>
        </p:txBody>
      </p:sp>
    </p:spTree>
    <p:extLst>
      <p:ext uri="{BB962C8B-B14F-4D97-AF65-F5344CB8AC3E}">
        <p14:creationId xmlns:p14="http://schemas.microsoft.com/office/powerpoint/2010/main" val="83198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F31DD-8523-DFA9-5271-05B52AEFE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C67EB-19DE-49D0-8F56-EFC029851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B803-1202-F719-24B1-A014A67858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AEC4F6-63CD-DF99-1726-24935791E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2658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59079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all communities start in a voluntary phase with clear criteria on when a community move to a regulatory phase.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84619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8E5D-331B-620D-26F1-B92CFBC4B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D3AE4-6402-5CA7-700A-C555F1E07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70008-18F2-C716-C412-420290A05A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Often people think about MDA”s work as a “plan” or a “rule” –something that is written and enforced- rather than a dynamic and current approach.  Embedded in The MDA’ s Nitrogen Fertilizer Management Plan and Groundwater Protection rule is science-based strategy. This simple diagram illustrates technical work, engagement of the ag community though local teams, and coordination with other agencies to provide cost share for practice implementation.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a:t>
            </a:r>
            <a:r>
              <a:rPr lang="en-US" sz="1200" i="1" dirty="0">
                <a:effectLst/>
                <a:ea typeface="Calibri" panose="020F0502020204030204" pitchFamily="34" charset="0"/>
                <a:cs typeface="Times New Roman" panose="02020603050405020304" pitchFamily="18" charset="0"/>
              </a:rPr>
              <a:t>Animation</a:t>
            </a:r>
            <a:r>
              <a:rPr lang="en-US" sz="1200" dirty="0">
                <a:effectLst/>
                <a:ea typeface="Calibri" panose="020F0502020204030204" pitchFamily="34" charset="0"/>
                <a:cs typeface="Times New Roman" panose="02020603050405020304" pitchFamily="18" charset="0"/>
              </a:rPr>
              <a:t>) Three main areas of groundwater science at MDA are water monitoring and assessment, applied research and computer modeling, and BMP development and adoption.  Outcomes from water monitoring, applied research and updates to BMP documents are used to make decisions under the Groundwater protection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After a brief overview of the Groundwater Protection Rule- we will discuss new information being generated and the type question we answer with that information. </a:t>
            </a:r>
          </a:p>
        </p:txBody>
      </p:sp>
      <p:sp>
        <p:nvSpPr>
          <p:cNvPr id="4" name="Slide Number Placeholder 3">
            <a:extLst>
              <a:ext uri="{FF2B5EF4-FFF2-40B4-BE49-F238E27FC236}">
                <a16:creationId xmlns:a16="http://schemas.microsoft.com/office/drawing/2014/main" id="{6DD63B11-7395-D06B-41C3-A8B48357D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9356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Information used for water quality evaluation and BMP adoption evaluation </a:t>
            </a:r>
          </a:p>
          <a:p>
            <a:r>
              <a:rPr lang="en-US" dirty="0"/>
              <a:t>Public well and groundwater network nitrate data review</a:t>
            </a:r>
          </a:p>
          <a:p>
            <a:r>
              <a:rPr lang="en-US" dirty="0"/>
              <a:t>Water quality evaluation of public supply well</a:t>
            </a:r>
          </a:p>
          <a:p>
            <a:r>
              <a:rPr lang="en-US" dirty="0"/>
              <a:t>Annual water quality review</a:t>
            </a:r>
          </a:p>
          <a:p>
            <a:r>
              <a:rPr lang="en-US" dirty="0"/>
              <a:t>BMP list development and publication</a:t>
            </a:r>
          </a:p>
          <a:p>
            <a:r>
              <a:rPr lang="en-US" dirty="0"/>
              <a:t>Computer modeling tools to evaluate reductions in nitrate load</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24916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2225" y="884238"/>
            <a:ext cx="4244975" cy="2389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majority of the high nitrate DWSMAs will be evaluated with the data provided by MDH.  The other considerations are the Lag time which is the time for water to travel to the aquifer being monitored. In the quaternary aquifers lag time has been estimated by calculating the vertical travel time of water using well log specific information.  In the southeast the </a:t>
            </a:r>
            <a:r>
              <a:rPr lang="en-US" sz="1200" dirty="0"/>
              <a:t>estimated lag time may be too soon to determine a nitrate trend change for an individual well. T</a:t>
            </a:r>
            <a:r>
              <a:rPr lang="en-US" dirty="0"/>
              <a:t>he age of the groundwater will also need to be considered to ensure we are evaluating recent water.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5078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485A-3706-E43C-E7F8-F05E5A351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07739-B944-0D45-FCBB-4783AFBBB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A9272-07AE-63EA-5A70-34A8F509263F}"/>
              </a:ext>
            </a:extLst>
          </p:cNvPr>
          <p:cNvSpPr>
            <a:spLocks noGrp="1"/>
          </p:cNvSpPr>
          <p:nvPr>
            <p:ph type="body" idx="1"/>
          </p:nvPr>
        </p:nvSpPr>
        <p:spPr/>
        <p:txBody>
          <a:bodyPr/>
          <a:lstStyle/>
          <a:p>
            <a:r>
              <a:rPr lang="en-US" dirty="0"/>
              <a:t>Altura, Elgin and Utica are all level 2 DWSMAs, they’ve all gone over 8 mg/L  in the last 10 years, while Plainview is a level 1 DWSMA. These DWSMAs are all located in the Prairie du Chien Plateau, which has limited geologic protection.  </a:t>
            </a:r>
          </a:p>
        </p:txBody>
      </p:sp>
      <p:sp>
        <p:nvSpPr>
          <p:cNvPr id="4" name="Slide Number Placeholder 3">
            <a:extLst>
              <a:ext uri="{FF2B5EF4-FFF2-40B4-BE49-F238E27FC236}">
                <a16:creationId xmlns:a16="http://schemas.microsoft.com/office/drawing/2014/main" id="{B98E669D-71A4-D1AC-0972-1565071037EA}"/>
              </a:ext>
            </a:extLst>
          </p:cNvPr>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315010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Following work from a LCCMR project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Tritium (</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err="1">
                <a:solidFill>
                  <a:prstClr val="black"/>
                </a:solidFill>
                <a:latin typeface="Calibri" panose="020F0502020204030204"/>
              </a:rPr>
              <a:t>Tritiogenic</a:t>
            </a:r>
            <a:r>
              <a:rPr lang="en-US" sz="1200" dirty="0">
                <a:solidFill>
                  <a:prstClr val="black"/>
                </a:solidFill>
                <a:latin typeface="Calibri" panose="020F0502020204030204"/>
              </a:rPr>
              <a:t> helium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Chloro-fluorocarbons (CFC-11, CFC-12, CFC-113)</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Sulfahexafluoride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(SF</a:t>
            </a:r>
            <a:r>
              <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rPr>
              <a:t>6</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333445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366287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80"/>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a:t>Click to enter the slideshow title</a:t>
            </a:r>
          </a:p>
        </p:txBody>
      </p:sp>
      <p:sp>
        <p:nvSpPr>
          <p:cNvPr id="3" name="Rectangle 2"/>
          <p:cNvSpPr/>
          <p:nvPr userDrawn="1"/>
        </p:nvSpPr>
        <p:spPr>
          <a:xfrm>
            <a:off x="0" y="5387802"/>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01" indent="-171434">
              <a:lnSpc>
                <a:spcPct val="100000"/>
              </a:lnSpc>
              <a:spcBef>
                <a:spcPts val="0"/>
              </a:spcBef>
              <a:buClr>
                <a:schemeClr val="accent2"/>
              </a:buClr>
              <a:defRPr sz="1875">
                <a:solidFill>
                  <a:schemeClr val="bg1"/>
                </a:solidFill>
              </a:defRPr>
            </a:lvl1pPr>
            <a:lvl2pPr marL="857165" indent="-171434">
              <a:lnSpc>
                <a:spcPct val="100000"/>
              </a:lnSpc>
              <a:buClr>
                <a:schemeClr val="accent2"/>
              </a:buClr>
              <a:defRPr sz="1575">
                <a:solidFill>
                  <a:schemeClr val="bg1"/>
                </a:solidFill>
              </a:defRPr>
            </a:lvl2pPr>
            <a:lvl3pPr marL="1200030" indent="-171434">
              <a:lnSpc>
                <a:spcPct val="100000"/>
              </a:lnSpc>
              <a:buClr>
                <a:schemeClr val="accent2"/>
              </a:buClr>
              <a:defRPr sz="1275">
                <a:solidFill>
                  <a:schemeClr val="bg1"/>
                </a:solidFill>
              </a:defRPr>
            </a:lvl3pPr>
            <a:lvl4pPr marL="1542896" indent="-171434">
              <a:lnSpc>
                <a:spcPct val="100000"/>
              </a:lnSpc>
              <a:buClr>
                <a:schemeClr val="accent2"/>
              </a:buClr>
              <a:defRPr sz="1275">
                <a:solidFill>
                  <a:schemeClr val="bg1"/>
                </a:solidFill>
              </a:defRPr>
            </a:lvl4pPr>
            <a:lvl5pPr marL="1885762" indent="-171434">
              <a:lnSpc>
                <a:spcPct val="100000"/>
              </a:lnSpc>
              <a:buClr>
                <a:schemeClr val="accent2"/>
              </a:buClr>
              <a:defRPr sz="127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3"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62339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4/21/2026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Graphic 3">
            <a:extLst>
              <a:ext uri="{FF2B5EF4-FFF2-40B4-BE49-F238E27FC236}">
                <a16:creationId xmlns:a16="http://schemas.microsoft.com/office/drawing/2014/main" id="{0B45FDA2-0F00-4B21-B708-C9536967F74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93622" y="1320733"/>
            <a:ext cx="3214279" cy="1762214"/>
          </a:xfrm>
          <a:prstGeom prst="rect">
            <a:avLst/>
          </a:prstGeom>
        </p:spPr>
      </p:pic>
    </p:spTree>
    <p:extLst>
      <p:ext uri="{BB962C8B-B14F-4D97-AF65-F5344CB8AC3E}">
        <p14:creationId xmlns:p14="http://schemas.microsoft.com/office/powerpoint/2010/main" val="2386525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10" name="Picture 9">
            <a:extLst>
              <a:ext uri="{FF2B5EF4-FFF2-40B4-BE49-F238E27FC236}">
                <a16:creationId xmlns:a16="http://schemas.microsoft.com/office/drawing/2014/main" id="{201D9655-2115-4CA6-8452-DF11B4C9B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111" y="5954811"/>
            <a:ext cx="3280247" cy="451706"/>
          </a:xfrm>
          <a:prstGeom prst="rect">
            <a:avLst/>
          </a:prstGeom>
        </p:spPr>
      </p:pic>
    </p:spTree>
    <p:extLst>
      <p:ext uri="{BB962C8B-B14F-4D97-AF65-F5344CB8AC3E}">
        <p14:creationId xmlns:p14="http://schemas.microsoft.com/office/powerpoint/2010/main" val="38821952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4/21/2026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a:extLst>
              <a:ext uri="{FF2B5EF4-FFF2-40B4-BE49-F238E27FC236}">
                <a16:creationId xmlns:a16="http://schemas.microsoft.com/office/drawing/2014/main" id="{98A5A178-8D99-41F6-B788-3970B1F052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282" y="567049"/>
            <a:ext cx="3249701" cy="447500"/>
          </a:xfrm>
          <a:prstGeom prst="rect">
            <a:avLst/>
          </a:prstGeom>
        </p:spPr>
      </p:pic>
    </p:spTree>
    <p:extLst>
      <p:ext uri="{BB962C8B-B14F-4D97-AF65-F5344CB8AC3E}">
        <p14:creationId xmlns:p14="http://schemas.microsoft.com/office/powerpoint/2010/main" val="989513408"/>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4/21/2026</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51788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4/21/2026</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6189101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4/21/2026</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615550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3048" y="0"/>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4/21/2026</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2" name="Content Placeholder 9">
            <a:extLst>
              <a:ext uri="{FF2B5EF4-FFF2-40B4-BE49-F238E27FC236}">
                <a16:creationId xmlns:a16="http://schemas.microsoft.com/office/drawing/2014/main" id="{5678152B-FB52-476F-B7BF-D74EA244EDB6}"/>
              </a:ext>
            </a:extLst>
          </p:cNvPr>
          <p:cNvSpPr>
            <a:spLocks noGrp="1"/>
          </p:cNvSpPr>
          <p:nvPr>
            <p:ph idx="1"/>
          </p:nvPr>
        </p:nvSpPr>
        <p:spPr>
          <a:xfrm>
            <a:off x="1517495" y="1155895"/>
            <a:ext cx="10515600" cy="4841683"/>
          </a:xfrm>
        </p:spPr>
        <p:txBody>
          <a:bodyPr lIns="365760" tIns="365760" rIns="365760" bIns="365760" anchor="ctr"/>
          <a:lstStyle/>
          <a:p>
            <a:pPr marL="0" indent="0">
              <a:buNone/>
              <a:tabLst>
                <a:tab pos="2852738" algn="l"/>
              </a:tabLst>
            </a:pPr>
            <a:r>
              <a:rPr lang="en-US"/>
              <a:t>9:00 - 9:15 a.m.	First agenda item</a:t>
            </a:r>
          </a:p>
          <a:p>
            <a:pPr marL="0" indent="0">
              <a:buNone/>
              <a:tabLst>
                <a:tab pos="2852738" algn="l"/>
              </a:tabLst>
            </a:pPr>
            <a:r>
              <a:rPr lang="en-US"/>
              <a:t>9:15 - 9:30 a.m. 	Second agenda item</a:t>
            </a:r>
          </a:p>
          <a:p>
            <a:pPr marL="0" indent="0">
              <a:buNone/>
              <a:tabLst>
                <a:tab pos="2852738" algn="l"/>
              </a:tabLst>
            </a:pPr>
            <a:r>
              <a:rPr lang="en-US"/>
              <a:t>9:30 - 9:45 a.m. 	Third agenda item</a:t>
            </a:r>
          </a:p>
          <a:p>
            <a:pPr marL="0" indent="0">
              <a:buNone/>
              <a:tabLst>
                <a:tab pos="2852738" algn="l"/>
              </a:tabLst>
            </a:pPr>
            <a:r>
              <a:rPr lang="en-US"/>
              <a:t>10:00 - 10:15 a.m. 	Fourth agenda item</a:t>
            </a:r>
          </a:p>
          <a:p>
            <a:pPr marL="0" indent="0">
              <a:buNone/>
              <a:tabLst>
                <a:tab pos="2852738" algn="l"/>
              </a:tabLst>
            </a:pPr>
            <a:r>
              <a:rPr lang="en-US"/>
              <a:t>10:15 - 11:00 a.m. 	Fifth agenda item</a:t>
            </a:r>
          </a:p>
          <a:p>
            <a:pPr marL="0" indent="0">
              <a:buNone/>
              <a:tabLst>
                <a:tab pos="2852738" algn="l"/>
              </a:tabLst>
            </a:pPr>
            <a:r>
              <a:rPr lang="en-US"/>
              <a:t>11:00 - 11:15 a.m.	Sixth agenda item</a:t>
            </a:r>
          </a:p>
        </p:txBody>
      </p:sp>
      <p:sp>
        <p:nvSpPr>
          <p:cNvPr id="16" name="Title 8">
            <a:extLst>
              <a:ext uri="{FF2B5EF4-FFF2-40B4-BE49-F238E27FC236}">
                <a16:creationId xmlns:a16="http://schemas.microsoft.com/office/drawing/2014/main" id="{9CEBDFFE-CDEB-493B-977E-C3DD3EAF0A9C}"/>
              </a:ext>
            </a:extLst>
          </p:cNvPr>
          <p:cNvSpPr txBox="1">
            <a:spLocks/>
          </p:cNvSpPr>
          <p:nvPr userDrawn="1"/>
        </p:nvSpPr>
        <p:spPr bwMode="black">
          <a:xfrm>
            <a:off x="838200" y="-1"/>
            <a:ext cx="10515600" cy="1216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bg1"/>
                </a:solidFill>
              </a:rPr>
              <a:t>Agenda</a:t>
            </a:r>
          </a:p>
        </p:txBody>
      </p:sp>
    </p:spTree>
    <p:extLst>
      <p:ext uri="{BB962C8B-B14F-4D97-AF65-F5344CB8AC3E}">
        <p14:creationId xmlns:p14="http://schemas.microsoft.com/office/powerpoint/2010/main" val="1088506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4/21/2026</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23436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4/21/2026</a:t>
            </a:fld>
            <a:endParaRPr lang="en-US"/>
          </a:p>
        </p:txBody>
      </p:sp>
      <p:sp>
        <p:nvSpPr>
          <p:cNvPr id="7" name="Footer Placeholder 4"/>
          <p:cNvSpPr>
            <a:spLocks noGrp="1"/>
          </p:cNvSpPr>
          <p:nvPr>
            <p:ph type="ftr" sz="quarter" idx="3"/>
          </p:nvPr>
        </p:nvSpPr>
        <p:spPr bwMode="black">
          <a:xfrm>
            <a:off x="3302176" y="6356350"/>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17798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4/21/2026</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1"/>
                </a:solidFill>
              </a:rPr>
              <a:t>|</a:t>
            </a:r>
            <a:r>
              <a:rPr lang="en-US"/>
              <a:t>  www.mda.state.mn.us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0959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01" indent="-171434">
              <a:lnSpc>
                <a:spcPct val="100000"/>
              </a:lnSpc>
              <a:spcBef>
                <a:spcPts val="0"/>
              </a:spcBef>
              <a:buClr>
                <a:schemeClr val="accent2"/>
              </a:buClr>
              <a:defRPr>
                <a:solidFill>
                  <a:schemeClr val="bg1"/>
                </a:solidFill>
              </a:defRPr>
            </a:lvl1pPr>
            <a:lvl2pPr marL="857165" indent="-171434">
              <a:lnSpc>
                <a:spcPct val="100000"/>
              </a:lnSpc>
              <a:buClr>
                <a:schemeClr val="accent2"/>
              </a:buClr>
              <a:defRPr>
                <a:solidFill>
                  <a:schemeClr val="bg1"/>
                </a:solidFill>
              </a:defRPr>
            </a:lvl2pPr>
            <a:lvl3pPr marL="1200030" indent="-171434">
              <a:lnSpc>
                <a:spcPct val="100000"/>
              </a:lnSpc>
              <a:buClr>
                <a:schemeClr val="accent2"/>
              </a:buClr>
              <a:defRPr>
                <a:solidFill>
                  <a:schemeClr val="bg1"/>
                </a:solidFill>
              </a:defRPr>
            </a:lvl3pPr>
            <a:lvl4pPr marL="1542896" indent="-171434">
              <a:lnSpc>
                <a:spcPct val="100000"/>
              </a:lnSpc>
              <a:buClr>
                <a:schemeClr val="accent2"/>
              </a:buClr>
              <a:defRPr>
                <a:solidFill>
                  <a:schemeClr val="bg1"/>
                </a:solidFill>
              </a:defRPr>
            </a:lvl4pPr>
            <a:lvl5pPr marL="1885762" indent="-171434">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2"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494880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4/21/2026</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891339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4/21/2026</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19360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4/21/2026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 www.mda.state.mn.us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74429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4/21/2026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47721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4/21/2026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75087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4/21/2026</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489445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4/21/2026</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22556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4/21/2026</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14125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4/21/2026</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932687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4/21/2026</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53277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10" y="6356366"/>
            <a:ext cx="1358591" cy="365125"/>
          </a:xfrm>
        </p:spPr>
        <p:txBody>
          <a:body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4/21/2026</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446994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4/21/2026</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08779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4/21/2026</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206830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4/21/2026</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12514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4/21/2026</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58116405"/>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594617299"/>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102237516"/>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72391048"/>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293167570"/>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4/21/2026</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5407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9" y="3771871"/>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7425032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102988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4/21/2026</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72554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767159860"/>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254180502"/>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4/21/2026</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373530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107282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5549608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4/21/2026</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 www.mda.state.mn.us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066559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4/21/2026</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 www.mda.state.mn.us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12580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10" y="6356366"/>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0" name="Slide Number Placeholder 5"/>
          <p:cNvSpPr>
            <a:spLocks noGrp="1"/>
          </p:cNvSpPr>
          <p:nvPr>
            <p:ph type="sldNum" sz="quarter" idx="4"/>
          </p:nvPr>
        </p:nvSpPr>
        <p:spPr>
          <a:xfrm>
            <a:off x="9891135" y="6356366"/>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4126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521382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817061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446878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182259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31104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153912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4/21/2026</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www.mda.state.mn.us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611354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4/21/2026</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www.mda.state.mn.us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6864109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661854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714171"/>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707339"/>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943510353"/>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1670244796"/>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933258589"/>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4/21/2026</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www.mda.state.mn.us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640569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4/21/2026</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Optional Tagline Goes Here |  www.mda.state.mn.us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5538973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4/21/2026</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www.mda.state.mn.us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94057026"/>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4/21/2026</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www.mda.state.mn.us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3918CFF-549A-4CAA-9751-14F5C23502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06091" y="655503"/>
            <a:ext cx="2993132" cy="412168"/>
          </a:xfrm>
          <a:prstGeom prst="rect">
            <a:avLst/>
          </a:prstGeom>
        </p:spPr>
      </p:pic>
    </p:spTree>
    <p:extLst>
      <p:ext uri="{BB962C8B-B14F-4D97-AF65-F5344CB8AC3E}">
        <p14:creationId xmlns:p14="http://schemas.microsoft.com/office/powerpoint/2010/main" val="16876638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4/21/2026</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 www.mda.state.mn.us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ED01765-7D51-43AB-8933-A2568C65B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78336" y="642598"/>
            <a:ext cx="3143762" cy="432911"/>
          </a:xfrm>
          <a:prstGeom prst="rect">
            <a:avLst/>
          </a:prstGeom>
        </p:spPr>
      </p:pic>
    </p:spTree>
    <p:extLst>
      <p:ext uri="{BB962C8B-B14F-4D97-AF65-F5344CB8AC3E}">
        <p14:creationId xmlns:p14="http://schemas.microsoft.com/office/powerpoint/2010/main" val="426082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16351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4391" y="544615"/>
            <a:ext cx="3613535" cy="497602"/>
          </a:xfrm>
          <a:prstGeom prst="rect">
            <a:avLst/>
          </a:prstGeom>
        </p:spPr>
      </p:pic>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61985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851156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685" y="1652093"/>
            <a:ext cx="6118629" cy="842566"/>
          </a:xfrm>
          <a:prstGeom prst="rect">
            <a:avLst/>
          </a:prstGeom>
        </p:spPr>
      </p:pic>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11795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3310" y="5851878"/>
            <a:ext cx="3613535" cy="497602"/>
          </a:xfrm>
          <a:prstGeom prst="rect">
            <a:avLst/>
          </a:prstGeom>
        </p:spPr>
      </p:pic>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1"/>
            <a:ext cx="12192000" cy="3477838"/>
          </a:xfrm>
        </p:spPr>
        <p:txBody>
          <a:bodyPr/>
          <a:lstStyle/>
          <a:p>
            <a:endParaRPr lang="en-US" dirty="0"/>
          </a:p>
        </p:txBody>
      </p:sp>
      <p:sp>
        <p:nvSpPr>
          <p:cNvPr id="8" name="Date Placeholder 7"/>
          <p:cNvSpPr>
            <a:spLocks noGrp="1"/>
          </p:cNvSpPr>
          <p:nvPr>
            <p:ph type="dt" sz="half" idx="18"/>
          </p:nvPr>
        </p:nvSpPr>
        <p:spPr/>
        <p:txBody>
          <a:bodyPr/>
          <a:lstStyle/>
          <a:p>
            <a:endParaRPr lang="en-US" dirty="0"/>
          </a:p>
        </p:txBody>
      </p:sp>
      <p:sp>
        <p:nvSpPr>
          <p:cNvPr id="10" name="Footer Placeholder 9"/>
          <p:cNvSpPr>
            <a:spLocks noGrp="1"/>
          </p:cNvSpPr>
          <p:nvPr>
            <p:ph type="ftr" sz="quarter" idx="19"/>
          </p:nvPr>
        </p:nvSpPr>
        <p:spPr/>
        <p:txBody>
          <a:bodyPr/>
          <a:lstStyle/>
          <a:p>
            <a:r>
              <a:rPr lang="en-US" dirty="0"/>
              <a:t>Optional Tagline Goes Here | mn.gov/websiteurl</a:t>
            </a:r>
          </a:p>
        </p:txBody>
      </p:sp>
      <p:sp>
        <p:nvSpPr>
          <p:cNvPr id="13" name="Slide Number Placeholder 12"/>
          <p:cNvSpPr>
            <a:spLocks noGrp="1"/>
          </p:cNvSpPr>
          <p:nvPr>
            <p:ph type="sldNum" sz="quarter" idx="20"/>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167167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475555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3390" y="609243"/>
            <a:ext cx="3613535" cy="497602"/>
          </a:xfrm>
          <a:prstGeom prst="rect">
            <a:avLst/>
          </a:prstGeom>
        </p:spPr>
      </p:pic>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14353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387734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42919639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68765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3"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10" y="6356366"/>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0" name="Slide Number Placeholder 5"/>
          <p:cNvSpPr>
            <a:spLocks noGrp="1"/>
          </p:cNvSpPr>
          <p:nvPr>
            <p:ph type="sldNum" sz="quarter" idx="4"/>
          </p:nvPr>
        </p:nvSpPr>
        <p:spPr>
          <a:xfrm>
            <a:off x="9891135" y="6356366"/>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812380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87842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16113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191174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913723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360811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405610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2768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698501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22325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7802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521633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74358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809297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61054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037653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43373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558492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dirty="0"/>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3895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997727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45194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1572823"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1469228"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7955248"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608245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17176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777792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506807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23734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32118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2204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809567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39661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871437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693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688" y="1652093"/>
            <a:ext cx="6118629" cy="842566"/>
          </a:xfrm>
          <a:prstGeom prst="rect">
            <a:avLst/>
          </a:prstGeom>
        </p:spPr>
      </p:pic>
      <p:sp>
        <p:nvSpPr>
          <p:cNvPr id="2" name="Title 1"/>
          <p:cNvSpPr>
            <a:spLocks noGrp="1"/>
          </p:cNvSpPr>
          <p:nvPr>
            <p:ph type="ctrTitle" hasCustomPrompt="1"/>
          </p:nvPr>
        </p:nvSpPr>
        <p:spPr>
          <a:xfrm>
            <a:off x="0" y="4188580"/>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a:t>Click to enter the slideshow title</a:t>
            </a:r>
          </a:p>
        </p:txBody>
      </p:sp>
      <p:sp>
        <p:nvSpPr>
          <p:cNvPr id="3" name="Rectangle 2"/>
          <p:cNvSpPr/>
          <p:nvPr userDrawn="1"/>
        </p:nvSpPr>
        <p:spPr>
          <a:xfrm>
            <a:off x="0" y="5387802"/>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581720" y="4345162"/>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7"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1"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5"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36465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Here | mn.gov/websiteurl</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671728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42130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72928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889467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648929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93927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16393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428066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89355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391" y="544615"/>
            <a:ext cx="3613535" cy="497602"/>
          </a:xfrm>
          <a:prstGeom prst="rect">
            <a:avLst/>
          </a:prstGeom>
        </p:spPr>
      </p:pic>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31170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42" y="1674787"/>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4" name="Text Placeholder 3"/>
          <p:cNvSpPr>
            <a:spLocks noGrp="1"/>
          </p:cNvSpPr>
          <p:nvPr>
            <p:ph type="body" sz="quarter" idx="16"/>
          </p:nvPr>
        </p:nvSpPr>
        <p:spPr>
          <a:xfrm>
            <a:off x="2876551" y="1674788"/>
            <a:ext cx="2866328" cy="1858809"/>
          </a:xfrm>
        </p:spPr>
        <p:txBody>
          <a:bodyPr anchor="ctr">
            <a:noAutofit/>
          </a:bodyPr>
          <a:lstStyle>
            <a:lvl1pPr marL="0" indent="0">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23" name="Picture Placeholder 2"/>
          <p:cNvSpPr>
            <a:spLocks noGrp="1"/>
          </p:cNvSpPr>
          <p:nvPr>
            <p:ph type="pic" sz="quarter" idx="14" hasCustomPrompt="1"/>
          </p:nvPr>
        </p:nvSpPr>
        <p:spPr>
          <a:xfrm>
            <a:off x="806342" y="3939377"/>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4" name="Text Placeholder 3"/>
          <p:cNvSpPr>
            <a:spLocks noGrp="1"/>
          </p:cNvSpPr>
          <p:nvPr>
            <p:ph type="body" sz="quarter" idx="15"/>
          </p:nvPr>
        </p:nvSpPr>
        <p:spPr>
          <a:xfrm>
            <a:off x="2876551" y="3939377"/>
            <a:ext cx="2866328" cy="1858809"/>
          </a:xfrm>
        </p:spPr>
        <p:txBody>
          <a:bodyPr anchor="ctr">
            <a:noAutofit/>
          </a:bodyPr>
          <a:lstStyle>
            <a:lvl1pPr marL="0" indent="0">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16" y="1674787"/>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6" name="Text Placeholder 3"/>
          <p:cNvSpPr>
            <a:spLocks noGrp="1"/>
          </p:cNvSpPr>
          <p:nvPr>
            <p:ph type="body" sz="quarter" idx="18"/>
          </p:nvPr>
        </p:nvSpPr>
        <p:spPr>
          <a:xfrm>
            <a:off x="8270023" y="1674788"/>
            <a:ext cx="2866328" cy="1858809"/>
          </a:xfrm>
        </p:spPr>
        <p:txBody>
          <a:bodyPr anchor="ctr">
            <a:noAutofit/>
          </a:bodyPr>
          <a:lstStyle>
            <a:lvl1pPr marL="0" indent="0">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27" name="Picture Placeholder 2"/>
          <p:cNvSpPr>
            <a:spLocks noGrp="1"/>
          </p:cNvSpPr>
          <p:nvPr>
            <p:ph type="pic" sz="quarter" idx="19" hasCustomPrompt="1"/>
          </p:nvPr>
        </p:nvSpPr>
        <p:spPr>
          <a:xfrm>
            <a:off x="6199816" y="3939377"/>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8" name="Text Placeholder 3"/>
          <p:cNvSpPr>
            <a:spLocks noGrp="1"/>
          </p:cNvSpPr>
          <p:nvPr>
            <p:ph type="body" sz="quarter" idx="20"/>
          </p:nvPr>
        </p:nvSpPr>
        <p:spPr>
          <a:xfrm>
            <a:off x="8270023" y="3939376"/>
            <a:ext cx="2866328" cy="1858809"/>
          </a:xfrm>
        </p:spPr>
        <p:txBody>
          <a:bodyPr anchor="ctr">
            <a:noAutofit/>
          </a:bodyPr>
          <a:lstStyle>
            <a:lvl1pPr marL="0" indent="0">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32564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391" y="544615"/>
            <a:ext cx="3613535" cy="497602"/>
          </a:xfrm>
          <a:prstGeom prst="rect">
            <a:avLst/>
          </a:prstGeom>
        </p:spPr>
      </p:pic>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82444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userDrawn="1"/>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endParaRPr lang="en-US" dirty="0">
              <a:solidFill>
                <a:srgbClr val="000000"/>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2984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endParaRPr lang="en-US" dirty="0">
              <a:solidFill>
                <a:srgbClr val="000000"/>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38500" y="1486627"/>
            <a:ext cx="5715000" cy="1123950"/>
          </a:xfrm>
          <a:prstGeom prst="rect">
            <a:avLst/>
          </a:prstGeom>
        </p:spPr>
      </p:pic>
    </p:spTree>
    <p:extLst>
      <p:ext uri="{BB962C8B-B14F-4D97-AF65-F5344CB8AC3E}">
        <p14:creationId xmlns:p14="http://schemas.microsoft.com/office/powerpoint/2010/main" val="20953767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userDrawn="1"/>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Text Placeholder 10"/>
          <p:cNvSpPr>
            <a:spLocks noGrp="1"/>
          </p:cNvSpPr>
          <p:nvPr>
            <p:ph type="body" sz="quarter" idx="14" hasCustomPrompt="1"/>
          </p:nvPr>
        </p:nvSpPr>
        <p:spPr>
          <a:xfrm>
            <a:off x="2802468"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9" name="Footer Placeholder 4"/>
          <p:cNvSpPr>
            <a:spLocks noGrp="1"/>
          </p:cNvSpPr>
          <p:nvPr>
            <p:ph type="ftr" sz="quarter" idx="3"/>
          </p:nvPr>
        </p:nvSpPr>
        <p:spPr>
          <a:xfrm>
            <a:off x="6253562" y="6138334"/>
            <a:ext cx="5587647" cy="365125"/>
          </a:xfrm>
          <a:prstGeom prst="rect">
            <a:avLst/>
          </a:prstGeom>
        </p:spPr>
        <p:txBody>
          <a:bodyPr anchor="b"/>
          <a:lstStyle>
            <a:lvl1pPr algn="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0795" y="6125531"/>
            <a:ext cx="2857500" cy="561975"/>
          </a:xfrm>
          <a:prstGeom prst="rect">
            <a:avLst/>
          </a:prstGeom>
        </p:spPr>
      </p:pic>
    </p:spTree>
    <p:extLst>
      <p:ext uri="{BB962C8B-B14F-4D97-AF65-F5344CB8AC3E}">
        <p14:creationId xmlns:p14="http://schemas.microsoft.com/office/powerpoint/2010/main" val="17560728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9"/>
            <a:ext cx="10515600" cy="4841875"/>
          </a:xfrm>
        </p:spPr>
        <p:txBody>
          <a:bodyPr/>
          <a:lstStyle/>
          <a:p>
            <a:endParaRPr lang="en-US"/>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9441527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endParaRPr lang="en-US" dirty="0">
              <a:solidFill>
                <a:srgbClr val="000000"/>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44391" y="529738"/>
            <a:ext cx="3810000" cy="752475"/>
          </a:xfrm>
          <a:prstGeom prst="rect">
            <a:avLst/>
          </a:prstGeom>
        </p:spPr>
      </p:pic>
    </p:spTree>
    <p:extLst>
      <p:ext uri="{BB962C8B-B14F-4D97-AF65-F5344CB8AC3E}">
        <p14:creationId xmlns:p14="http://schemas.microsoft.com/office/powerpoint/2010/main" val="42048893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sz="1400"/>
            </a:lvl1p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13181652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78BE21"/>
              </a:solidFill>
            </a:endParaRPr>
          </a:p>
        </p:txBody>
      </p:sp>
    </p:spTree>
    <p:extLst>
      <p:ext uri="{BB962C8B-B14F-4D97-AF65-F5344CB8AC3E}">
        <p14:creationId xmlns:p14="http://schemas.microsoft.com/office/powerpoint/2010/main" val="20784084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42907329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336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42" y="1674787"/>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16"/>
          </p:nvPr>
        </p:nvSpPr>
        <p:spPr>
          <a:xfrm>
            <a:off x="2876551" y="1674788"/>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3" name="Picture Placeholder 2"/>
          <p:cNvSpPr>
            <a:spLocks noGrp="1"/>
          </p:cNvSpPr>
          <p:nvPr>
            <p:ph type="pic" sz="quarter" idx="14" hasCustomPrompt="1"/>
          </p:nvPr>
        </p:nvSpPr>
        <p:spPr>
          <a:xfrm>
            <a:off x="806342" y="3939377"/>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4" name="Text Placeholder 3"/>
          <p:cNvSpPr>
            <a:spLocks noGrp="1"/>
          </p:cNvSpPr>
          <p:nvPr>
            <p:ph type="body" sz="quarter" idx="15"/>
          </p:nvPr>
        </p:nvSpPr>
        <p:spPr>
          <a:xfrm>
            <a:off x="2876551" y="3939377"/>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16" y="1674787"/>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7" name="Text Placeholder 3"/>
          <p:cNvSpPr>
            <a:spLocks noGrp="1"/>
          </p:cNvSpPr>
          <p:nvPr>
            <p:ph type="body" sz="quarter" idx="18"/>
          </p:nvPr>
        </p:nvSpPr>
        <p:spPr>
          <a:xfrm>
            <a:off x="8270023" y="1674788"/>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8" name="Picture Placeholder 2"/>
          <p:cNvSpPr>
            <a:spLocks noGrp="1"/>
          </p:cNvSpPr>
          <p:nvPr>
            <p:ph type="pic" sz="quarter" idx="19" hasCustomPrompt="1"/>
          </p:nvPr>
        </p:nvSpPr>
        <p:spPr>
          <a:xfrm>
            <a:off x="6199816" y="3939377"/>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9" name="Text Placeholder 3"/>
          <p:cNvSpPr>
            <a:spLocks noGrp="1"/>
          </p:cNvSpPr>
          <p:nvPr>
            <p:ph type="body" sz="quarter" idx="20"/>
          </p:nvPr>
        </p:nvSpPr>
        <p:spPr>
          <a:xfrm>
            <a:off x="8270023" y="3939376"/>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20693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13"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09651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26315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34925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57388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748335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70913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914193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731046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dirty="0">
              <a:solidFill>
                <a:srgbClr val="000000"/>
              </a:solidFill>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69312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7993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42"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1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345329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Picture Placeholder 2"/>
          <p:cNvSpPr>
            <a:spLocks noGrp="1"/>
          </p:cNvSpPr>
          <p:nvPr>
            <p:ph type="pic" sz="quarter" idx="13" hasCustomPrompt="1"/>
          </p:nvPr>
        </p:nvSpPr>
        <p:spPr>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146922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795524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31332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8"/>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3302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9" name="Picture Placeholder 2"/>
          <p:cNvSpPr>
            <a:spLocks noGrp="1"/>
          </p:cNvSpPr>
          <p:nvPr>
            <p:ph type="pic" sz="quarter" idx="13" hasCustomPrompt="1"/>
          </p:nvPr>
        </p:nvSpPr>
        <p:spPr>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a:xfrm>
            <a:off x="2876551" y="3939363"/>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a:xfrm>
            <a:off x="8270023" y="3939362"/>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2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97250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3"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3"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a:xfrm>
            <a:off x="2876551" y="3939363"/>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6"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6"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a:xfrm>
            <a:off x="8270023" y="3939362"/>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35323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9" name="Picture Placeholder 2"/>
          <p:cNvSpPr>
            <a:spLocks noGrp="1"/>
          </p:cNvSpPr>
          <p:nvPr>
            <p:ph type="pic" sz="quarter" idx="13" hasCustomPrompt="1"/>
          </p:nvPr>
        </p:nvSpPr>
        <p:spPr>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32966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Picture Placeholder 2"/>
          <p:cNvSpPr>
            <a:spLocks noGrp="1"/>
          </p:cNvSpPr>
          <p:nvPr>
            <p:ph type="pic" sz="quarter" idx="13" hasCustomPrompt="1"/>
          </p:nvPr>
        </p:nvSpPr>
        <p:spPr>
          <a:xfrm>
            <a:off x="806333"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6"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36799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7"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25900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7" name="Slide Number Placeholder 5"/>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793310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7"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921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3"/>
            <a:ext cx="8128000" cy="2966751"/>
          </a:xfrm>
        </p:spPr>
        <p:txBody>
          <a:bodyPr/>
          <a:lstStyle/>
          <a:p>
            <a:endParaRPr lang="en-US"/>
          </a:p>
        </p:txBody>
      </p:sp>
      <p:sp>
        <p:nvSpPr>
          <p:cNvPr id="8" name="Date Placeholder 4"/>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780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a:xfrm>
            <a:off x="806342"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16"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866" indent="0">
              <a:buFont typeface="Arial" panose="020B0604020202020204" pitchFamily="34" charset="0"/>
              <a:buNone/>
              <a:defRPr sz="1350"/>
            </a:lvl2pPr>
            <a:lvl3pPr marL="685732" indent="0">
              <a:buFont typeface="Arial" panose="020B0604020202020204" pitchFamily="34" charset="0"/>
              <a:buNone/>
              <a:defRPr sz="1350"/>
            </a:lvl3pPr>
            <a:lvl4pPr marL="1028598" indent="0">
              <a:buFont typeface="Arial" panose="020B0604020202020204" pitchFamily="34" charset="0"/>
              <a:buNone/>
              <a:defRPr sz="1350"/>
            </a:lvl4pPr>
            <a:lvl5pPr marL="1371464" indent="0">
              <a:buFont typeface="Arial" panose="020B0604020202020204" pitchFamily="34" charset="0"/>
              <a:buNone/>
              <a:defRPr sz="1350"/>
            </a:lvl5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228129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149409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003490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8"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45245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1" y="6356352"/>
            <a:ext cx="1358591" cy="365125"/>
          </a:xfrm>
        </p:spPr>
        <p:txBody>
          <a:bodyPr/>
          <a:lstStyle/>
          <a:p>
            <a:endParaRPr lang="en-US" dirty="0">
              <a:solidFill>
                <a:srgbClr val="000000"/>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1" name="Slide Number Placeholder 6"/>
          <p:cNvSpPr>
            <a:spLocks noGrp="1"/>
          </p:cNvSpPr>
          <p:nvPr>
            <p:ph type="sldNum" sz="quarter" idx="13"/>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48448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1" y="6356352"/>
            <a:ext cx="1358591" cy="365125"/>
          </a:xfrm>
        </p:spPr>
        <p:txBody>
          <a:bodyPr/>
          <a:lstStyle/>
          <a:p>
            <a:endParaRPr lang="en-US" dirty="0">
              <a:solidFill>
                <a:srgbClr val="000000"/>
              </a:solidFill>
            </a:endParaRPr>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11" name="Slide Number Placeholder 5"/>
          <p:cNvSpPr>
            <a:spLocks noGrp="1"/>
          </p:cNvSpPr>
          <p:nvPr>
            <p:ph type="sldNum" sz="quarter" idx="13"/>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17357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8" y="691884"/>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635522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1677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1" y="6356352"/>
            <a:ext cx="1358591" cy="365125"/>
          </a:xfrm>
        </p:spPr>
        <p:txBody>
          <a:bodyPr/>
          <a:lstStyle/>
          <a:p>
            <a:endParaRPr lang="en-US" dirty="0">
              <a:solidFill>
                <a:srgbClr val="000000"/>
              </a:solidFill>
            </a:endParaRPr>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8"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00618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894801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4"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dirty="0">
              <a:solidFill>
                <a:srgbClr val="FFFFFF"/>
              </a:solidFill>
            </a:endParaRPr>
          </a:p>
        </p:txBody>
      </p:sp>
      <p:sp>
        <p:nvSpPr>
          <p:cNvPr id="1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1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97895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a:t>Click to edit title</a:t>
            </a:r>
          </a:p>
        </p:txBody>
      </p:sp>
      <p:sp>
        <p:nvSpPr>
          <p:cNvPr id="5" name="Date Placeholder 3"/>
          <p:cNvSpPr>
            <a:spLocks noGrp="1"/>
          </p:cNvSpPr>
          <p:nvPr>
            <p:ph type="dt" sz="half" idx="11"/>
          </p:nvPr>
        </p:nvSpPr>
        <p:spPr>
          <a:xfrm>
            <a:off x="838210" y="6356366"/>
            <a:ext cx="1358591" cy="365125"/>
          </a:xfrm>
        </p:spPr>
        <p:txBody>
          <a:bodyPr/>
          <a:lstStyle/>
          <a:p>
            <a:endParaRPr lang="en-US"/>
          </a:p>
        </p:txBody>
      </p:sp>
      <p:sp>
        <p:nvSpPr>
          <p:cNvPr id="6"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451126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52174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8"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7"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844931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6"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53664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600649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07968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111193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750017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394503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5"/>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Optional Tagline Goes Here | mn.gov/websiteurl</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83769" y="449454"/>
            <a:ext cx="3810000" cy="752475"/>
          </a:xfrm>
          <a:prstGeom prst="rect">
            <a:avLst/>
          </a:prstGeom>
        </p:spPr>
      </p:pic>
    </p:spTree>
    <p:extLst>
      <p:ext uri="{BB962C8B-B14F-4D97-AF65-F5344CB8AC3E}">
        <p14:creationId xmlns:p14="http://schemas.microsoft.com/office/powerpoint/2010/main" val="23143156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rgbClr val="000000"/>
                </a:solidFill>
              </a:rPr>
              <a:t>Optional Tagline Goes Here | mn.gov/websiteurl</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solidFill>
                  <a:srgbClr val="003865"/>
                </a:solidFill>
              </a:rPr>
              <a:pPr/>
              <a:t>‹#›</a:t>
            </a:fld>
            <a:endParaRPr lang="en-US" dirty="0">
              <a:solidFill>
                <a:srgbClr val="003865"/>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6925" y="548723"/>
            <a:ext cx="3810000" cy="752475"/>
          </a:xfrm>
          <a:prstGeom prst="rect">
            <a:avLst/>
          </a:prstGeom>
        </p:spPr>
      </p:pic>
    </p:spTree>
    <p:extLst>
      <p:ext uri="{BB962C8B-B14F-4D97-AF65-F5344CB8AC3E}">
        <p14:creationId xmlns:p14="http://schemas.microsoft.com/office/powerpoint/2010/main" val="136187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a:t>Click to edit title</a:t>
            </a:r>
          </a:p>
        </p:txBody>
      </p:sp>
      <p:sp>
        <p:nvSpPr>
          <p:cNvPr id="5" name="Date Placeholder 3"/>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6"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97887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a:t>Click to edit title</a:t>
            </a:r>
          </a:p>
        </p:txBody>
      </p:sp>
      <p:sp>
        <p:nvSpPr>
          <p:cNvPr id="5" name="Date Placeholder 3"/>
          <p:cNvSpPr>
            <a:spLocks noGrp="1"/>
          </p:cNvSpPr>
          <p:nvPr>
            <p:ph type="dt" sz="half" idx="11"/>
          </p:nvPr>
        </p:nvSpPr>
        <p:spPr>
          <a:xfrm>
            <a:off x="838210" y="6356366"/>
            <a:ext cx="1358591" cy="365125"/>
          </a:xfrm>
        </p:spPr>
        <p:txBody>
          <a:bodyPr/>
          <a:lstStyle/>
          <a:p>
            <a:endParaRPr lang="en-US"/>
          </a:p>
        </p:txBody>
      </p:sp>
      <p:sp>
        <p:nvSpPr>
          <p:cNvPr id="6"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34237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3"/>
            <a:ext cx="8128000" cy="2966751"/>
          </a:xfrm>
        </p:spPr>
        <p:txBody>
          <a:bodyPr/>
          <a:lstStyle/>
          <a:p>
            <a:endParaRPr lang="en-US"/>
          </a:p>
        </p:txBody>
      </p:sp>
      <p:sp>
        <p:nvSpPr>
          <p:cNvPr id="8" name="Date Placeholder 4"/>
          <p:cNvSpPr>
            <a:spLocks noGrp="1"/>
          </p:cNvSpPr>
          <p:nvPr>
            <p:ph type="dt" sz="half" idx="11"/>
          </p:nvPr>
        </p:nvSpPr>
        <p:spPr>
          <a:xfrm>
            <a:off x="838210" y="6356366"/>
            <a:ext cx="1358591" cy="365125"/>
          </a:xfrm>
        </p:spPr>
        <p:txBody>
          <a:body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49061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3051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3" name="Rectangle 2"/>
          <p:cNvSpPr/>
          <p:nvPr userDrawn="1"/>
        </p:nvSpPr>
        <p:spPr>
          <a:xfrm>
            <a:off x="0" y="4773035"/>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3321" y="5851878"/>
            <a:ext cx="3613535" cy="497602"/>
          </a:xfrm>
          <a:prstGeom prst="rect">
            <a:avLst/>
          </a:prstGeom>
        </p:spPr>
      </p:pic>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a:t>Click to enter the slideshow title</a:t>
            </a:r>
          </a:p>
        </p:txBody>
      </p:sp>
      <p:sp>
        <p:nvSpPr>
          <p:cNvPr id="12" name="Text Placeholder 10"/>
          <p:cNvSpPr>
            <a:spLocks noGrp="1"/>
          </p:cNvSpPr>
          <p:nvPr>
            <p:ph type="body" sz="quarter" idx="14" hasCustomPrompt="1"/>
          </p:nvPr>
        </p:nvSpPr>
        <p:spPr>
          <a:xfrm>
            <a:off x="2802469" y="5041204"/>
            <a:ext cx="6587067" cy="1097128"/>
          </a:xfrm>
        </p:spPr>
        <p:txBody>
          <a:bodyPr>
            <a:normAutofit/>
          </a:bodyPr>
          <a:lstStyle>
            <a:lvl1pPr marL="0" indent="0" algn="ctr">
              <a:spcBef>
                <a:spcPts val="0"/>
              </a:spcBef>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6" name="Picture Placeholder 5"/>
          <p:cNvSpPr>
            <a:spLocks noGrp="1"/>
          </p:cNvSpPr>
          <p:nvPr>
            <p:ph type="pic" sz="quarter" idx="17"/>
          </p:nvPr>
        </p:nvSpPr>
        <p:spPr>
          <a:xfrm>
            <a:off x="0" y="-1"/>
            <a:ext cx="12192000" cy="3477838"/>
          </a:xfrm>
        </p:spPr>
        <p:txBody>
          <a:bodyPr/>
          <a:lstStyle/>
          <a:p>
            <a:endParaRPr lang="en-US"/>
          </a:p>
        </p:txBody>
      </p:sp>
      <p:sp>
        <p:nvSpPr>
          <p:cNvPr id="8" name="Date Placeholder 7"/>
          <p:cNvSpPr>
            <a:spLocks noGrp="1"/>
          </p:cNvSpPr>
          <p:nvPr>
            <p:ph type="dt" sz="half" idx="18"/>
          </p:nvPr>
        </p:nvSpPr>
        <p:spPr/>
        <p:txBody>
          <a:bodyPr/>
          <a:lstStyle/>
          <a:p>
            <a:endParaRPr lang="en-US"/>
          </a:p>
        </p:txBody>
      </p:sp>
      <p:sp>
        <p:nvSpPr>
          <p:cNvPr id="10" name="Footer Placeholder 9"/>
          <p:cNvSpPr>
            <a:spLocks noGrp="1"/>
          </p:cNvSpPr>
          <p:nvPr>
            <p:ph type="ftr" sz="quarter" idx="19"/>
          </p:nvPr>
        </p:nvSpPr>
        <p:spPr/>
        <p:txBody>
          <a:bodyPr/>
          <a:lstStyle/>
          <a:p>
            <a:r>
              <a:rPr lang="en-US"/>
              <a:t>Optional Tagline Goes Here | mn.gov/websiteurl</a:t>
            </a:r>
          </a:p>
        </p:txBody>
      </p:sp>
      <p:sp>
        <p:nvSpPr>
          <p:cNvPr id="13" name="Slide Number Placeholder 12"/>
          <p:cNvSpPr>
            <a:spLocks noGrp="1"/>
          </p:cNvSpPr>
          <p:nvPr>
            <p:ph type="sldNum" sz="quarter" idx="20"/>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86" y="3211529"/>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71"/>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98"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19"/>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67"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87"/>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10" y="6356366"/>
            <a:ext cx="1358591" cy="365125"/>
          </a:xfrm>
        </p:spPr>
        <p:txBody>
          <a:body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8" name="Slide Number Placeholder 5"/>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90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86" y="3211529"/>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71"/>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98"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10" y="6356366"/>
            <a:ext cx="1358591" cy="365125"/>
          </a:xfrm>
        </p:spPr>
        <p:txBody>
          <a:body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1" name="Slide Number Placeholder 6"/>
          <p:cNvSpPr>
            <a:spLocks noGrp="1"/>
          </p:cNvSpPr>
          <p:nvPr>
            <p:ph type="sldNum" sz="quarter" idx="13"/>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19"/>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67"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87"/>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10" y="6356366"/>
            <a:ext cx="1358591" cy="365125"/>
          </a:xfrm>
        </p:spPr>
        <p:txBody>
          <a:bodyPr/>
          <a:lstStyle/>
          <a:p>
            <a:endParaRPr lang="en-US"/>
          </a:p>
        </p:txBody>
      </p:sp>
      <p:sp>
        <p:nvSpPr>
          <p:cNvPr id="1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1" name="Slide Number Placeholder 5"/>
          <p:cNvSpPr>
            <a:spLocks noGrp="1"/>
          </p:cNvSpPr>
          <p:nvPr>
            <p:ph type="sldNum" sz="quarter" idx="13"/>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9429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86" y="3211529"/>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9" y="691898"/>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86" y="3211529"/>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71"/>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98"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19"/>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67"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87"/>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10" y="6356366"/>
            <a:ext cx="1358591" cy="365125"/>
          </a:xfrm>
        </p:spPr>
        <p:txBody>
          <a:bodyPr/>
          <a:lstStyle/>
          <a:p>
            <a:endParaRPr lang="en-US"/>
          </a:p>
        </p:txBody>
      </p:sp>
      <p:sp>
        <p:nvSpPr>
          <p:cNvPr id="7"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8" name="Slide Number Placeholder 5"/>
          <p:cNvSpPr>
            <a:spLocks noGrp="1"/>
          </p:cNvSpPr>
          <p:nvPr>
            <p:ph type="sldNum" sz="quarter" idx="12"/>
          </p:nvPr>
        </p:nvSpPr>
        <p:spPr>
          <a:xfrm>
            <a:off x="9891135" y="6356366"/>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34028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p:cNvSpPr>
            <a:spLocks noGrp="1"/>
          </p:cNvSpPr>
          <p:nvPr>
            <p:ph type="title" hasCustomPrompt="1"/>
          </p:nvPr>
        </p:nvSpPr>
        <p:spPr>
          <a:xfrm>
            <a:off x="1387736" y="1438523"/>
            <a:ext cx="9488245" cy="2219093"/>
          </a:xfrm>
        </p:spPr>
        <p:txBody>
          <a:bodyPr>
            <a:noAutofit/>
          </a:bodyPr>
          <a:lstStyle>
            <a:lvl1pPr algn="ctr">
              <a:tabLst>
                <a:tab pos="2827452" algn="l"/>
              </a:tabLst>
              <a:defRPr sz="375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32"/>
            <a:ext cx="9488245" cy="1015739"/>
          </a:xfrm>
        </p:spPr>
        <p:txBody>
          <a:bodyPr anchor="ctr">
            <a:normAutofit/>
          </a:bodyPr>
          <a:lstStyle>
            <a:lvl1pPr marL="0" indent="0" algn="ctr">
              <a:buNone/>
              <a:defRPr sz="18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
          <p:cNvSpPr>
            <a:spLocks noGrp="1"/>
          </p:cNvSpPr>
          <p:nvPr>
            <p:ph type="title" hasCustomPrompt="1"/>
          </p:nvPr>
        </p:nvSpPr>
        <p:spPr>
          <a:xfrm>
            <a:off x="1387736" y="1438523"/>
            <a:ext cx="9488245" cy="2219093"/>
          </a:xfrm>
        </p:spPr>
        <p:txBody>
          <a:bodyPr>
            <a:noAutofit/>
          </a:bodyPr>
          <a:lstStyle>
            <a:lvl1pPr algn="ctr">
              <a:tabLst>
                <a:tab pos="2827452" algn="l"/>
              </a:tabLst>
              <a:defRPr sz="375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32"/>
            <a:ext cx="9488245" cy="1015739"/>
          </a:xfrm>
        </p:spPr>
        <p:txBody>
          <a:bodyPr anchor="ctr">
            <a:normAutofit/>
          </a:bodyPr>
          <a:lstStyle>
            <a:lvl1pPr marL="0" indent="0" algn="ctr">
              <a:buNone/>
              <a:defRPr sz="18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10" y="6356366"/>
            <a:ext cx="1358591" cy="365125"/>
          </a:xfrm>
        </p:spPr>
        <p:txBody>
          <a:bodyPr/>
          <a:lstStyle>
            <a:lvl1pPr>
              <a:defRPr>
                <a:solidFill>
                  <a:schemeClr val="bg1"/>
                </a:solidFill>
              </a:defRPr>
            </a:lvl1pPr>
          </a:lstStyle>
          <a:p>
            <a:endParaRPr lang="en-US"/>
          </a:p>
        </p:txBody>
      </p:sp>
      <p:sp>
        <p:nvSpPr>
          <p:cNvPr id="18"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9" name="Slide Number Placeholder 6"/>
          <p:cNvSpPr>
            <a:spLocks noGrp="1"/>
          </p:cNvSpPr>
          <p:nvPr>
            <p:ph type="sldNum" sz="quarter" idx="12"/>
          </p:nvPr>
        </p:nvSpPr>
        <p:spPr>
          <a:xfrm>
            <a:off x="9891135" y="6356366"/>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3441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5996" algn="l"/>
                <a:tab pos="2827452" algn="l"/>
              </a:tabLst>
              <a:defRPr sz="4125"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9225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9"/>
            <a:ext cx="10515600" cy="4841875"/>
          </a:xfrm>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9" y="912530"/>
            <a:ext cx="4661388" cy="4661388"/>
          </a:xfrm>
          <a:prstGeom prst="ellipse">
            <a:avLst/>
          </a:prstGeom>
          <a:solidFill>
            <a:srgbClr val="003865">
              <a:alpha val="87843"/>
            </a:srgbClr>
          </a:solidFill>
        </p:spPr>
        <p:txBody>
          <a:bodyPr>
            <a:noAutofit/>
          </a:bodyPr>
          <a:lstStyle>
            <a:lvl1pPr algn="ctr">
              <a:tabLst>
                <a:tab pos="2827452" algn="l"/>
              </a:tabLst>
              <a:defRPr sz="3375"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9"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11004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7" y="1609867"/>
            <a:ext cx="7593051" cy="3638266"/>
          </a:xfrm>
          <a:solidFill>
            <a:srgbClr val="003865">
              <a:alpha val="87843"/>
            </a:srgbClr>
          </a:solidFill>
        </p:spPr>
        <p:txBody>
          <a:bodyPr>
            <a:noAutofit/>
          </a:bodyPr>
          <a:lstStyle>
            <a:lvl1pPr algn="ctr">
              <a:spcAft>
                <a:spcPts val="750"/>
              </a:spcAft>
              <a:tabLst>
                <a:tab pos="2827452" algn="l"/>
              </a:tabLst>
              <a:defRPr sz="525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6771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452" algn="l"/>
              </a:tabLst>
              <a:defRPr sz="525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715"/>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452" algn="l"/>
              </a:tabLst>
              <a:defRPr sz="525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715"/>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452" algn="l"/>
              </a:tabLst>
              <a:defRPr sz="525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715"/>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452" algn="l"/>
              </a:tabLst>
              <a:defRPr sz="45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9" i="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76447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452" algn="l"/>
              </a:tabLst>
              <a:defRPr sz="45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9" i="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8821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402" y="544615"/>
            <a:ext cx="3613535" cy="497602"/>
          </a:xfrm>
          <a:prstGeom prst="rect">
            <a:avLst/>
          </a:prstGeom>
        </p:spPr>
      </p:pic>
      <p:sp>
        <p:nvSpPr>
          <p:cNvPr id="7" name="Title 1"/>
          <p:cNvSpPr>
            <a:spLocks noGrp="1"/>
          </p:cNvSpPr>
          <p:nvPr>
            <p:ph type="title" hasCustomPrompt="1"/>
          </p:nvPr>
        </p:nvSpPr>
        <p:spPr>
          <a:xfrm>
            <a:off x="838200" y="2212749"/>
            <a:ext cx="10515600" cy="1472163"/>
          </a:xfrm>
        </p:spPr>
        <p:txBody>
          <a:bodyPr>
            <a:noAutofit/>
          </a:bodyPr>
          <a:lstStyle>
            <a:lvl1pPr algn="ctr">
              <a:tabLst>
                <a:tab pos="2827452" algn="l"/>
              </a:tabLst>
              <a:defRPr sz="525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5963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402" y="544615"/>
            <a:ext cx="3613535" cy="497602"/>
          </a:xfrm>
          <a:prstGeom prst="rect">
            <a:avLst/>
          </a:prstGeom>
        </p:spPr>
      </p:pic>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452" algn="l"/>
              </a:tabLst>
              <a:defRPr sz="525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089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Optional Tagline Goes Here | mn.gov/websiteurl</a:t>
            </a:r>
          </a:p>
        </p:txBody>
      </p:sp>
      <p:sp>
        <p:nvSpPr>
          <p:cNvPr id="7" name="Slide Number Placeholder 6"/>
          <p:cNvSpPr>
            <a:spLocks noGrp="1"/>
          </p:cNvSpPr>
          <p:nvPr>
            <p:ph type="sldNum" sz="quarter" idx="12"/>
          </p:nvPr>
        </p:nvSpPr>
        <p:spPr/>
        <p:txBody>
          <a:bodyPr/>
          <a:lstStyle/>
          <a:p>
            <a:fld id="{31513C26-960B-4ED8-B761-E45CA85F4112}" type="slidenum">
              <a:rPr lang="en-US" smtClean="0"/>
              <a:t>‹#›</a:t>
            </a:fld>
            <a:endParaRPr lang="en-US"/>
          </a:p>
        </p:txBody>
      </p:sp>
    </p:spTree>
    <p:extLst>
      <p:ext uri="{BB962C8B-B14F-4D97-AF65-F5344CB8AC3E}">
        <p14:creationId xmlns:p14="http://schemas.microsoft.com/office/powerpoint/2010/main" val="362443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3401" y="609243"/>
            <a:ext cx="3613535" cy="497602"/>
          </a:xfrm>
          <a:prstGeom prst="rect">
            <a:avLst/>
          </a:prstGeom>
        </p:spPr>
      </p:pic>
      <p:sp>
        <p:nvSpPr>
          <p:cNvPr id="2" name="Title 1"/>
          <p:cNvSpPr>
            <a:spLocks noGrp="1"/>
          </p:cNvSpPr>
          <p:nvPr>
            <p:ph type="ctrTitle" hasCustomPrompt="1"/>
          </p:nvPr>
        </p:nvSpPr>
        <p:spPr>
          <a:xfrm>
            <a:off x="0" y="4188580"/>
            <a:ext cx="12192000" cy="1199223"/>
          </a:xfrm>
          <a:solidFill>
            <a:schemeClr val="accent1"/>
          </a:solidFill>
        </p:spPr>
        <p:txBody>
          <a:bodyPr anchor="ctr">
            <a:normAutofit/>
          </a:bodyPr>
          <a:lstStyle>
            <a:lvl1pPr algn="ctr">
              <a:defRPr sz="2700">
                <a:solidFill>
                  <a:schemeClr val="bg1"/>
                </a:solidFill>
              </a:defRPr>
            </a:lvl1pPr>
          </a:lstStyle>
          <a:p>
            <a:r>
              <a:rPr lang="en-US"/>
              <a:t>Click to edit section title</a:t>
            </a:r>
          </a:p>
        </p:txBody>
      </p:sp>
      <p:sp>
        <p:nvSpPr>
          <p:cNvPr id="3" name="Rectangle 2"/>
          <p:cNvSpPr/>
          <p:nvPr userDrawn="1"/>
        </p:nvSpPr>
        <p:spPr>
          <a:xfrm>
            <a:off x="0" y="5387802"/>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9" y="5644884"/>
            <a:ext cx="6587067" cy="440970"/>
          </a:xfrm>
        </p:spPr>
        <p:txBody>
          <a:bodyPr>
            <a:normAutofit/>
          </a:bodyPr>
          <a:lstStyle>
            <a:lvl1pPr marL="0" indent="0" algn="ctr">
              <a:buNone/>
              <a:defRPr sz="1350" baseline="0"/>
            </a:lvl1pPr>
          </a:lstStyle>
          <a:p>
            <a:r>
              <a:rPr lang="en-US" sz="1350" err="1"/>
              <a:t>Firstname</a:t>
            </a:r>
            <a:r>
              <a:rPr lang="en-US" sz="1350"/>
              <a:t> </a:t>
            </a:r>
            <a:r>
              <a:rPr lang="en-US" sz="1350" err="1"/>
              <a:t>Lastname</a:t>
            </a:r>
            <a:r>
              <a:rPr lang="en-US" sz="135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a:t>Click to enter the slideshow title</a:t>
            </a:r>
          </a:p>
        </p:txBody>
      </p:sp>
      <p:sp>
        <p:nvSpPr>
          <p:cNvPr id="3" name="Rectangle 2"/>
          <p:cNvSpPr/>
          <p:nvPr userDrawn="1"/>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667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a:t>Click to enter the slideshow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8500" y="1486627"/>
            <a:ext cx="5715000" cy="1123950"/>
          </a:xfrm>
          <a:prstGeom prst="rect">
            <a:avLst/>
          </a:prstGeom>
        </p:spPr>
      </p:pic>
    </p:spTree>
    <p:extLst>
      <p:ext uri="{BB962C8B-B14F-4D97-AF65-F5344CB8AC3E}">
        <p14:creationId xmlns:p14="http://schemas.microsoft.com/office/powerpoint/2010/main" val="797937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a:t>Click to enter the slideshow title</a:t>
            </a:r>
          </a:p>
        </p:txBody>
      </p:sp>
      <p:sp>
        <p:nvSpPr>
          <p:cNvPr id="3" name="Rectangle 2"/>
          <p:cNvSpPr/>
          <p:nvPr userDrawn="1"/>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041204"/>
            <a:ext cx="6587067" cy="1097128"/>
          </a:xfrm>
        </p:spPr>
        <p:txBody>
          <a:bodyPr>
            <a:normAutofit/>
          </a:bodyPr>
          <a:lstStyle>
            <a:lvl1pPr marL="0" indent="0" algn="ctr">
              <a:spcBef>
                <a:spcPts val="0"/>
              </a:spcBef>
              <a:buNone/>
              <a:defRPr sz="1350" baseline="0"/>
            </a:lvl1pPr>
          </a:lstStyle>
          <a:p>
            <a:r>
              <a:rPr lang="en-US" sz="1350" err="1"/>
              <a:t>Firstname</a:t>
            </a:r>
            <a:r>
              <a:rPr lang="en-US" sz="1350"/>
              <a:t> </a:t>
            </a:r>
            <a:r>
              <a:rPr lang="en-US" sz="1350" err="1"/>
              <a:t>Lastname</a:t>
            </a:r>
            <a:r>
              <a:rPr lang="en-US" sz="1350"/>
              <a:t> | Job Title</a:t>
            </a:r>
          </a:p>
          <a:p>
            <a:r>
              <a:rPr lang="en-US" sz="1350"/>
              <a:t>Date</a:t>
            </a:r>
            <a:endParaRPr lang="en-US"/>
          </a:p>
        </p:txBody>
      </p:sp>
      <p:sp>
        <p:nvSpPr>
          <p:cNvPr id="9" name="Footer Placeholder 4"/>
          <p:cNvSpPr>
            <a:spLocks noGrp="1"/>
          </p:cNvSpPr>
          <p:nvPr>
            <p:ph type="ftr" sz="quarter" idx="3"/>
          </p:nvPr>
        </p:nvSpPr>
        <p:spPr>
          <a:xfrm>
            <a:off x="6253562" y="6138334"/>
            <a:ext cx="5587647" cy="365125"/>
          </a:xfrm>
          <a:prstGeom prst="rect">
            <a:avLst/>
          </a:prstGeom>
        </p:spPr>
        <p:txBody>
          <a:bodyPr anchor="b"/>
          <a:lstStyle>
            <a:lvl1pPr algn="r">
              <a:defRPr sz="900">
                <a:solidFill>
                  <a:schemeClr val="tx2"/>
                </a:solidFill>
              </a:defRPr>
            </a:lvl1pPr>
          </a:lstStyle>
          <a:p>
            <a:r>
              <a:rPr lang="en-US"/>
              <a:t>Optional Tagline Goes Here | mn.gov/websiteurl</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95" y="6125531"/>
            <a:ext cx="2857500" cy="561975"/>
          </a:xfrm>
          <a:prstGeom prst="rect">
            <a:avLst/>
          </a:prstGeom>
        </p:spPr>
      </p:pic>
    </p:spTree>
    <p:extLst>
      <p:ext uri="{BB962C8B-B14F-4D97-AF65-F5344CB8AC3E}">
        <p14:creationId xmlns:p14="http://schemas.microsoft.com/office/powerpoint/2010/main" val="3350257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9"/>
            <a:ext cx="10515600" cy="4841875"/>
          </a:xfrm>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44464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a:t>Click to edit section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err="1"/>
              <a:t>Firstname</a:t>
            </a:r>
            <a:r>
              <a:rPr lang="en-US" sz="1350"/>
              <a:t> </a:t>
            </a:r>
            <a:r>
              <a:rPr lang="en-US" sz="1350" err="1"/>
              <a:t>Lastname</a:t>
            </a:r>
            <a:r>
              <a:rPr lang="en-US" sz="135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391" y="529738"/>
            <a:ext cx="3810000" cy="752475"/>
          </a:xfrm>
          <a:prstGeom prst="rect">
            <a:avLst/>
          </a:prstGeom>
        </p:spPr>
      </p:pic>
    </p:spTree>
    <p:extLst>
      <p:ext uri="{BB962C8B-B14F-4D97-AF65-F5344CB8AC3E}">
        <p14:creationId xmlns:p14="http://schemas.microsoft.com/office/powerpoint/2010/main" val="3506752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73615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3149579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2684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31689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3"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4198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descr="See the source image">
            <a:extLst>
              <a:ext uri="{FF2B5EF4-FFF2-40B4-BE49-F238E27FC236}">
                <a16:creationId xmlns:a16="http://schemas.microsoft.com/office/drawing/2014/main" id="{D59A583E-F506-0BFB-7242-2482CCC3715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6287786"/>
            <a:ext cx="1085316" cy="57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45669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1" y="6356352"/>
            <a:ext cx="1358591" cy="365125"/>
          </a:xfrm>
        </p:spPr>
        <p:txBody>
          <a:body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7477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3623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85469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7747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92650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24518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42191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86105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146922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795524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1530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7" name="Text Placeholder 3"/>
          <p:cNvSpPr>
            <a:spLocks noGrp="1"/>
          </p:cNvSpPr>
          <p:nvPr>
            <p:ph type="body" sz="quarter" idx="15" hasCustomPrompt="1"/>
          </p:nvPr>
        </p:nvSpPr>
        <p:spPr>
          <a:xfrm>
            <a:off x="581720" y="4345148"/>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8648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4" name="Text Placeholder 3"/>
          <p:cNvSpPr>
            <a:spLocks noGrp="1"/>
          </p:cNvSpPr>
          <p:nvPr>
            <p:ph type="body" sz="quarter" idx="16"/>
          </p:nvPr>
        </p:nvSpPr>
        <p:spPr>
          <a:xfrm>
            <a:off x="2876551"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3" name="Picture Placeholder 2"/>
          <p:cNvSpPr>
            <a:spLocks noGrp="1"/>
          </p:cNvSpPr>
          <p:nvPr>
            <p:ph type="pic" sz="quarter" idx="14" hasCustomPrompt="1"/>
          </p:nvPr>
        </p:nvSpPr>
        <p:spPr>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4" name="Text Placeholder 3"/>
          <p:cNvSpPr>
            <a:spLocks noGrp="1"/>
          </p:cNvSpPr>
          <p:nvPr>
            <p:ph type="body" sz="quarter" idx="15"/>
          </p:nvPr>
        </p:nvSpPr>
        <p:spPr>
          <a:xfrm>
            <a:off x="2876551" y="3939363"/>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6" name="Text Placeholder 3"/>
          <p:cNvSpPr>
            <a:spLocks noGrp="1"/>
          </p:cNvSpPr>
          <p:nvPr>
            <p:ph type="body" sz="quarter" idx="18"/>
          </p:nvPr>
        </p:nvSpPr>
        <p:spPr>
          <a:xfrm>
            <a:off x="8270023"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7" name="Picture Placeholder 2"/>
          <p:cNvSpPr>
            <a:spLocks noGrp="1"/>
          </p:cNvSpPr>
          <p:nvPr>
            <p:ph type="pic" sz="quarter" idx="19" hasCustomPrompt="1"/>
          </p:nvPr>
        </p:nvSpPr>
        <p:spPr>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8" name="Text Placeholder 3"/>
          <p:cNvSpPr>
            <a:spLocks noGrp="1"/>
          </p:cNvSpPr>
          <p:nvPr>
            <p:ph type="body" sz="quarter" idx="20"/>
          </p:nvPr>
        </p:nvSpPr>
        <p:spPr>
          <a:xfrm>
            <a:off x="8270023" y="3939362"/>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17343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3"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16"/>
          </p:nvPr>
        </p:nvSpPr>
        <p:spPr>
          <a:xfrm>
            <a:off x="2876551"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3" name="Picture Placeholder 2"/>
          <p:cNvSpPr>
            <a:spLocks noGrp="1"/>
          </p:cNvSpPr>
          <p:nvPr>
            <p:ph type="pic" sz="quarter" idx="14" hasCustomPrompt="1"/>
          </p:nvPr>
        </p:nvSpPr>
        <p:spPr>
          <a:xfrm>
            <a:off x="806333"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4" name="Text Placeholder 3"/>
          <p:cNvSpPr>
            <a:spLocks noGrp="1"/>
          </p:cNvSpPr>
          <p:nvPr>
            <p:ph type="body" sz="quarter" idx="15"/>
          </p:nvPr>
        </p:nvSpPr>
        <p:spPr>
          <a:xfrm>
            <a:off x="2876551" y="3939363"/>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06"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7" name="Text Placeholder 3"/>
          <p:cNvSpPr>
            <a:spLocks noGrp="1"/>
          </p:cNvSpPr>
          <p:nvPr>
            <p:ph type="body" sz="quarter" idx="18"/>
          </p:nvPr>
        </p:nvSpPr>
        <p:spPr>
          <a:xfrm>
            <a:off x="8270023"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8" name="Picture Placeholder 2"/>
          <p:cNvSpPr>
            <a:spLocks noGrp="1"/>
          </p:cNvSpPr>
          <p:nvPr>
            <p:ph type="pic" sz="quarter" idx="19" hasCustomPrompt="1"/>
          </p:nvPr>
        </p:nvSpPr>
        <p:spPr>
          <a:xfrm>
            <a:off x="6199806"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9" name="Text Placeholder 3"/>
          <p:cNvSpPr>
            <a:spLocks noGrp="1"/>
          </p:cNvSpPr>
          <p:nvPr>
            <p:ph type="body" sz="quarter" idx="20"/>
          </p:nvPr>
        </p:nvSpPr>
        <p:spPr>
          <a:xfrm>
            <a:off x="8270023" y="3939362"/>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7258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23339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a:xfrm>
            <a:off x="806333"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06"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92776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a:t>Click to edit title</a:t>
            </a:r>
          </a:p>
        </p:txBody>
      </p:sp>
      <p:sp>
        <p:nvSpPr>
          <p:cNvPr id="5" name="Date Placeholder 3"/>
          <p:cNvSpPr>
            <a:spLocks noGrp="1"/>
          </p:cNvSpPr>
          <p:nvPr>
            <p:ph type="dt" sz="half" idx="11"/>
          </p:nvPr>
        </p:nvSpPr>
        <p:spPr>
          <a:xfrm>
            <a:off x="838201" y="6356352"/>
            <a:ext cx="1358591" cy="365125"/>
          </a:xfrm>
        </p:spPr>
        <p:txBody>
          <a:bodyPr/>
          <a:lstStyle/>
          <a:p>
            <a:endParaRPr lang="en-US"/>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50370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a:t>Click to edit title</a:t>
            </a:r>
          </a:p>
        </p:txBody>
      </p:sp>
      <p:sp>
        <p:nvSpPr>
          <p:cNvPr id="5" name="Date Placeholder 3"/>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000113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a:t>Click to edit title</a:t>
            </a:r>
          </a:p>
        </p:txBody>
      </p:sp>
      <p:sp>
        <p:nvSpPr>
          <p:cNvPr id="5" name="Date Placeholder 3"/>
          <p:cNvSpPr>
            <a:spLocks noGrp="1"/>
          </p:cNvSpPr>
          <p:nvPr>
            <p:ph type="dt" sz="half" idx="11"/>
          </p:nvPr>
        </p:nvSpPr>
        <p:spPr>
          <a:xfrm>
            <a:off x="838201" y="6356352"/>
            <a:ext cx="1358591" cy="365125"/>
          </a:xfrm>
        </p:spPr>
        <p:txBody>
          <a:bodyPr/>
          <a:lstStyle/>
          <a:p>
            <a:endParaRPr lang="en-US"/>
          </a:p>
        </p:txBody>
      </p:sp>
      <p:sp>
        <p:nvSpPr>
          <p:cNvPr id="6"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97738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3"/>
            <a:ext cx="8128000" cy="2966751"/>
          </a:xfrm>
        </p:spPr>
        <p:txBody>
          <a:bodyPr/>
          <a:lstStyle/>
          <a:p>
            <a:endParaRPr lang="en-US"/>
          </a:p>
        </p:txBody>
      </p:sp>
      <p:sp>
        <p:nvSpPr>
          <p:cNvPr id="8" name="Date Placeholder 4"/>
          <p:cNvSpPr>
            <a:spLocks noGrp="1"/>
          </p:cNvSpPr>
          <p:nvPr>
            <p:ph type="dt" sz="half" idx="11"/>
          </p:nvPr>
        </p:nvSpPr>
        <p:spPr>
          <a:xfrm>
            <a:off x="838201" y="6356352"/>
            <a:ext cx="1358591" cy="365125"/>
          </a:xfrm>
        </p:spPr>
        <p:txBody>
          <a:body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16767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7441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50" indent="-257150">
              <a:lnSpc>
                <a:spcPct val="100000"/>
              </a:lnSpc>
              <a:spcAft>
                <a:spcPts val="750"/>
              </a:spcAft>
              <a:buClr>
                <a:schemeClr val="accent1"/>
              </a:buClr>
              <a:buFont typeface="Arial" panose="020B0604020202020204" pitchFamily="34" charset="0"/>
              <a:buChar char="•"/>
              <a:defRPr sz="1875"/>
            </a:lvl1pPr>
            <a:lvl2pPr marL="600015" indent="-257150">
              <a:lnSpc>
                <a:spcPct val="100000"/>
              </a:lnSpc>
              <a:spcAft>
                <a:spcPts val="750"/>
              </a:spcAft>
              <a:buClr>
                <a:schemeClr val="accent1"/>
              </a:buClr>
              <a:buFont typeface="Arial" panose="020B0604020202020204" pitchFamily="34" charset="0"/>
              <a:buChar char="•"/>
              <a:defRPr sz="1575"/>
            </a:lvl2pPr>
            <a:lvl3pPr marL="900023" indent="-214293">
              <a:lnSpc>
                <a:spcPct val="100000"/>
              </a:lnSpc>
              <a:spcAft>
                <a:spcPts val="750"/>
              </a:spcAft>
              <a:buClr>
                <a:schemeClr val="accent1"/>
              </a:buClr>
              <a:buFont typeface="Arial" panose="020B0604020202020204" pitchFamily="34" charset="0"/>
              <a:buChar char="•"/>
              <a:defRPr sz="1275"/>
            </a:lvl3pPr>
            <a:lvl4pPr marL="1242889" indent="-214293">
              <a:lnSpc>
                <a:spcPct val="100000"/>
              </a:lnSpc>
              <a:spcAft>
                <a:spcPts val="750"/>
              </a:spcAft>
              <a:buClr>
                <a:schemeClr val="accent1"/>
              </a:buClr>
              <a:buFont typeface="Arial" panose="020B0604020202020204" pitchFamily="34" charset="0"/>
              <a:buChar char="•"/>
              <a:defRPr sz="1275"/>
            </a:lvl4pPr>
            <a:lvl5pPr marL="1585757" indent="-214293">
              <a:lnSpc>
                <a:spcPct val="100000"/>
              </a:lnSpc>
              <a:spcAft>
                <a:spcPts val="750"/>
              </a:spcAft>
              <a:buClr>
                <a:schemeClr val="accent1"/>
              </a:buClr>
              <a:buFont typeface="Arial" panose="020B0604020202020204" pitchFamily="34" charset="0"/>
              <a:buChar char="•"/>
              <a:defRPr sz="12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8584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396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1" y="6356352"/>
            <a:ext cx="1358591" cy="365125"/>
          </a:xfrm>
        </p:spPr>
        <p:txBody>
          <a:body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8"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60992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8"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1" y="6356352"/>
            <a:ext cx="1358591" cy="365125"/>
          </a:xfrm>
        </p:spPr>
        <p:txBody>
          <a:body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1" name="Slide Number Placeholder 6"/>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17815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3"/>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1" y="6356352"/>
            <a:ext cx="1358591" cy="365125"/>
          </a:xfrm>
        </p:spPr>
        <p:txBody>
          <a:bodyPr/>
          <a:lstStyle/>
          <a:p>
            <a:endParaRPr lang="en-US"/>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11" name="Slide Number Placeholder 5"/>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07878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8" y="691884"/>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26943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4875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1" y="6356352"/>
            <a:ext cx="1358591" cy="365125"/>
          </a:xfrm>
        </p:spPr>
        <p:txBody>
          <a:bodyPr/>
          <a:lstStyle/>
          <a:p>
            <a:endParaRPr lang="en-US"/>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8"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16149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344633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endParaRPr lang="en-US"/>
          </a:p>
        </p:txBody>
      </p:sp>
      <p:sp>
        <p:nvSpPr>
          <p:cNvPr id="1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p>
        </p:txBody>
      </p:sp>
      <p:sp>
        <p:nvSpPr>
          <p:cNvPr id="1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5749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13203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38010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8"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7"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68675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6"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77213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11804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251148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8407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88703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396759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5"/>
            <a:ext cx="10515600" cy="1472163"/>
          </a:xfrm>
        </p:spPr>
        <p:txBody>
          <a:bodyPr>
            <a:noAutofit/>
          </a:bodyPr>
          <a:lstStyle>
            <a:lvl1pPr algn="ctr">
              <a:tabLst>
                <a:tab pos="2827735" algn="l"/>
              </a:tabLst>
              <a:defRPr sz="525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3769" y="449454"/>
            <a:ext cx="3810000" cy="752475"/>
          </a:xfrm>
          <a:prstGeom prst="rect">
            <a:avLst/>
          </a:prstGeom>
        </p:spPr>
      </p:pic>
    </p:spTree>
    <p:extLst>
      <p:ext uri="{BB962C8B-B14F-4D97-AF65-F5344CB8AC3E}">
        <p14:creationId xmlns:p14="http://schemas.microsoft.com/office/powerpoint/2010/main" val="10335905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Here | mn.gov/websiteurl</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6925" y="548723"/>
            <a:ext cx="3810000" cy="752475"/>
          </a:xfrm>
          <a:prstGeom prst="rect">
            <a:avLst/>
          </a:prstGeom>
        </p:spPr>
      </p:pic>
    </p:spTree>
    <p:extLst>
      <p:ext uri="{BB962C8B-B14F-4D97-AF65-F5344CB8AC3E}">
        <p14:creationId xmlns:p14="http://schemas.microsoft.com/office/powerpoint/2010/main" val="3125316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4/21/2026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1" name="Picture 10">
            <a:extLst>
              <a:ext uri="{FF2B5EF4-FFF2-40B4-BE49-F238E27FC236}">
                <a16:creationId xmlns:a16="http://schemas.microsoft.com/office/drawing/2014/main" id="{0BE78A05-376E-437F-A047-D02188F506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5925" y="1869228"/>
            <a:ext cx="5108858" cy="703514"/>
          </a:xfrm>
          <a:prstGeom prst="rect">
            <a:avLst/>
          </a:prstGeom>
        </p:spPr>
      </p:pic>
    </p:spTree>
    <p:extLst>
      <p:ext uri="{BB962C8B-B14F-4D97-AF65-F5344CB8AC3E}">
        <p14:creationId xmlns:p14="http://schemas.microsoft.com/office/powerpoint/2010/main" val="20107348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63" Type="http://schemas.openxmlformats.org/officeDocument/2006/relationships/slideLayout" Target="../slideLayouts/slideLayout16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62" Type="http://schemas.openxmlformats.org/officeDocument/2006/relationships/slideLayout" Target="../slideLayouts/slideLayout16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61" Type="http://schemas.openxmlformats.org/officeDocument/2006/relationships/slideLayout" Target="../slideLayouts/slideLayout159.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slideLayout" Target="../slideLayouts/slideLayout15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56" Type="http://schemas.openxmlformats.org/officeDocument/2006/relationships/slideLayout" Target="../slideLayouts/slideLayout154.xml"/><Relationship Id="rId64" Type="http://schemas.openxmlformats.org/officeDocument/2006/relationships/theme" Target="../theme/theme3.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59" Type="http://schemas.openxmlformats.org/officeDocument/2006/relationships/slideLayout" Target="../slideLayouts/slideLayout1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theme" Target="../theme/theme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41" Type="http://schemas.openxmlformats.org/officeDocument/2006/relationships/slideLayout" Target="../slideLayouts/slideLayout20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8" Type="http://schemas.openxmlformats.org/officeDocument/2006/relationships/slideLayout" Target="../slideLayouts/slideLayout16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slideLayout" Target="../slideLayouts/slideLayout249.xml"/><Relationship Id="rId3" Type="http://schemas.openxmlformats.org/officeDocument/2006/relationships/slideLayout" Target="../slideLayouts/slideLayout213.xml"/><Relationship Id="rId21" Type="http://schemas.openxmlformats.org/officeDocument/2006/relationships/slideLayout" Target="../slideLayouts/slideLayout231.xml"/><Relationship Id="rId34" Type="http://schemas.openxmlformats.org/officeDocument/2006/relationships/slideLayout" Target="../slideLayouts/slideLayout244.xml"/><Relationship Id="rId42" Type="http://schemas.openxmlformats.org/officeDocument/2006/relationships/slideLayout" Target="../slideLayouts/slideLayout252.xml"/><Relationship Id="rId47" Type="http://schemas.openxmlformats.org/officeDocument/2006/relationships/slideLayout" Target="../slideLayouts/slideLayout257.xml"/><Relationship Id="rId50" Type="http://schemas.openxmlformats.org/officeDocument/2006/relationships/theme" Target="../theme/theme5.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46" Type="http://schemas.openxmlformats.org/officeDocument/2006/relationships/slideLayout" Target="../slideLayouts/slideLayout256.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41" Type="http://schemas.openxmlformats.org/officeDocument/2006/relationships/slideLayout" Target="../slideLayouts/slideLayout251.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49" Type="http://schemas.openxmlformats.org/officeDocument/2006/relationships/slideLayout" Target="../slideLayouts/slideLayout259.xml"/><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4" Type="http://schemas.openxmlformats.org/officeDocument/2006/relationships/slideLayout" Target="../slideLayouts/slideLayout254.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8"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10" y="6356366"/>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2" name="Footer Placeholder 4"/>
          <p:cNvSpPr>
            <a:spLocks noGrp="1"/>
          </p:cNvSpPr>
          <p:nvPr>
            <p:ph type="ftr" sz="quarter" idx="3"/>
          </p:nvPr>
        </p:nvSpPr>
        <p:spPr>
          <a:xfrm>
            <a:off x="3302187" y="6356365"/>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4"/>
          </p:nvPr>
        </p:nvSpPr>
        <p:spPr>
          <a:xfrm>
            <a:off x="9891135" y="6356366"/>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688" r:id="rId14"/>
    <p:sldLayoutId id="2147483801" r:id="rId15"/>
    <p:sldLayoutId id="2147483802" r:id="rId16"/>
    <p:sldLayoutId id="2147483803" r:id="rId17"/>
    <p:sldLayoutId id="2147483744" r:id="rId18"/>
    <p:sldLayoutId id="2147483793" r:id="rId19"/>
    <p:sldLayoutId id="2147483772" r:id="rId20"/>
    <p:sldLayoutId id="2147483767" r:id="rId21"/>
    <p:sldLayoutId id="2147483769" r:id="rId22"/>
    <p:sldLayoutId id="2147483771" r:id="rId23"/>
    <p:sldLayoutId id="2147483770" r:id="rId24"/>
    <p:sldLayoutId id="2147483732" r:id="rId25"/>
    <p:sldLayoutId id="2147483794" r:id="rId26"/>
    <p:sldLayoutId id="2147483733" r:id="rId27"/>
    <p:sldLayoutId id="2147483747" r:id="rId28"/>
    <p:sldLayoutId id="2147483818" r:id="rId29"/>
    <p:sldLayoutId id="2147483805" r:id="rId30"/>
    <p:sldLayoutId id="2147483806" r:id="rId31"/>
    <p:sldLayoutId id="2147483750" r:id="rId32"/>
    <p:sldLayoutId id="2147483765" r:id="rId33"/>
    <p:sldLayoutId id="2147483781" r:id="rId34"/>
    <p:sldLayoutId id="2147483809" r:id="rId35"/>
    <p:sldLayoutId id="2147483808" r:id="rId36"/>
    <p:sldLayoutId id="2147483807" r:id="rId37"/>
    <p:sldLayoutId id="2147483819" r:id="rId38"/>
    <p:sldLayoutId id="2147483754" r:id="rId39"/>
    <p:sldLayoutId id="2147483755" r:id="rId40"/>
    <p:sldLayoutId id="2147483759" r:id="rId41"/>
    <p:sldLayoutId id="2147483753" r:id="rId42"/>
    <p:sldLayoutId id="2147483763" r:id="rId43"/>
    <p:sldLayoutId id="2147483762" r:id="rId44"/>
    <p:sldLayoutId id="2147483758" r:id="rId45"/>
    <p:sldLayoutId id="2147483756" r:id="rId46"/>
    <p:sldLayoutId id="2147483798" r:id="rId47"/>
    <p:sldLayoutId id="2147483797" r:id="rId48"/>
    <p:sldLayoutId id="2147483870" r:id="rId49"/>
  </p:sldLayoutIdLst>
  <p:hf hdr="0" ftr="0" dt="0"/>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01" indent="-171434" algn="l" defTabSz="685732"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165" indent="-171434" algn="l" defTabSz="685732"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030" indent="-171434" algn="l" defTabSz="685732"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2896" indent="-171434" algn="l" defTabSz="685732"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8" algn="l" defTabSz="685732" rtl="0" eaLnBrk="1" latinLnBrk="0" hangingPunct="1">
        <a:defRPr sz="1350" kern="1200">
          <a:solidFill>
            <a:schemeClr val="tx1"/>
          </a:solidFill>
          <a:latin typeface="+mn-lt"/>
          <a:ea typeface="+mn-ea"/>
          <a:cs typeface="+mn-cs"/>
        </a:defRPr>
      </a:lvl4pPr>
      <a:lvl5pPr marL="1371464" algn="l" defTabSz="685732" rtl="0" eaLnBrk="1" latinLnBrk="0" hangingPunct="1">
        <a:defRPr sz="1350" kern="1200">
          <a:solidFill>
            <a:schemeClr val="tx1"/>
          </a:solidFill>
          <a:latin typeface="+mn-lt"/>
          <a:ea typeface="+mn-ea"/>
          <a:cs typeface="+mn-cs"/>
        </a:defRPr>
      </a:lvl5pPr>
      <a:lvl6pPr marL="1714331"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Here | mn.gov/websiteurl</a:t>
            </a: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1997928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 id="2147483914" r:id="rId43"/>
    <p:sldLayoutId id="2147483915" r:id="rId44"/>
    <p:sldLayoutId id="2147483916" r:id="rId45"/>
    <p:sldLayoutId id="2147483917" r:id="rId46"/>
    <p:sldLayoutId id="2147483918" r:id="rId47"/>
    <p:sldLayoutId id="2147483919" r:id="rId48"/>
    <p:sldLayoutId id="2147483920" r:id="rId49"/>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4/21/2026</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www.mda.state.mn.us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1497931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49" r:id="rId28"/>
    <p:sldLayoutId id="2147483950" r:id="rId29"/>
    <p:sldLayoutId id="2147483951" r:id="rId30"/>
    <p:sldLayoutId id="2147483952" r:id="rId31"/>
    <p:sldLayoutId id="2147483953" r:id="rId32"/>
    <p:sldLayoutId id="2147483954" r:id="rId33"/>
    <p:sldLayoutId id="2147483955" r:id="rId34"/>
    <p:sldLayoutId id="2147483956" r:id="rId35"/>
    <p:sldLayoutId id="2147483957" r:id="rId36"/>
    <p:sldLayoutId id="2147483958" r:id="rId37"/>
    <p:sldLayoutId id="2147483959" r:id="rId38"/>
    <p:sldLayoutId id="2147483960" r:id="rId39"/>
    <p:sldLayoutId id="2147483961" r:id="rId40"/>
    <p:sldLayoutId id="2147483962" r:id="rId41"/>
    <p:sldLayoutId id="2147483963" r:id="rId42"/>
    <p:sldLayoutId id="2147483964" r:id="rId43"/>
    <p:sldLayoutId id="2147483965" r:id="rId44"/>
    <p:sldLayoutId id="2147483966" r:id="rId45"/>
    <p:sldLayoutId id="2147483967" r:id="rId46"/>
    <p:sldLayoutId id="2147483968" r:id="rId47"/>
    <p:sldLayoutId id="2147483969" r:id="rId48"/>
    <p:sldLayoutId id="2147483970" r:id="rId49"/>
    <p:sldLayoutId id="2147483971" r:id="rId50"/>
    <p:sldLayoutId id="2147483972" r:id="rId51"/>
    <p:sldLayoutId id="2147483973" r:id="rId52"/>
    <p:sldLayoutId id="2147483974" r:id="rId53"/>
    <p:sldLayoutId id="2147483975" r:id="rId54"/>
    <p:sldLayoutId id="2147483976" r:id="rId55"/>
    <p:sldLayoutId id="2147483977" r:id="rId56"/>
    <p:sldLayoutId id="2147483978" r:id="rId57"/>
    <p:sldLayoutId id="2147483979" r:id="rId58"/>
    <p:sldLayoutId id="2147483980" r:id="rId59"/>
    <p:sldLayoutId id="2147483981" r:id="rId60"/>
    <p:sldLayoutId id="2147483982" r:id="rId61"/>
    <p:sldLayoutId id="2147483983" r:id="rId62"/>
    <p:sldLayoutId id="2147483984" r:id="rId6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3569797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4016" r:id="rId31"/>
    <p:sldLayoutId id="2147484017" r:id="rId32"/>
    <p:sldLayoutId id="2147484018" r:id="rId33"/>
    <p:sldLayoutId id="2147484019" r:id="rId34"/>
    <p:sldLayoutId id="2147484020" r:id="rId35"/>
    <p:sldLayoutId id="2147484021" r:id="rId36"/>
    <p:sldLayoutId id="2147484022" r:id="rId37"/>
    <p:sldLayoutId id="2147484023" r:id="rId38"/>
    <p:sldLayoutId id="2147484024" r:id="rId39"/>
    <p:sldLayoutId id="2147484025" r:id="rId40"/>
    <p:sldLayoutId id="2147484026" r:id="rId41"/>
    <p:sldLayoutId id="2147484027" r:id="rId42"/>
    <p:sldLayoutId id="2147484028" r:id="rId43"/>
    <p:sldLayoutId id="2147484029" r:id="rId44"/>
    <p:sldLayoutId id="2147484030" r:id="rId45"/>
    <p:sldLayoutId id="2147484031" r:id="rId46"/>
    <p:sldLayoutId id="2147484032" r:id="rId47"/>
    <p:sldLayoutId id="2147484033" r:id="rId48"/>
    <p:sldLayoutId id="2147484034" r:id="rId4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solidFill>
                  <a:srgbClr val="000000"/>
                </a:solidFill>
              </a:rPr>
              <a:t>Optional Tagline Goes Here | mn.gov/websiteurl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446556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 id="2147484070" r:id="rId35"/>
    <p:sldLayoutId id="2147484071" r:id="rId36"/>
    <p:sldLayoutId id="2147484072" r:id="rId37"/>
    <p:sldLayoutId id="2147484073" r:id="rId38"/>
    <p:sldLayoutId id="2147484074" r:id="rId39"/>
    <p:sldLayoutId id="2147484075" r:id="rId40"/>
    <p:sldLayoutId id="2147484076" r:id="rId41"/>
    <p:sldLayoutId id="2147484077" r:id="rId42"/>
    <p:sldLayoutId id="2147484078" r:id="rId43"/>
    <p:sldLayoutId id="2147484079" r:id="rId44"/>
    <p:sldLayoutId id="2147484080" r:id="rId45"/>
    <p:sldLayoutId id="2147484081" r:id="rId46"/>
    <p:sldLayoutId id="2147484082" r:id="rId47"/>
    <p:sldLayoutId id="2147484083" r:id="rId48"/>
    <p:sldLayoutId id="2147484084" r:id="rId4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6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60.xml"/><Relationship Id="rId6" Type="http://schemas.openxmlformats.org/officeDocument/2006/relationships/image" Target="../media/image31.png"/><Relationship Id="rId5" Type="http://schemas.openxmlformats.org/officeDocument/2006/relationships/image" Target="../media/image51.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160.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52.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0.xml"/><Relationship Id="rId6" Type="http://schemas.openxmlformats.org/officeDocument/2006/relationships/image" Target="../media/image32.png"/><Relationship Id="rId5" Type="http://schemas.openxmlformats.org/officeDocument/2006/relationships/image" Target="../media/image55.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jpg"/><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31.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hyperlink" Target="https://pubs.usgs.gov/tm/4-f3/" TargetMode="External"/><Relationship Id="rId5" Type="http://schemas.openxmlformats.org/officeDocument/2006/relationships/image" Target="../media/image47.png"/><Relationship Id="rId4" Type="http://schemas.openxmlformats.org/officeDocument/2006/relationships/hyperlink" Target="https://doi.org/10.5066/P9XVBIW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14.xml"/><Relationship Id="rId5" Type="http://schemas.openxmlformats.org/officeDocument/2006/relationships/image" Target="../media/image31.pn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3F70-AAAE-80D9-5A5E-3F28A3F9B83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0C4E6F3C-68BE-8C34-F4C7-FB6C201C964A}"/>
              </a:ext>
            </a:extLst>
          </p:cNvPr>
          <p:cNvPicPr>
            <a:picLocks noChangeAspect="1"/>
          </p:cNvPicPr>
          <p:nvPr/>
        </p:nvPicPr>
        <p:blipFill>
          <a:blip r:embed="rId3"/>
          <a:stretch>
            <a:fillRect/>
          </a:stretch>
        </p:blipFill>
        <p:spPr>
          <a:xfrm>
            <a:off x="0" y="152399"/>
            <a:ext cx="12192000" cy="4813005"/>
          </a:xfrm>
          <a:prstGeom prst="rect">
            <a:avLst/>
          </a:prstGeom>
        </p:spPr>
      </p:pic>
      <p:sp>
        <p:nvSpPr>
          <p:cNvPr id="7" name="TextBox 6">
            <a:extLst>
              <a:ext uri="{FF2B5EF4-FFF2-40B4-BE49-F238E27FC236}">
                <a16:creationId xmlns:a16="http://schemas.microsoft.com/office/drawing/2014/main" id="{33B59327-9607-5F66-D43E-EBDB43AE7970}"/>
              </a:ext>
            </a:extLst>
          </p:cNvPr>
          <p:cNvSpPr txBox="1"/>
          <p:nvPr/>
        </p:nvSpPr>
        <p:spPr>
          <a:xfrm>
            <a:off x="2004261" y="3147188"/>
            <a:ext cx="8442251" cy="1600438"/>
          </a:xfrm>
          <a:prstGeom prst="rect">
            <a:avLst/>
          </a:prstGeom>
          <a:noFill/>
        </p:spPr>
        <p:txBody>
          <a:bodyPr wrap="square">
            <a:spAutoFit/>
          </a:bodyPr>
          <a:lstStyle/>
          <a:p>
            <a:pPr algn="ctr"/>
            <a:r>
              <a:rPr lang="en-US" sz="2800" b="1" dirty="0">
                <a:solidFill>
                  <a:schemeClr val="bg1"/>
                </a:solidFill>
              </a:rPr>
              <a:t>Understanding Groundwater Age for the </a:t>
            </a:r>
            <a:br>
              <a:rPr lang="en-US" sz="2800" b="1" dirty="0">
                <a:solidFill>
                  <a:schemeClr val="bg1"/>
                </a:solidFill>
              </a:rPr>
            </a:br>
            <a:r>
              <a:rPr lang="en-US" sz="2800" b="1" dirty="0">
                <a:solidFill>
                  <a:schemeClr val="bg1"/>
                </a:solidFill>
              </a:rPr>
              <a:t>Implementation of the Groundwater Protection Rule</a:t>
            </a:r>
            <a:br>
              <a:rPr lang="en-US" sz="2800" b="1" dirty="0">
                <a:solidFill>
                  <a:schemeClr val="bg1"/>
                </a:solidFill>
              </a:rPr>
            </a:br>
            <a:br>
              <a:rPr lang="en-US" sz="1400" b="1" dirty="0">
                <a:solidFill>
                  <a:schemeClr val="bg1"/>
                </a:solidFill>
              </a:rPr>
            </a:br>
            <a:r>
              <a:rPr lang="en-US" sz="2800" b="1" i="1" dirty="0">
                <a:solidFill>
                  <a:schemeClr val="bg1"/>
                </a:solidFill>
              </a:rPr>
              <a:t>Science and Policy </a:t>
            </a:r>
            <a:endParaRPr lang="en-US" sz="2800" dirty="0">
              <a:solidFill>
                <a:schemeClr val="bg1"/>
              </a:solidFill>
            </a:endParaRPr>
          </a:p>
        </p:txBody>
      </p:sp>
      <p:pic>
        <p:nvPicPr>
          <p:cNvPr id="9" name="Content Placeholder 8" descr="A field of hay bales with a water tower in the background&#10;&#10;AI-generated content may be incorrect.">
            <a:extLst>
              <a:ext uri="{FF2B5EF4-FFF2-40B4-BE49-F238E27FC236}">
                <a16:creationId xmlns:a16="http://schemas.microsoft.com/office/drawing/2014/main" id="{1282C2AB-D5ED-98F7-57A3-91F034246F1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439016" y="342365"/>
            <a:ext cx="3638083" cy="2728562"/>
          </a:xfrm>
          <a:ln>
            <a:solidFill>
              <a:schemeClr val="bg1"/>
            </a:solidFill>
          </a:ln>
        </p:spPr>
      </p:pic>
      <p:pic>
        <p:nvPicPr>
          <p:cNvPr id="10" name="Picture 9" descr="A water tower in a snowy area&#10;&#10;Description automatically generated with medium confidence">
            <a:extLst>
              <a:ext uri="{FF2B5EF4-FFF2-40B4-BE49-F238E27FC236}">
                <a16:creationId xmlns:a16="http://schemas.microsoft.com/office/drawing/2014/main" id="{A41E6FAF-A800-086A-CE27-A6FFB6E94C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3081" y="292024"/>
            <a:ext cx="1384557" cy="2728562"/>
          </a:xfrm>
          <a:prstGeom prst="rect">
            <a:avLst/>
          </a:prstGeom>
          <a:noFill/>
          <a:ln>
            <a:noFill/>
          </a:ln>
        </p:spPr>
      </p:pic>
      <p:pic>
        <p:nvPicPr>
          <p:cNvPr id="11" name="Picture 10">
            <a:extLst>
              <a:ext uri="{FF2B5EF4-FFF2-40B4-BE49-F238E27FC236}">
                <a16:creationId xmlns:a16="http://schemas.microsoft.com/office/drawing/2014/main" id="{6DB322D7-6C6C-1EF4-48F0-F454B39406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50374" y="292024"/>
            <a:ext cx="1768350" cy="2724077"/>
          </a:xfrm>
          <a:prstGeom prst="rect">
            <a:avLst/>
          </a:prstGeom>
          <a:noFill/>
          <a:ln>
            <a:noFill/>
          </a:ln>
        </p:spPr>
      </p:pic>
      <p:pic>
        <p:nvPicPr>
          <p:cNvPr id="12" name="Picture 11" descr="Logo&#10;&#10;AI-generated content may be incorrect.">
            <a:extLst>
              <a:ext uri="{FF2B5EF4-FFF2-40B4-BE49-F238E27FC236}">
                <a16:creationId xmlns:a16="http://schemas.microsoft.com/office/drawing/2014/main" id="{2E49D919-6CF9-523F-5642-645AA55A7C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319" y="5401333"/>
            <a:ext cx="1795536" cy="981560"/>
          </a:xfrm>
          <a:prstGeom prst="rect">
            <a:avLst/>
          </a:prstGeom>
        </p:spPr>
      </p:pic>
      <p:sp>
        <p:nvSpPr>
          <p:cNvPr id="14" name="TextBox 13">
            <a:extLst>
              <a:ext uri="{FF2B5EF4-FFF2-40B4-BE49-F238E27FC236}">
                <a16:creationId xmlns:a16="http://schemas.microsoft.com/office/drawing/2014/main" id="{266A236D-5516-A7EB-CFE7-D4362D77FFC8}"/>
              </a:ext>
            </a:extLst>
          </p:cNvPr>
          <p:cNvSpPr txBox="1"/>
          <p:nvPr/>
        </p:nvSpPr>
        <p:spPr>
          <a:xfrm>
            <a:off x="3152602" y="5196007"/>
            <a:ext cx="6097772" cy="1661993"/>
          </a:xfrm>
          <a:prstGeom prst="rect">
            <a:avLst/>
          </a:prstGeom>
          <a:noFill/>
        </p:spPr>
        <p:txBody>
          <a:bodyPr wrap="square">
            <a:spAutoFit/>
          </a:bodyPr>
          <a:lstStyle/>
          <a:p>
            <a:pPr algn="ctr"/>
            <a:r>
              <a:rPr lang="en-US" sz="2400" b="1" dirty="0"/>
              <a:t>Kimberly Kaiser and Margaret Wagner</a:t>
            </a:r>
          </a:p>
          <a:p>
            <a:pPr algn="ctr"/>
            <a:r>
              <a:rPr lang="en-US" sz="2400" b="1" dirty="0"/>
              <a:t>Minnesota Department of Agriculture</a:t>
            </a:r>
          </a:p>
          <a:p>
            <a:pPr algn="ctr"/>
            <a:r>
              <a:rPr lang="en-US" sz="1000" b="1" dirty="0"/>
              <a:t> </a:t>
            </a:r>
          </a:p>
          <a:p>
            <a:pPr algn="ctr"/>
            <a:r>
              <a:rPr lang="en-US" sz="2200" b="1" dirty="0">
                <a:solidFill>
                  <a:schemeClr val="bg2">
                    <a:lumMod val="75000"/>
                  </a:schemeClr>
                </a:solidFill>
              </a:rPr>
              <a:t>MGWA Spring Conference</a:t>
            </a:r>
          </a:p>
          <a:p>
            <a:pPr algn="ctr"/>
            <a:r>
              <a:rPr lang="en-US" sz="2200" b="1" dirty="0">
                <a:solidFill>
                  <a:schemeClr val="bg2">
                    <a:lumMod val="75000"/>
                  </a:schemeClr>
                </a:solidFill>
              </a:rPr>
              <a:t>April 23, 2026</a:t>
            </a:r>
          </a:p>
        </p:txBody>
      </p:sp>
      <p:pic>
        <p:nvPicPr>
          <p:cNvPr id="15" name="Picture 14" descr="Text&#10;&#10;AI-generated content may be incorrect.">
            <a:extLst>
              <a:ext uri="{FF2B5EF4-FFF2-40B4-BE49-F238E27FC236}">
                <a16:creationId xmlns:a16="http://schemas.microsoft.com/office/drawing/2014/main" id="{7EB378CB-D438-9E96-54CA-16CC5B55C8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0374" y="5401333"/>
            <a:ext cx="2800457" cy="981560"/>
          </a:xfrm>
          <a:prstGeom prst="rect">
            <a:avLst/>
          </a:prstGeom>
        </p:spPr>
      </p:pic>
    </p:spTree>
    <p:extLst>
      <p:ext uri="{BB962C8B-B14F-4D97-AF65-F5344CB8AC3E}">
        <p14:creationId xmlns:p14="http://schemas.microsoft.com/office/powerpoint/2010/main" val="2513088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AD3E3-6647-3BFD-F1E0-7F0217A95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0DB53-6EA5-4915-180C-83651BE3FF37}"/>
              </a:ext>
            </a:extLst>
          </p:cNvPr>
          <p:cNvSpPr>
            <a:spLocks noGrp="1"/>
          </p:cNvSpPr>
          <p:nvPr>
            <p:ph type="title"/>
          </p:nvPr>
        </p:nvSpPr>
        <p:spPr>
          <a:xfrm>
            <a:off x="1692303" y="168228"/>
            <a:ext cx="6401586" cy="914400"/>
          </a:xfrm>
        </p:spPr>
        <p:txBody>
          <a:bodyPr>
            <a:normAutofit fontScale="90000"/>
          </a:bodyPr>
          <a:lstStyle/>
          <a:p>
            <a:pPr algn="l"/>
            <a:r>
              <a:rPr lang="en-US" sz="4000" dirty="0"/>
              <a:t>Hasting DWSMA Monitoring Network</a:t>
            </a:r>
            <a:endParaRPr lang="en-US" dirty="0"/>
          </a:p>
        </p:txBody>
      </p:sp>
      <p:sp>
        <p:nvSpPr>
          <p:cNvPr id="6" name="Slide Number Placeholder 5">
            <a:extLst>
              <a:ext uri="{FF2B5EF4-FFF2-40B4-BE49-F238E27FC236}">
                <a16:creationId xmlns:a16="http://schemas.microsoft.com/office/drawing/2014/main" id="{7E72E22E-FB6D-EA22-53C0-5ADAF21933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F4ACB29-0AB6-2B9E-0FCC-08A8A6282D81}"/>
              </a:ext>
            </a:extLst>
          </p:cNvPr>
          <p:cNvSpPr/>
          <p:nvPr/>
        </p:nvSpPr>
        <p:spPr>
          <a:xfrm>
            <a:off x="10426390" y="1828800"/>
            <a:ext cx="927410" cy="1795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graph showing the nitrate concentrations at each well in the monitoring network between summer 2021 and fall 2024.">
            <a:extLst>
              <a:ext uri="{FF2B5EF4-FFF2-40B4-BE49-F238E27FC236}">
                <a16:creationId xmlns:a16="http://schemas.microsoft.com/office/drawing/2014/main" id="{AFB25823-916E-206A-EA16-EF7C0C9B2EC0}"/>
              </a:ext>
            </a:extLst>
          </p:cNvPr>
          <p:cNvPicPr>
            <a:picLocks noChangeAspect="1"/>
          </p:cNvPicPr>
          <p:nvPr/>
        </p:nvPicPr>
        <p:blipFill>
          <a:blip r:embed="rId3"/>
          <a:stretch>
            <a:fillRect/>
          </a:stretch>
        </p:blipFill>
        <p:spPr>
          <a:xfrm>
            <a:off x="7112001" y="1682581"/>
            <a:ext cx="4408280" cy="4960903"/>
          </a:xfrm>
          <a:prstGeom prst="rect">
            <a:avLst/>
          </a:prstGeom>
          <a:solidFill>
            <a:schemeClr val="bg1"/>
          </a:solidFill>
          <a:ln>
            <a:noFill/>
          </a:ln>
        </p:spPr>
      </p:pic>
      <p:pic>
        <p:nvPicPr>
          <p:cNvPr id="8" name="Picture 7" descr="A picture containing drawing, plate&#10;&#10;Description automatically generated">
            <a:extLst>
              <a:ext uri="{FF2B5EF4-FFF2-40B4-BE49-F238E27FC236}">
                <a16:creationId xmlns:a16="http://schemas.microsoft.com/office/drawing/2014/main" id="{03BC983B-7A5E-2905-8F8B-FF6090E82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7319" y="313078"/>
            <a:ext cx="1142744" cy="624700"/>
          </a:xfrm>
          <a:prstGeom prst="rect">
            <a:avLst/>
          </a:prstGeom>
        </p:spPr>
      </p:pic>
      <p:pic>
        <p:nvPicPr>
          <p:cNvPr id="10" name="Picture 9" descr="Map of the Hastings monitoring wells and median nitrate concentrations. See Table 5 for details.">
            <a:extLst>
              <a:ext uri="{FF2B5EF4-FFF2-40B4-BE49-F238E27FC236}">
                <a16:creationId xmlns:a16="http://schemas.microsoft.com/office/drawing/2014/main" id="{23B1BDCA-242B-1E91-234A-682D2195FB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78" y="1828800"/>
            <a:ext cx="6369404" cy="4693012"/>
          </a:xfrm>
          <a:prstGeom prst="rect">
            <a:avLst/>
          </a:prstGeom>
          <a:noFill/>
          <a:ln>
            <a:noFill/>
          </a:ln>
        </p:spPr>
      </p:pic>
      <p:pic>
        <p:nvPicPr>
          <p:cNvPr id="4" name="Picture 3">
            <a:extLst>
              <a:ext uri="{FF2B5EF4-FFF2-40B4-BE49-F238E27FC236}">
                <a16:creationId xmlns:a16="http://schemas.microsoft.com/office/drawing/2014/main" id="{959AC5B5-4BE4-A2FC-6BDA-D37C349A96F9}"/>
              </a:ext>
            </a:extLst>
          </p:cNvPr>
          <p:cNvPicPr>
            <a:picLocks noChangeAspect="1"/>
          </p:cNvPicPr>
          <p:nvPr/>
        </p:nvPicPr>
        <p:blipFill>
          <a:blip r:embed="rId6"/>
          <a:stretch>
            <a:fillRect/>
          </a:stretch>
        </p:blipFill>
        <p:spPr>
          <a:xfrm>
            <a:off x="-13609" y="-19177"/>
            <a:ext cx="1406410" cy="1682514"/>
          </a:xfrm>
          <a:prstGeom prst="rect">
            <a:avLst/>
          </a:prstGeom>
        </p:spPr>
      </p:pic>
    </p:spTree>
    <p:extLst>
      <p:ext uri="{BB962C8B-B14F-4D97-AF65-F5344CB8AC3E}">
        <p14:creationId xmlns:p14="http://schemas.microsoft.com/office/powerpoint/2010/main" val="394133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6532-908C-FD13-6348-E1D8724D4F2C}"/>
              </a:ext>
            </a:extLst>
          </p:cNvPr>
          <p:cNvSpPr>
            <a:spLocks noGrp="1"/>
          </p:cNvSpPr>
          <p:nvPr>
            <p:ph type="title"/>
          </p:nvPr>
        </p:nvSpPr>
        <p:spPr>
          <a:xfrm>
            <a:off x="1734206" y="152400"/>
            <a:ext cx="9619593" cy="914400"/>
          </a:xfrm>
        </p:spPr>
        <p:txBody>
          <a:bodyPr/>
          <a:lstStyle/>
          <a:p>
            <a:pPr algn="l"/>
            <a:r>
              <a:rPr lang="en-US" dirty="0"/>
              <a:t>Water Quality Evaluation</a:t>
            </a:r>
          </a:p>
        </p:txBody>
      </p:sp>
      <p:sp>
        <p:nvSpPr>
          <p:cNvPr id="3" name="Table Placeholder 2">
            <a:extLst>
              <a:ext uri="{FF2B5EF4-FFF2-40B4-BE49-F238E27FC236}">
                <a16:creationId xmlns:a16="http://schemas.microsoft.com/office/drawing/2014/main" id="{DC7453ED-4537-EA84-E176-338F4BE1C4EC}"/>
              </a:ext>
            </a:extLst>
          </p:cNvPr>
          <p:cNvSpPr>
            <a:spLocks noGrp="1"/>
          </p:cNvSpPr>
          <p:nvPr>
            <p:ph type="tbl" sz="quarter" idx="13"/>
          </p:nvPr>
        </p:nvSpPr>
        <p:spPr>
          <a:xfrm>
            <a:off x="766598" y="1879601"/>
            <a:ext cx="10742229" cy="3606800"/>
          </a:xfrm>
        </p:spPr>
        <p:txBody>
          <a:bodyPr/>
          <a:lstStyle/>
          <a:p>
            <a:pPr marL="0" indent="0">
              <a:buNone/>
            </a:pPr>
            <a:r>
              <a:rPr lang="en-US" sz="3600" b="1" i="1" dirty="0">
                <a:solidFill>
                  <a:schemeClr val="accent1">
                    <a:lumMod val="50000"/>
                    <a:lumOff val="50000"/>
                  </a:schemeClr>
                </a:solidFill>
              </a:rPr>
              <a:t>Take away</a:t>
            </a:r>
          </a:p>
          <a:p>
            <a:r>
              <a:rPr lang="en-US" sz="2800" dirty="0"/>
              <a:t>These evaluations will take time….. whether it’s the public water supply wells or monitoring network wells. </a:t>
            </a:r>
          </a:p>
          <a:p>
            <a:r>
              <a:rPr lang="en-US" sz="2800" dirty="0"/>
              <a:t>The southeast municipal well nitrate concentrations will not likely reflect recent practices. An assessment of BMPs will be key in these bedrock dominated systems.</a:t>
            </a:r>
          </a:p>
        </p:txBody>
      </p:sp>
      <p:sp>
        <p:nvSpPr>
          <p:cNvPr id="6" name="Slide Number Placeholder 5">
            <a:extLst>
              <a:ext uri="{FF2B5EF4-FFF2-40B4-BE49-F238E27FC236}">
                <a16:creationId xmlns:a16="http://schemas.microsoft.com/office/drawing/2014/main" id="{A801D551-6740-197F-6A50-1BD6F931A737}"/>
              </a:ext>
            </a:extLst>
          </p:cNvPr>
          <p:cNvSpPr>
            <a:spLocks noGrp="1"/>
          </p:cNvSpPr>
          <p:nvPr>
            <p:ph type="sldNum" sz="quarter" idx="12"/>
          </p:nvPr>
        </p:nvSpPr>
        <p:spPr/>
        <p:txBody>
          <a:bodyPr/>
          <a:lstStyle/>
          <a:p>
            <a:fld id="{48F63A3B-78C7-47BE-AE5E-E10140E04643}" type="slidenum">
              <a:rPr lang="en-US" smtClean="0"/>
              <a:t>11</a:t>
            </a:fld>
            <a:endParaRPr lang="en-US" dirty="0"/>
          </a:p>
        </p:txBody>
      </p:sp>
      <p:pic>
        <p:nvPicPr>
          <p:cNvPr id="7" name="Picture 6">
            <a:extLst>
              <a:ext uri="{FF2B5EF4-FFF2-40B4-BE49-F238E27FC236}">
                <a16:creationId xmlns:a16="http://schemas.microsoft.com/office/drawing/2014/main" id="{E2F9DADC-501D-B6C9-544E-CB968B1D0612}"/>
              </a:ext>
            </a:extLst>
          </p:cNvPr>
          <p:cNvPicPr>
            <a:picLocks noChangeAspect="1"/>
          </p:cNvPicPr>
          <p:nvPr/>
        </p:nvPicPr>
        <p:blipFill>
          <a:blip r:embed="rId2"/>
          <a:stretch>
            <a:fillRect/>
          </a:stretch>
        </p:blipFill>
        <p:spPr>
          <a:xfrm>
            <a:off x="0" y="0"/>
            <a:ext cx="1552792" cy="1857634"/>
          </a:xfrm>
          <a:prstGeom prst="rect">
            <a:avLst/>
          </a:prstGeom>
        </p:spPr>
      </p:pic>
      <p:pic>
        <p:nvPicPr>
          <p:cNvPr id="8" name="Picture 7" descr="A picture containing drawing, plate&#10;&#10;Description automatically generated">
            <a:extLst>
              <a:ext uri="{FF2B5EF4-FFF2-40B4-BE49-F238E27FC236}">
                <a16:creationId xmlns:a16="http://schemas.microsoft.com/office/drawing/2014/main" id="{A1D59414-E9B4-4AD7-B236-43318432B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402" y="284940"/>
            <a:ext cx="1142744" cy="624700"/>
          </a:xfrm>
          <a:prstGeom prst="rect">
            <a:avLst/>
          </a:prstGeom>
        </p:spPr>
      </p:pic>
    </p:spTree>
    <p:extLst>
      <p:ext uri="{BB962C8B-B14F-4D97-AF65-F5344CB8AC3E}">
        <p14:creationId xmlns:p14="http://schemas.microsoft.com/office/powerpoint/2010/main" val="4196995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B9CBD-4B1D-742B-A07F-8B27657CA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4BA9C-E880-B51B-B921-22A85FCDED0E}"/>
              </a:ext>
            </a:extLst>
          </p:cNvPr>
          <p:cNvSpPr>
            <a:spLocks noGrp="1"/>
          </p:cNvSpPr>
          <p:nvPr>
            <p:ph type="title"/>
          </p:nvPr>
        </p:nvSpPr>
        <p:spPr>
          <a:xfrm>
            <a:off x="2908578" y="124590"/>
            <a:ext cx="9297395" cy="914400"/>
          </a:xfrm>
        </p:spPr>
        <p:txBody>
          <a:bodyPr>
            <a:normAutofit/>
          </a:bodyPr>
          <a:lstStyle/>
          <a:p>
            <a:pPr algn="l"/>
            <a:r>
              <a:rPr lang="en-US" sz="3200" dirty="0"/>
              <a:t>Nitrogen Fertilizer Best Management Practices (BMPs) </a:t>
            </a:r>
          </a:p>
        </p:txBody>
      </p:sp>
      <p:sp>
        <p:nvSpPr>
          <p:cNvPr id="3" name="Rectangle 2">
            <a:extLst>
              <a:ext uri="{FF2B5EF4-FFF2-40B4-BE49-F238E27FC236}">
                <a16:creationId xmlns:a16="http://schemas.microsoft.com/office/drawing/2014/main" id="{61F52DBB-EFB4-5EAB-7A96-BFFB686E6929}"/>
              </a:ext>
            </a:extLst>
          </p:cNvPr>
          <p:cNvSpPr/>
          <p:nvPr/>
        </p:nvSpPr>
        <p:spPr>
          <a:xfrm flipH="1">
            <a:off x="12199437" y="0"/>
            <a:ext cx="89207"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54CDC6-561C-260B-AE25-F4E7DAEEB085}"/>
              </a:ext>
            </a:extLst>
          </p:cNvPr>
          <p:cNvSpPr/>
          <p:nvPr/>
        </p:nvSpPr>
        <p:spPr>
          <a:xfrm>
            <a:off x="10090298" y="3540642"/>
            <a:ext cx="1531088"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BD0233-924C-66F0-F2AA-0FF81D80DBCD}"/>
              </a:ext>
            </a:extLst>
          </p:cNvPr>
          <p:cNvSpPr/>
          <p:nvPr/>
        </p:nvSpPr>
        <p:spPr>
          <a:xfrm>
            <a:off x="10090297" y="4055635"/>
            <a:ext cx="1804211" cy="410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41258FF-AE82-502A-DC60-C148D2A0C811}"/>
              </a:ext>
            </a:extLst>
          </p:cNvPr>
          <p:cNvPicPr>
            <a:picLocks noChangeAspect="1"/>
          </p:cNvPicPr>
          <p:nvPr/>
        </p:nvPicPr>
        <p:blipFill>
          <a:blip r:embed="rId3"/>
          <a:stretch>
            <a:fillRect/>
          </a:stretch>
        </p:blipFill>
        <p:spPr>
          <a:xfrm>
            <a:off x="6442990" y="1163581"/>
            <a:ext cx="5711575" cy="5616592"/>
          </a:xfrm>
          <a:prstGeom prst="rect">
            <a:avLst/>
          </a:prstGeom>
        </p:spPr>
      </p:pic>
      <p:sp>
        <p:nvSpPr>
          <p:cNvPr id="15" name="Rectangle 14">
            <a:extLst>
              <a:ext uri="{FF2B5EF4-FFF2-40B4-BE49-F238E27FC236}">
                <a16:creationId xmlns:a16="http://schemas.microsoft.com/office/drawing/2014/main" id="{51A53D25-4126-AD34-7682-257DA3F21404}"/>
              </a:ext>
            </a:extLst>
          </p:cNvPr>
          <p:cNvSpPr/>
          <p:nvPr/>
        </p:nvSpPr>
        <p:spPr>
          <a:xfrm>
            <a:off x="7132321" y="1393440"/>
            <a:ext cx="3323506" cy="936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C8FB9E-2754-9162-6847-31326ABA7110}"/>
              </a:ext>
            </a:extLst>
          </p:cNvPr>
          <p:cNvPicPr>
            <a:picLocks noChangeAspect="1"/>
          </p:cNvPicPr>
          <p:nvPr/>
        </p:nvPicPr>
        <p:blipFill>
          <a:blip r:embed="rId4"/>
          <a:stretch>
            <a:fillRect/>
          </a:stretch>
        </p:blipFill>
        <p:spPr>
          <a:xfrm>
            <a:off x="0" y="-2564"/>
            <a:ext cx="1648047" cy="2124149"/>
          </a:xfrm>
          <a:prstGeom prst="rect">
            <a:avLst/>
          </a:prstGeom>
        </p:spPr>
      </p:pic>
      <p:sp>
        <p:nvSpPr>
          <p:cNvPr id="12" name="TextBox 11">
            <a:extLst>
              <a:ext uri="{FF2B5EF4-FFF2-40B4-BE49-F238E27FC236}">
                <a16:creationId xmlns:a16="http://schemas.microsoft.com/office/drawing/2014/main" id="{34BB6E0D-B17F-1BD4-42C8-57E97C307C95}"/>
              </a:ext>
            </a:extLst>
          </p:cNvPr>
          <p:cNvSpPr txBox="1"/>
          <p:nvPr/>
        </p:nvSpPr>
        <p:spPr>
          <a:xfrm>
            <a:off x="6963192" y="1492251"/>
            <a:ext cx="4386520" cy="2523768"/>
          </a:xfrm>
          <a:prstGeom prst="rect">
            <a:avLst/>
          </a:prstGeom>
          <a:noFill/>
        </p:spPr>
        <p:txBody>
          <a:bodyPr wrap="square" rtlCol="0">
            <a:spAutoFit/>
          </a:bodyPr>
          <a:lstStyle/>
          <a:p>
            <a:pPr algn="ctr"/>
            <a:r>
              <a:rPr lang="en-US" sz="2400" b="1" dirty="0"/>
              <a:t>Nitrogen Fertilizer Best Management Practices </a:t>
            </a:r>
          </a:p>
          <a:p>
            <a:endParaRPr lang="en-US" sz="2200" dirty="0"/>
          </a:p>
          <a:p>
            <a:endParaRPr lang="en-US" sz="2200" dirty="0"/>
          </a:p>
          <a:p>
            <a:endParaRPr lang="en-US" sz="2200" b="1" dirty="0"/>
          </a:p>
          <a:p>
            <a:endParaRPr lang="en-US" sz="2200" dirty="0"/>
          </a:p>
          <a:p>
            <a:endParaRPr lang="en-US" sz="2200" b="1" dirty="0"/>
          </a:p>
        </p:txBody>
      </p:sp>
      <p:sp>
        <p:nvSpPr>
          <p:cNvPr id="6" name="TextBox 5">
            <a:extLst>
              <a:ext uri="{FF2B5EF4-FFF2-40B4-BE49-F238E27FC236}">
                <a16:creationId xmlns:a16="http://schemas.microsoft.com/office/drawing/2014/main" id="{BB68507A-CB25-2616-A4E0-4D91DA9710A8}"/>
              </a:ext>
            </a:extLst>
          </p:cNvPr>
          <p:cNvSpPr txBox="1"/>
          <p:nvPr/>
        </p:nvSpPr>
        <p:spPr>
          <a:xfrm>
            <a:off x="318616" y="2562918"/>
            <a:ext cx="5711576" cy="2985433"/>
          </a:xfrm>
          <a:prstGeom prst="rect">
            <a:avLst/>
          </a:prstGeom>
          <a:noFill/>
        </p:spPr>
        <p:txBody>
          <a:bodyPr wrap="square" rtlCol="0">
            <a:spAutoFit/>
          </a:bodyPr>
          <a:lstStyle/>
          <a:p>
            <a:pPr marL="342900" indent="-342900">
              <a:buFont typeface="Arial" panose="020B0604020202020204" pitchFamily="34" charset="0"/>
              <a:buChar char="•"/>
            </a:pPr>
            <a:r>
              <a:rPr lang="en-US" sz="2400" dirty="0"/>
              <a:t>BMPs developed by University of Minnesota, adopted by the MDA</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BMP lists developed for each Level 2 drinking water supply management area (DWSMA)</a:t>
            </a:r>
          </a:p>
          <a:p>
            <a:endParaRPr lang="en-US" sz="1000" dirty="0"/>
          </a:p>
          <a:p>
            <a:pPr marL="342900" indent="-342900">
              <a:buFont typeface="Arial" panose="020B0604020202020204" pitchFamily="34" charset="0"/>
              <a:buChar char="•"/>
            </a:pPr>
            <a:r>
              <a:rPr lang="en-US" sz="2400" dirty="0"/>
              <a:t>DWSMA specific BMP lists published in consultation with local advisory teams</a:t>
            </a:r>
          </a:p>
        </p:txBody>
      </p:sp>
    </p:spTree>
    <p:extLst>
      <p:ext uri="{BB962C8B-B14F-4D97-AF65-F5344CB8AC3E}">
        <p14:creationId xmlns:p14="http://schemas.microsoft.com/office/powerpoint/2010/main" val="386350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257F6-8712-3B70-0137-AF47B7765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56E0B-7751-3520-7B0D-439084C47158}"/>
              </a:ext>
            </a:extLst>
          </p:cNvPr>
          <p:cNvSpPr>
            <a:spLocks noGrp="1"/>
          </p:cNvSpPr>
          <p:nvPr>
            <p:ph type="title"/>
          </p:nvPr>
        </p:nvSpPr>
        <p:spPr>
          <a:xfrm>
            <a:off x="2908584" y="124590"/>
            <a:ext cx="9297395" cy="914400"/>
          </a:xfrm>
        </p:spPr>
        <p:txBody>
          <a:bodyPr>
            <a:normAutofit/>
          </a:bodyPr>
          <a:lstStyle/>
          <a:p>
            <a:pPr algn="l"/>
            <a:r>
              <a:rPr lang="en-US" sz="3200" dirty="0"/>
              <a:t>Science in support of Groundwater Protection Strategy</a:t>
            </a:r>
          </a:p>
        </p:txBody>
      </p:sp>
      <p:sp>
        <p:nvSpPr>
          <p:cNvPr id="3" name="Rectangle 2">
            <a:extLst>
              <a:ext uri="{FF2B5EF4-FFF2-40B4-BE49-F238E27FC236}">
                <a16:creationId xmlns:a16="http://schemas.microsoft.com/office/drawing/2014/main" id="{FACDBCA7-6AE5-02EB-4AB3-BBF6435F5BB3}"/>
              </a:ext>
            </a:extLst>
          </p:cNvPr>
          <p:cNvSpPr/>
          <p:nvPr/>
        </p:nvSpPr>
        <p:spPr>
          <a:xfrm flipH="1">
            <a:off x="12199437" y="0"/>
            <a:ext cx="89207"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52553B-203F-B94D-461E-B836191DB48E}"/>
              </a:ext>
            </a:extLst>
          </p:cNvPr>
          <p:cNvSpPr/>
          <p:nvPr/>
        </p:nvSpPr>
        <p:spPr>
          <a:xfrm>
            <a:off x="10090298" y="3540642"/>
            <a:ext cx="1531088"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353968-4B6F-BFD6-29AB-0035726879D6}"/>
              </a:ext>
            </a:extLst>
          </p:cNvPr>
          <p:cNvSpPr/>
          <p:nvPr/>
        </p:nvSpPr>
        <p:spPr>
          <a:xfrm>
            <a:off x="10090297" y="4055635"/>
            <a:ext cx="1804211" cy="410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959250-5D55-ADBF-96E6-110DF70CD20A}"/>
              </a:ext>
            </a:extLst>
          </p:cNvPr>
          <p:cNvSpPr/>
          <p:nvPr/>
        </p:nvSpPr>
        <p:spPr>
          <a:xfrm>
            <a:off x="7132321" y="1393440"/>
            <a:ext cx="3323506" cy="936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8D06CD-8D6C-B3CB-E7F4-BD529E9F71C0}"/>
              </a:ext>
            </a:extLst>
          </p:cNvPr>
          <p:cNvPicPr>
            <a:picLocks noChangeAspect="1"/>
          </p:cNvPicPr>
          <p:nvPr/>
        </p:nvPicPr>
        <p:blipFill>
          <a:blip r:embed="rId3"/>
          <a:stretch>
            <a:fillRect/>
          </a:stretch>
        </p:blipFill>
        <p:spPr>
          <a:xfrm>
            <a:off x="1" y="-66064"/>
            <a:ext cx="1594884" cy="2055628"/>
          </a:xfrm>
          <a:prstGeom prst="rect">
            <a:avLst/>
          </a:prstGeom>
        </p:spPr>
      </p:pic>
      <p:sp>
        <p:nvSpPr>
          <p:cNvPr id="6" name="TextBox 5">
            <a:extLst>
              <a:ext uri="{FF2B5EF4-FFF2-40B4-BE49-F238E27FC236}">
                <a16:creationId xmlns:a16="http://schemas.microsoft.com/office/drawing/2014/main" id="{BE5DB5F5-4BDE-8B2D-CAD3-F4940BCC5AEE}"/>
              </a:ext>
            </a:extLst>
          </p:cNvPr>
          <p:cNvSpPr txBox="1"/>
          <p:nvPr/>
        </p:nvSpPr>
        <p:spPr>
          <a:xfrm>
            <a:off x="297492" y="1989564"/>
            <a:ext cx="6504489" cy="5016758"/>
          </a:xfrm>
          <a:prstGeom prst="rect">
            <a:avLst/>
          </a:prstGeom>
          <a:noFill/>
        </p:spPr>
        <p:txBody>
          <a:bodyPr wrap="square" rtlCol="0">
            <a:spAutoFit/>
          </a:bodyPr>
          <a:lstStyle/>
          <a:p>
            <a:r>
              <a:rPr lang="en-US" sz="2400" dirty="0"/>
              <a:t>		</a:t>
            </a:r>
            <a:r>
              <a:rPr lang="en-US" sz="2400" b="1" dirty="0"/>
              <a:t>MDA supports:</a:t>
            </a:r>
          </a:p>
          <a:p>
            <a:r>
              <a:rPr lang="en-US" sz="1000" dirty="0"/>
              <a:t> </a:t>
            </a:r>
          </a:p>
          <a:p>
            <a:pPr marL="342900" indent="-342900">
              <a:buFont typeface="Arial" panose="020B0604020202020204" pitchFamily="34" charset="0"/>
              <a:buChar char="•"/>
            </a:pPr>
            <a:r>
              <a:rPr lang="en-US" sz="2400" b="1" dirty="0"/>
              <a:t>Update of statewide Nitrogen Fertilizer BMPs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Two dedicated positions at UMN</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Nitrogen rate and timing research trials in Southeast</a:t>
            </a:r>
          </a:p>
          <a:p>
            <a:r>
              <a:rPr lang="en-US" sz="1000" dirty="0"/>
              <a:t> </a:t>
            </a:r>
          </a:p>
          <a:p>
            <a:pPr marL="342900" indent="-342900">
              <a:buFont typeface="Arial" panose="020B0604020202020204" pitchFamily="34" charset="0"/>
              <a:buChar char="•"/>
            </a:pPr>
            <a:r>
              <a:rPr lang="en-US" sz="2400" dirty="0"/>
              <a:t>Research and development of comprehensive Irrigation BMPs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400" dirty="0"/>
              <a:t>Technical review and approval of nitrification inhibitors</a:t>
            </a:r>
          </a:p>
          <a:p>
            <a:endParaRPr lang="en-US" sz="1000" dirty="0"/>
          </a:p>
          <a:p>
            <a:endParaRPr lang="en-US" sz="10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1000" dirty="0"/>
          </a:p>
        </p:txBody>
      </p:sp>
      <p:pic>
        <p:nvPicPr>
          <p:cNvPr id="9" name="Picture 8">
            <a:extLst>
              <a:ext uri="{FF2B5EF4-FFF2-40B4-BE49-F238E27FC236}">
                <a16:creationId xmlns:a16="http://schemas.microsoft.com/office/drawing/2014/main" id="{8F23B14F-8C60-BEAF-EF57-1140F37AE9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88105" y="2142212"/>
            <a:ext cx="4806403" cy="3721086"/>
          </a:xfrm>
          <a:prstGeom prst="rect">
            <a:avLst/>
          </a:prstGeom>
          <a:ln w="50800">
            <a:solidFill>
              <a:schemeClr val="accent1"/>
            </a:solidFill>
          </a:ln>
          <a:scene3d>
            <a:camera prst="orthographicFront">
              <a:rot lat="0" lon="0" rev="5400000"/>
            </a:camera>
            <a:lightRig rig="threePt" dir="t"/>
          </a:scene3d>
        </p:spPr>
      </p:pic>
      <p:sp>
        <p:nvSpPr>
          <p:cNvPr id="11" name="TextBox 10">
            <a:extLst>
              <a:ext uri="{FF2B5EF4-FFF2-40B4-BE49-F238E27FC236}">
                <a16:creationId xmlns:a16="http://schemas.microsoft.com/office/drawing/2014/main" id="{D9824FFC-35C8-4850-79B2-FA26FEC2CAAC}"/>
              </a:ext>
            </a:extLst>
          </p:cNvPr>
          <p:cNvSpPr txBox="1"/>
          <p:nvPr/>
        </p:nvSpPr>
        <p:spPr>
          <a:xfrm>
            <a:off x="8181699" y="3673549"/>
            <a:ext cx="2446824" cy="1323439"/>
          </a:xfrm>
          <a:prstGeom prst="rect">
            <a:avLst/>
          </a:prstGeom>
          <a:noFill/>
        </p:spPr>
        <p:txBody>
          <a:bodyPr wrap="none" rtlCol="0">
            <a:spAutoFit/>
          </a:bodyPr>
          <a:lstStyle/>
          <a:p>
            <a:pPr algn="ctr"/>
            <a:r>
              <a:rPr lang="en-US" sz="1600" b="1" dirty="0">
                <a:solidFill>
                  <a:schemeClr val="bg1"/>
                </a:solidFill>
              </a:rPr>
              <a:t>Nitrogen Rate, Cover Crop </a:t>
            </a:r>
          </a:p>
          <a:p>
            <a:pPr algn="ctr"/>
            <a:r>
              <a:rPr lang="en-US" sz="1600" b="1" dirty="0">
                <a:solidFill>
                  <a:schemeClr val="bg1"/>
                </a:solidFill>
              </a:rPr>
              <a:t>and Tillage Trials</a:t>
            </a:r>
          </a:p>
          <a:p>
            <a:pPr algn="ctr"/>
            <a:endParaRPr lang="en-US" sz="1600" b="1" dirty="0">
              <a:solidFill>
                <a:schemeClr val="bg1"/>
              </a:solidFill>
            </a:endParaRPr>
          </a:p>
          <a:p>
            <a:pPr algn="ctr"/>
            <a:r>
              <a:rPr lang="en-US" sz="1600" b="1" dirty="0">
                <a:solidFill>
                  <a:schemeClr val="bg1"/>
                </a:solidFill>
              </a:rPr>
              <a:t>Rosholt Farm</a:t>
            </a:r>
          </a:p>
          <a:p>
            <a:pPr algn="ctr"/>
            <a:r>
              <a:rPr lang="en-US" sz="1600" b="1" dirty="0">
                <a:solidFill>
                  <a:schemeClr val="bg1"/>
                </a:solidFill>
              </a:rPr>
              <a:t>Westport , MN</a:t>
            </a:r>
          </a:p>
        </p:txBody>
      </p:sp>
    </p:spTree>
    <p:extLst>
      <p:ext uri="{BB962C8B-B14F-4D97-AF65-F5344CB8AC3E}">
        <p14:creationId xmlns:p14="http://schemas.microsoft.com/office/powerpoint/2010/main" val="163014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9FF52-A3C2-8717-F581-EBF5635936CF}"/>
              </a:ext>
            </a:extLst>
          </p:cNvPr>
          <p:cNvPicPr>
            <a:picLocks noChangeAspect="1"/>
          </p:cNvPicPr>
          <p:nvPr/>
        </p:nvPicPr>
        <p:blipFill>
          <a:blip r:embed="rId3"/>
          <a:stretch>
            <a:fillRect/>
          </a:stretch>
        </p:blipFill>
        <p:spPr>
          <a:xfrm>
            <a:off x="7479424" y="4742120"/>
            <a:ext cx="4464335" cy="2148611"/>
          </a:xfrm>
          <a:prstGeom prst="rect">
            <a:avLst/>
          </a:prstGeom>
        </p:spPr>
      </p:pic>
      <p:sp>
        <p:nvSpPr>
          <p:cNvPr id="2" name="Title 1">
            <a:extLst>
              <a:ext uri="{FF2B5EF4-FFF2-40B4-BE49-F238E27FC236}">
                <a16:creationId xmlns:a16="http://schemas.microsoft.com/office/drawing/2014/main" id="{C01EFE79-63EB-B7A4-CB12-2700908B3974}"/>
              </a:ext>
            </a:extLst>
          </p:cNvPr>
          <p:cNvSpPr>
            <a:spLocks noGrp="1"/>
          </p:cNvSpPr>
          <p:nvPr>
            <p:ph type="title"/>
          </p:nvPr>
        </p:nvSpPr>
        <p:spPr>
          <a:xfrm>
            <a:off x="1543265" y="136526"/>
            <a:ext cx="10515600" cy="914400"/>
          </a:xfrm>
        </p:spPr>
        <p:txBody>
          <a:bodyPr>
            <a:normAutofit/>
          </a:bodyPr>
          <a:lstStyle/>
          <a:p>
            <a:r>
              <a:rPr lang="en-US" sz="3200" dirty="0"/>
              <a:t>Science in support of Groundwater Protection Strategy</a:t>
            </a:r>
          </a:p>
        </p:txBody>
      </p:sp>
      <p:pic>
        <p:nvPicPr>
          <p:cNvPr id="6" name="Picture 5">
            <a:extLst>
              <a:ext uri="{FF2B5EF4-FFF2-40B4-BE49-F238E27FC236}">
                <a16:creationId xmlns:a16="http://schemas.microsoft.com/office/drawing/2014/main" id="{E89D1E85-2744-CEF9-A272-FEDD509D3B63}"/>
              </a:ext>
            </a:extLst>
          </p:cNvPr>
          <p:cNvPicPr>
            <a:picLocks noChangeAspect="1"/>
          </p:cNvPicPr>
          <p:nvPr/>
        </p:nvPicPr>
        <p:blipFill>
          <a:blip r:embed="rId4"/>
          <a:stretch>
            <a:fillRect/>
          </a:stretch>
        </p:blipFill>
        <p:spPr>
          <a:xfrm>
            <a:off x="0" y="12449"/>
            <a:ext cx="1543265" cy="1800476"/>
          </a:xfrm>
          <a:prstGeom prst="rect">
            <a:avLst/>
          </a:prstGeom>
        </p:spPr>
      </p:pic>
      <p:sp>
        <p:nvSpPr>
          <p:cNvPr id="8" name="TextBox 7">
            <a:extLst>
              <a:ext uri="{FF2B5EF4-FFF2-40B4-BE49-F238E27FC236}">
                <a16:creationId xmlns:a16="http://schemas.microsoft.com/office/drawing/2014/main" id="{17912CBB-0CF4-2FC7-150E-F4FBEF7AF516}"/>
              </a:ext>
            </a:extLst>
          </p:cNvPr>
          <p:cNvSpPr txBox="1"/>
          <p:nvPr/>
        </p:nvSpPr>
        <p:spPr>
          <a:xfrm>
            <a:off x="245391" y="1871478"/>
            <a:ext cx="7492197" cy="526297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400" dirty="0">
                <a:solidFill>
                  <a:srgbClr val="003865"/>
                </a:solidFill>
                <a:latin typeface="Calibri"/>
              </a:rPr>
              <a:t>Advanced models (SWAT and EPIC) are used to predict:</a:t>
            </a:r>
          </a:p>
          <a:p>
            <a:pPr marL="914400" lvl="1" indent="-457200">
              <a:buAutoNum type="arabicParenR"/>
              <a:defRPr/>
            </a:pPr>
            <a:r>
              <a:rPr lang="en-US" sz="2400" dirty="0">
                <a:solidFill>
                  <a:srgbClr val="003865"/>
                </a:solidFill>
              </a:rPr>
              <a:t>Effects of management decisions on soil, water, and nitrate-N movements below the root zone</a:t>
            </a:r>
          </a:p>
          <a:p>
            <a:pPr marL="914400" lvl="1" indent="-457200">
              <a:buAutoNum type="arabicParenR"/>
              <a:defRPr/>
            </a:pPr>
            <a:r>
              <a:rPr lang="en-US" sz="2400" dirty="0">
                <a:solidFill>
                  <a:srgbClr val="003865"/>
                </a:solidFill>
              </a:rPr>
              <a:t>Impact of changes on soil, water and nutrient flux on water quality</a:t>
            </a:r>
          </a:p>
          <a:p>
            <a:endParaRPr lang="en-US" sz="2400" dirty="0"/>
          </a:p>
          <a:p>
            <a:r>
              <a:rPr lang="en-US" sz="2400" dirty="0">
                <a:solidFill>
                  <a:srgbClr val="003865"/>
                </a:solidFill>
              </a:rPr>
              <a:t>Both models are calibrated and validated with MN specific research and edge-of-field monitoring </a:t>
            </a:r>
          </a:p>
          <a:p>
            <a:pPr marL="342900" indent="-342900">
              <a:buFont typeface="Arial" panose="020B0604020202020204" pitchFamily="34" charset="0"/>
              <a:buChar char="•"/>
            </a:pPr>
            <a:endParaRPr lang="en-US" sz="2400" dirty="0">
              <a:solidFill>
                <a:srgbClr val="003865"/>
              </a:solidFill>
            </a:endParaRPr>
          </a:p>
          <a:p>
            <a:r>
              <a:rPr lang="en-US" sz="2400" dirty="0">
                <a:solidFill>
                  <a:srgbClr val="003865"/>
                </a:solidFill>
              </a:rPr>
              <a:t>DWSMA specific nitrate-N leaching estimates for:</a:t>
            </a:r>
          </a:p>
          <a:p>
            <a:pPr marL="914400" lvl="1" indent="-457200">
              <a:buAutoNum type="arabicParenR"/>
              <a:defRPr/>
            </a:pPr>
            <a:r>
              <a:rPr lang="en-US" sz="2400" dirty="0">
                <a:solidFill>
                  <a:srgbClr val="003865"/>
                </a:solidFill>
              </a:rPr>
              <a:t>Current agriculture management (baseline)</a:t>
            </a:r>
          </a:p>
          <a:p>
            <a:pPr marL="914400" lvl="1" indent="-457200">
              <a:buAutoNum type="arabicParenR"/>
              <a:defRPr/>
            </a:pPr>
            <a:r>
              <a:rPr lang="en-US" sz="2400" dirty="0">
                <a:solidFill>
                  <a:srgbClr val="003865"/>
                </a:solidFill>
              </a:rPr>
              <a:t>Nitrate-N leaching reduction based on BMP and AMT adoption scenarios (changes to baseline)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712FE20-7EA7-6C54-F675-682C34655E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0511" y="1812925"/>
            <a:ext cx="3185998" cy="2917631"/>
          </a:xfrm>
          <a:prstGeom prst="rect">
            <a:avLst/>
          </a:prstGeom>
          <a:noFill/>
          <a:ln>
            <a:noFill/>
          </a:ln>
        </p:spPr>
      </p:pic>
    </p:spTree>
    <p:extLst>
      <p:ext uri="{BB962C8B-B14F-4D97-AF65-F5344CB8AC3E}">
        <p14:creationId xmlns:p14="http://schemas.microsoft.com/office/powerpoint/2010/main" val="402873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208C-FCC3-9AAA-6C12-0597BF6F8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1470F-3110-3A10-3AB7-F3B6A9A8864A}"/>
              </a:ext>
            </a:extLst>
          </p:cNvPr>
          <p:cNvSpPr>
            <a:spLocks noGrp="1"/>
          </p:cNvSpPr>
          <p:nvPr>
            <p:ph type="title"/>
          </p:nvPr>
        </p:nvSpPr>
        <p:spPr>
          <a:xfrm>
            <a:off x="3174403" y="124590"/>
            <a:ext cx="9297395" cy="914400"/>
          </a:xfrm>
        </p:spPr>
        <p:txBody>
          <a:bodyPr>
            <a:normAutofit/>
          </a:bodyPr>
          <a:lstStyle/>
          <a:p>
            <a:pPr algn="l"/>
            <a:r>
              <a:rPr lang="en-US" sz="3100" dirty="0"/>
              <a:t>Science in support of Groundwater Protection Strategy</a:t>
            </a:r>
          </a:p>
        </p:txBody>
      </p:sp>
      <p:sp>
        <p:nvSpPr>
          <p:cNvPr id="3" name="Rectangle 2">
            <a:extLst>
              <a:ext uri="{FF2B5EF4-FFF2-40B4-BE49-F238E27FC236}">
                <a16:creationId xmlns:a16="http://schemas.microsoft.com/office/drawing/2014/main" id="{F6F61F13-3BAA-B20C-93B3-3154D57599BE}"/>
              </a:ext>
            </a:extLst>
          </p:cNvPr>
          <p:cNvSpPr/>
          <p:nvPr/>
        </p:nvSpPr>
        <p:spPr>
          <a:xfrm flipH="1">
            <a:off x="12199437" y="0"/>
            <a:ext cx="89207"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C2E809-E38B-E795-491C-F7045E319B84}"/>
              </a:ext>
            </a:extLst>
          </p:cNvPr>
          <p:cNvSpPr/>
          <p:nvPr/>
        </p:nvSpPr>
        <p:spPr>
          <a:xfrm>
            <a:off x="10090298" y="3540642"/>
            <a:ext cx="1531088"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1B87CB-F49D-AFB0-BDC4-E96509DF07FE}"/>
              </a:ext>
            </a:extLst>
          </p:cNvPr>
          <p:cNvSpPr/>
          <p:nvPr/>
        </p:nvSpPr>
        <p:spPr>
          <a:xfrm>
            <a:off x="10090297" y="4055635"/>
            <a:ext cx="1804211" cy="410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F9675B-B677-47C9-26A1-8C2BE0864A83}"/>
              </a:ext>
            </a:extLst>
          </p:cNvPr>
          <p:cNvPicPr>
            <a:picLocks noChangeAspect="1"/>
          </p:cNvPicPr>
          <p:nvPr/>
        </p:nvPicPr>
        <p:blipFill>
          <a:blip r:embed="rId3"/>
          <a:stretch>
            <a:fillRect/>
          </a:stretch>
        </p:blipFill>
        <p:spPr>
          <a:xfrm>
            <a:off x="7701561" y="2336821"/>
            <a:ext cx="2147961" cy="2673455"/>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85A7F26B-669C-1905-5358-7B64AA19201F}"/>
              </a:ext>
            </a:extLst>
          </p:cNvPr>
          <p:cNvPicPr>
            <a:picLocks noChangeAspect="1"/>
          </p:cNvPicPr>
          <p:nvPr/>
        </p:nvPicPr>
        <p:blipFill>
          <a:blip r:embed="rId4"/>
          <a:stretch>
            <a:fillRect/>
          </a:stretch>
        </p:blipFill>
        <p:spPr>
          <a:xfrm>
            <a:off x="10012392" y="4011115"/>
            <a:ext cx="2122891" cy="2673454"/>
          </a:xfrm>
          <a:prstGeom prst="rect">
            <a:avLst/>
          </a:prstGeom>
        </p:spPr>
      </p:pic>
      <p:pic>
        <p:nvPicPr>
          <p:cNvPr id="11" name="Picture 10">
            <a:extLst>
              <a:ext uri="{FF2B5EF4-FFF2-40B4-BE49-F238E27FC236}">
                <a16:creationId xmlns:a16="http://schemas.microsoft.com/office/drawing/2014/main" id="{FA1C51F7-DFA5-9617-284E-592834669170}"/>
              </a:ext>
            </a:extLst>
          </p:cNvPr>
          <p:cNvPicPr>
            <a:picLocks noChangeAspect="1"/>
          </p:cNvPicPr>
          <p:nvPr/>
        </p:nvPicPr>
        <p:blipFill>
          <a:blip r:embed="rId5"/>
          <a:stretch>
            <a:fillRect/>
          </a:stretch>
        </p:blipFill>
        <p:spPr>
          <a:xfrm>
            <a:off x="10017269" y="3235848"/>
            <a:ext cx="689612" cy="646808"/>
          </a:xfrm>
          <a:prstGeom prst="rect">
            <a:avLst/>
          </a:prstGeom>
        </p:spPr>
      </p:pic>
      <p:pic>
        <p:nvPicPr>
          <p:cNvPr id="13" name="Picture 12">
            <a:extLst>
              <a:ext uri="{FF2B5EF4-FFF2-40B4-BE49-F238E27FC236}">
                <a16:creationId xmlns:a16="http://schemas.microsoft.com/office/drawing/2014/main" id="{B74F5CA2-4EA0-A788-4A5E-385C165CE081}"/>
              </a:ext>
            </a:extLst>
          </p:cNvPr>
          <p:cNvPicPr>
            <a:picLocks noChangeAspect="1"/>
          </p:cNvPicPr>
          <p:nvPr/>
        </p:nvPicPr>
        <p:blipFill>
          <a:blip r:embed="rId6"/>
          <a:stretch>
            <a:fillRect/>
          </a:stretch>
        </p:blipFill>
        <p:spPr>
          <a:xfrm>
            <a:off x="3117185" y="2546476"/>
            <a:ext cx="2978815" cy="2929278"/>
          </a:xfrm>
          <a:prstGeom prst="rect">
            <a:avLst/>
          </a:prstGeom>
        </p:spPr>
      </p:pic>
      <p:pic>
        <p:nvPicPr>
          <p:cNvPr id="8" name="Picture 7">
            <a:extLst>
              <a:ext uri="{FF2B5EF4-FFF2-40B4-BE49-F238E27FC236}">
                <a16:creationId xmlns:a16="http://schemas.microsoft.com/office/drawing/2014/main" id="{ED641DF0-9539-AED7-4DA2-EAF99FD6D885}"/>
              </a:ext>
            </a:extLst>
          </p:cNvPr>
          <p:cNvPicPr>
            <a:picLocks noChangeAspect="1"/>
          </p:cNvPicPr>
          <p:nvPr/>
        </p:nvPicPr>
        <p:blipFill>
          <a:blip r:embed="rId7"/>
          <a:stretch>
            <a:fillRect/>
          </a:stretch>
        </p:blipFill>
        <p:spPr>
          <a:xfrm>
            <a:off x="0" y="-66064"/>
            <a:ext cx="1714739" cy="2210108"/>
          </a:xfrm>
          <a:prstGeom prst="rect">
            <a:avLst/>
          </a:prstGeom>
        </p:spPr>
      </p:pic>
      <p:cxnSp>
        <p:nvCxnSpPr>
          <p:cNvPr id="30" name="Straight Arrow Connector 29">
            <a:extLst>
              <a:ext uri="{FF2B5EF4-FFF2-40B4-BE49-F238E27FC236}">
                <a16:creationId xmlns:a16="http://schemas.microsoft.com/office/drawing/2014/main" id="{E2C54676-0527-E450-8646-0954D0AF78C1}"/>
              </a:ext>
            </a:extLst>
          </p:cNvPr>
          <p:cNvCxnSpPr>
            <a:cxnSpLocks/>
          </p:cNvCxnSpPr>
          <p:nvPr/>
        </p:nvCxnSpPr>
        <p:spPr>
          <a:xfrm>
            <a:off x="2982943" y="3780769"/>
            <a:ext cx="51856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D3794B-B09E-A80F-4B8B-7A411ADCD75E}"/>
              </a:ext>
            </a:extLst>
          </p:cNvPr>
          <p:cNvCxnSpPr>
            <a:cxnSpLocks/>
          </p:cNvCxnSpPr>
          <p:nvPr/>
        </p:nvCxnSpPr>
        <p:spPr>
          <a:xfrm>
            <a:off x="7286392" y="3429000"/>
            <a:ext cx="41516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4A423A-55A6-9422-A0BF-DFB0A7E8C9D4}"/>
              </a:ext>
            </a:extLst>
          </p:cNvPr>
          <p:cNvCxnSpPr>
            <a:cxnSpLocks/>
          </p:cNvCxnSpPr>
          <p:nvPr/>
        </p:nvCxnSpPr>
        <p:spPr>
          <a:xfrm>
            <a:off x="5151950" y="3429000"/>
            <a:ext cx="51856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32DB541E-FFF1-9A35-BA0B-190C966AB1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9140" y="3086114"/>
            <a:ext cx="3211725" cy="2486497"/>
          </a:xfrm>
          <a:prstGeom prst="rect">
            <a:avLst/>
          </a:prstGeom>
          <a:scene3d>
            <a:camera prst="orthographicFront">
              <a:rot lat="0" lon="0" rev="5400000"/>
            </a:camera>
            <a:lightRig rig="threePt" dir="t"/>
          </a:scene3d>
        </p:spPr>
      </p:pic>
      <p:pic>
        <p:nvPicPr>
          <p:cNvPr id="6" name="Picture 5">
            <a:extLst>
              <a:ext uri="{FF2B5EF4-FFF2-40B4-BE49-F238E27FC236}">
                <a16:creationId xmlns:a16="http://schemas.microsoft.com/office/drawing/2014/main" id="{84EE6FDC-F412-D9B5-D369-79D0BC7254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0024" y="2880242"/>
            <a:ext cx="1442289" cy="1320800"/>
          </a:xfrm>
          <a:prstGeom prst="rect">
            <a:avLst/>
          </a:prstGeom>
          <a:noFill/>
          <a:ln>
            <a:noFill/>
          </a:ln>
        </p:spPr>
      </p:pic>
      <p:sp>
        <p:nvSpPr>
          <p:cNvPr id="35" name="TextBox 34">
            <a:extLst>
              <a:ext uri="{FF2B5EF4-FFF2-40B4-BE49-F238E27FC236}">
                <a16:creationId xmlns:a16="http://schemas.microsoft.com/office/drawing/2014/main" id="{3D19F63C-774A-DB5E-8E75-8CA0175A1E76}"/>
              </a:ext>
            </a:extLst>
          </p:cNvPr>
          <p:cNvSpPr txBox="1"/>
          <p:nvPr/>
        </p:nvSpPr>
        <p:spPr>
          <a:xfrm>
            <a:off x="6011219" y="2210386"/>
            <a:ext cx="1022645" cy="584775"/>
          </a:xfrm>
          <a:prstGeom prst="rect">
            <a:avLst/>
          </a:prstGeom>
          <a:noFill/>
        </p:spPr>
        <p:txBody>
          <a:bodyPr wrap="square" rtlCol="0">
            <a:spAutoFit/>
          </a:bodyPr>
          <a:lstStyle/>
          <a:p>
            <a:r>
              <a:rPr lang="en-US" sz="1600" dirty="0"/>
              <a:t>Computer Modeling </a:t>
            </a:r>
          </a:p>
        </p:txBody>
      </p:sp>
      <p:sp>
        <p:nvSpPr>
          <p:cNvPr id="7" name="TextBox 6">
            <a:extLst>
              <a:ext uri="{FF2B5EF4-FFF2-40B4-BE49-F238E27FC236}">
                <a16:creationId xmlns:a16="http://schemas.microsoft.com/office/drawing/2014/main" id="{013D9237-8500-1214-699C-B7EB08CB8B30}"/>
              </a:ext>
            </a:extLst>
          </p:cNvPr>
          <p:cNvSpPr txBox="1"/>
          <p:nvPr/>
        </p:nvSpPr>
        <p:spPr>
          <a:xfrm>
            <a:off x="761108" y="2392577"/>
            <a:ext cx="1668297" cy="338554"/>
          </a:xfrm>
          <a:prstGeom prst="rect">
            <a:avLst/>
          </a:prstGeom>
          <a:noFill/>
        </p:spPr>
        <p:txBody>
          <a:bodyPr wrap="square" rtlCol="0">
            <a:spAutoFit/>
          </a:bodyPr>
          <a:lstStyle/>
          <a:p>
            <a:r>
              <a:rPr lang="en-US" sz="1600" dirty="0"/>
              <a:t>Research Trials</a:t>
            </a:r>
          </a:p>
        </p:txBody>
      </p:sp>
      <p:sp>
        <p:nvSpPr>
          <p:cNvPr id="14" name="TextBox 13">
            <a:extLst>
              <a:ext uri="{FF2B5EF4-FFF2-40B4-BE49-F238E27FC236}">
                <a16:creationId xmlns:a16="http://schemas.microsoft.com/office/drawing/2014/main" id="{AEE759C4-0DC3-D43A-2B4B-6513B1C9BF86}"/>
              </a:ext>
            </a:extLst>
          </p:cNvPr>
          <p:cNvSpPr txBox="1"/>
          <p:nvPr/>
        </p:nvSpPr>
        <p:spPr>
          <a:xfrm>
            <a:off x="7817463" y="1752046"/>
            <a:ext cx="1916156" cy="584775"/>
          </a:xfrm>
          <a:prstGeom prst="rect">
            <a:avLst/>
          </a:prstGeom>
          <a:noFill/>
        </p:spPr>
        <p:txBody>
          <a:bodyPr wrap="square" rtlCol="0">
            <a:spAutoFit/>
          </a:bodyPr>
          <a:lstStyle/>
          <a:p>
            <a:pPr algn="ctr"/>
            <a:r>
              <a:rPr lang="en-US" sz="1600" dirty="0"/>
              <a:t>DWSMA specific BMP lists </a:t>
            </a:r>
          </a:p>
        </p:txBody>
      </p:sp>
    </p:spTree>
    <p:extLst>
      <p:ext uri="{BB962C8B-B14F-4D97-AF65-F5344CB8AC3E}">
        <p14:creationId xmlns:p14="http://schemas.microsoft.com/office/powerpoint/2010/main" val="202617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4CAABD-0B8C-6B8D-F201-C0D4B4706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08AE4-0551-5067-4E1E-4A491B766DA9}"/>
              </a:ext>
            </a:extLst>
          </p:cNvPr>
          <p:cNvSpPr>
            <a:spLocks noGrp="1"/>
          </p:cNvSpPr>
          <p:nvPr>
            <p:ph type="title"/>
          </p:nvPr>
        </p:nvSpPr>
        <p:spPr/>
        <p:txBody>
          <a:bodyPr>
            <a:noAutofit/>
          </a:bodyPr>
          <a:lstStyle/>
          <a:p>
            <a:r>
              <a:rPr lang="en-US" sz="3200" b="1" dirty="0"/>
              <a:t>Perham DWSMA</a:t>
            </a:r>
            <a:br>
              <a:rPr lang="en-US" sz="3200" dirty="0"/>
            </a:br>
            <a:r>
              <a:rPr lang="en-US" sz="3200" dirty="0"/>
              <a:t>Otter Tail County</a:t>
            </a:r>
          </a:p>
        </p:txBody>
      </p:sp>
      <p:sp>
        <p:nvSpPr>
          <p:cNvPr id="6" name="TextBox 5">
            <a:extLst>
              <a:ext uri="{FF2B5EF4-FFF2-40B4-BE49-F238E27FC236}">
                <a16:creationId xmlns:a16="http://schemas.microsoft.com/office/drawing/2014/main" id="{20549986-BD93-7C76-CBD9-1F3D0189EA2D}"/>
              </a:ext>
            </a:extLst>
          </p:cNvPr>
          <p:cNvSpPr txBox="1"/>
          <p:nvPr/>
        </p:nvSpPr>
        <p:spPr>
          <a:xfrm>
            <a:off x="5245101" y="1372756"/>
            <a:ext cx="7146824" cy="5786199"/>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rPr>
              <a:t>Groundwater Protection Strategy</a:t>
            </a:r>
            <a:r>
              <a:rPr lang="en-US" sz="2400" dirty="0">
                <a:latin typeface="Calibri" panose="020F0502020204030204" pitchFamily="34" charset="0"/>
                <a:ea typeface="Calibri" panose="020F0502020204030204" pitchFamily="34" charset="0"/>
              </a:rPr>
              <a:t>:</a:t>
            </a:r>
            <a:br>
              <a:rPr lang="en-US" sz="2400" dirty="0">
                <a:latin typeface="Calibri" panose="020F0502020204030204" pitchFamily="34" charset="0"/>
                <a:ea typeface="Calibri" panose="020F0502020204030204" pitchFamily="34" charset="0"/>
              </a:rPr>
            </a:br>
            <a:endParaRPr lang="en-US" sz="1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N rates at or below 195 lbs./ac for C-Sb (</a:t>
            </a:r>
            <a:r>
              <a:rPr lang="en-US" sz="2400" dirty="0" err="1">
                <a:latin typeface="Calibri" panose="020F0502020204030204" pitchFamily="34" charset="0"/>
                <a:ea typeface="Calibri" panose="020F0502020204030204" pitchFamily="34" charset="0"/>
              </a:rPr>
              <a:t>irrig</a:t>
            </a:r>
            <a:r>
              <a:rPr lang="en-US" sz="2400" dirty="0">
                <a:latin typeface="Calibri" panose="020F0502020204030204" pitchFamily="34" charset="0"/>
                <a:ea typeface="Calibri" panose="020F0502020204030204" pitchFamily="34" charset="0"/>
              </a:rPr>
              <a:t>)</a:t>
            </a:r>
          </a:p>
          <a:p>
            <a:pPr lvl="4"/>
            <a:r>
              <a:rPr lang="en-US" sz="2400" dirty="0">
                <a:latin typeface="Calibri" panose="020F0502020204030204" pitchFamily="34" charset="0"/>
                <a:ea typeface="Calibri" panose="020F0502020204030204" pitchFamily="34" charset="0"/>
              </a:rPr>
              <a:t>             205 lbs./ac for C-Eb (</a:t>
            </a:r>
            <a:r>
              <a:rPr lang="en-US" sz="2400" dirty="0" err="1">
                <a:latin typeface="Calibri" panose="020F0502020204030204" pitchFamily="34" charset="0"/>
                <a:ea typeface="Calibri" panose="020F0502020204030204" pitchFamily="34" charset="0"/>
              </a:rPr>
              <a:t>irrig</a:t>
            </a:r>
            <a:r>
              <a:rPr lang="en-US" sz="2400" dirty="0">
                <a:latin typeface="Calibri" panose="020F0502020204030204" pitchFamily="34" charset="0"/>
                <a:ea typeface="Calibri" panose="020F0502020204030204" pitchFamily="34" charset="0"/>
              </a:rPr>
              <a:t>)</a:t>
            </a:r>
          </a:p>
          <a:p>
            <a:r>
              <a:rPr lang="en-US" sz="2400" dirty="0">
                <a:latin typeface="Calibri" panose="020F0502020204030204" pitchFamily="34" charset="0"/>
                <a:ea typeface="Calibri" panose="020F0502020204030204" pitchFamily="34" charset="0"/>
              </a:rPr>
              <a:t>		             140 lbs./ac for C-Sb (dry) </a:t>
            </a:r>
          </a:p>
          <a:p>
            <a:r>
              <a:rPr lang="en-US" sz="2400" dirty="0">
                <a:latin typeface="Calibri" panose="020F0502020204030204" pitchFamily="34" charset="0"/>
                <a:ea typeface="Calibri" panose="020F0502020204030204" pitchFamily="34" charset="0"/>
              </a:rPr>
              <a:t>		             175 lbs./ac for C-C (dry) </a:t>
            </a:r>
          </a:p>
          <a:p>
            <a:endParaRPr lang="en-US" sz="1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N rates at or below 120 lbs./ac for edible beans </a:t>
            </a:r>
            <a:br>
              <a:rPr lang="en-US" sz="2400" dirty="0">
                <a:latin typeface="Calibri" panose="020F0502020204030204" pitchFamily="34" charset="0"/>
                <a:ea typeface="Calibri" panose="020F0502020204030204" pitchFamily="34" charset="0"/>
              </a:rPr>
            </a:br>
            <a:endParaRPr lang="en-US" sz="1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Split application of N on corn and edible beans on coarse textured soils </a:t>
            </a:r>
          </a:p>
          <a:p>
            <a:pPr marL="285750" indent="-285750">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Rate, timing, and source BMPs for irrigated potatoes</a:t>
            </a:r>
          </a:p>
          <a:p>
            <a:endParaRPr lang="en-US" sz="1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Working with landowners to adopt:</a:t>
            </a: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Planting of a new crop variety with a lower N demand</a:t>
            </a: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Irrigation scheduling</a:t>
            </a: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Use of nitrification inhibitor products  </a:t>
            </a:r>
          </a:p>
          <a:p>
            <a:pPr marL="800100" lvl="1" indent="-342900">
              <a:buFont typeface="Courier New" panose="02070309020205020404" pitchFamily="49" charset="0"/>
              <a:buChar char="o"/>
            </a:pPr>
            <a:endParaRPr lang="en-US" sz="2000"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A9E8F7BE-CD47-F063-B744-CE73A3EE3EF1}"/>
              </a:ext>
            </a:extLst>
          </p:cNvPr>
          <p:cNvPicPr>
            <a:picLocks noChangeAspect="1"/>
          </p:cNvPicPr>
          <p:nvPr/>
        </p:nvPicPr>
        <p:blipFill>
          <a:blip r:embed="rId3"/>
          <a:stretch>
            <a:fillRect/>
          </a:stretch>
        </p:blipFill>
        <p:spPr>
          <a:xfrm>
            <a:off x="150099" y="1487056"/>
            <a:ext cx="4977276" cy="5218544"/>
          </a:xfrm>
          <a:prstGeom prst="rect">
            <a:avLst/>
          </a:prstGeom>
        </p:spPr>
      </p:pic>
    </p:spTree>
    <p:extLst>
      <p:ext uri="{BB962C8B-B14F-4D97-AF65-F5344CB8AC3E}">
        <p14:creationId xmlns:p14="http://schemas.microsoft.com/office/powerpoint/2010/main" val="67928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Verndale</a:t>
            </a:r>
            <a:r>
              <a:rPr lang="en-US" sz="3200" dirty="0"/>
              <a:t> DWSMA</a:t>
            </a:r>
            <a:br>
              <a:rPr lang="en-US" sz="3200" dirty="0"/>
            </a:br>
            <a:r>
              <a:rPr lang="en-US" sz="3200" dirty="0"/>
              <a:t> Wadena County</a:t>
            </a:r>
          </a:p>
        </p:txBody>
      </p:sp>
      <p:grpSp>
        <p:nvGrpSpPr>
          <p:cNvPr id="5" name="Group 4">
            <a:extLst>
              <a:ext uri="{FF2B5EF4-FFF2-40B4-BE49-F238E27FC236}">
                <a16:creationId xmlns:a16="http://schemas.microsoft.com/office/drawing/2014/main" id="{4D21AD02-9842-61C5-0B76-3C96F41494AE}"/>
              </a:ext>
            </a:extLst>
          </p:cNvPr>
          <p:cNvGrpSpPr/>
          <p:nvPr/>
        </p:nvGrpSpPr>
        <p:grpSpPr>
          <a:xfrm>
            <a:off x="960917" y="1565685"/>
            <a:ext cx="3979127" cy="5191230"/>
            <a:chOff x="1295398" y="1488370"/>
            <a:chExt cx="3979127" cy="5191230"/>
          </a:xfrm>
        </p:grpSpPr>
        <p:pic>
          <p:nvPicPr>
            <p:cNvPr id="4" name="Picture 3">
              <a:extLst>
                <a:ext uri="{FF2B5EF4-FFF2-40B4-BE49-F238E27FC236}">
                  <a16:creationId xmlns:a16="http://schemas.microsoft.com/office/drawing/2014/main" id="{EB34F838-E286-352E-5394-92D36DDCE025}"/>
                </a:ext>
              </a:extLst>
            </p:cNvPr>
            <p:cNvPicPr>
              <a:picLocks noChangeAspect="1"/>
            </p:cNvPicPr>
            <p:nvPr/>
          </p:nvPicPr>
          <p:blipFill>
            <a:blip r:embed="rId3"/>
            <a:stretch>
              <a:fillRect/>
            </a:stretch>
          </p:blipFill>
          <p:spPr>
            <a:xfrm>
              <a:off x="1295398" y="1488370"/>
              <a:ext cx="3979127" cy="5191230"/>
            </a:xfrm>
            <a:prstGeom prst="rect">
              <a:avLst/>
            </a:prstGeom>
          </p:spPr>
        </p:pic>
        <p:sp>
          <p:nvSpPr>
            <p:cNvPr id="3" name="Rectangle 2">
              <a:extLst>
                <a:ext uri="{FF2B5EF4-FFF2-40B4-BE49-F238E27FC236}">
                  <a16:creationId xmlns:a16="http://schemas.microsoft.com/office/drawing/2014/main" id="{FD08B0F6-F746-F6EC-50AC-13893688575B}"/>
                </a:ext>
              </a:extLst>
            </p:cNvPr>
            <p:cNvSpPr/>
            <p:nvPr/>
          </p:nvSpPr>
          <p:spPr>
            <a:xfrm>
              <a:off x="1295398" y="3713356"/>
              <a:ext cx="232319" cy="1538868"/>
            </a:xfrm>
            <a:prstGeom prst="rect">
              <a:avLst/>
            </a:prstGeom>
            <a:solidFill>
              <a:srgbClr val="666F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ACAA55DA-AA29-D59A-1E96-4AA3F047F722}"/>
              </a:ext>
            </a:extLst>
          </p:cNvPr>
          <p:cNvPicPr>
            <a:picLocks noChangeAspect="1"/>
          </p:cNvPicPr>
          <p:nvPr/>
        </p:nvPicPr>
        <p:blipFill>
          <a:blip r:embed="rId4"/>
          <a:stretch>
            <a:fillRect/>
          </a:stretch>
        </p:blipFill>
        <p:spPr>
          <a:xfrm>
            <a:off x="219176" y="1459271"/>
            <a:ext cx="1483483" cy="1520264"/>
          </a:xfrm>
          <a:prstGeom prst="rect">
            <a:avLst/>
          </a:prstGeom>
        </p:spPr>
      </p:pic>
      <p:sp>
        <p:nvSpPr>
          <p:cNvPr id="6" name="TextBox 5">
            <a:extLst>
              <a:ext uri="{FF2B5EF4-FFF2-40B4-BE49-F238E27FC236}">
                <a16:creationId xmlns:a16="http://schemas.microsoft.com/office/drawing/2014/main" id="{EB030729-87D1-E595-EEA0-BDB60136E859}"/>
              </a:ext>
            </a:extLst>
          </p:cNvPr>
          <p:cNvSpPr txBox="1"/>
          <p:nvPr/>
        </p:nvSpPr>
        <p:spPr>
          <a:xfrm>
            <a:off x="5127375" y="1734382"/>
            <a:ext cx="6845449" cy="4755148"/>
          </a:xfrm>
          <a:prstGeom prst="rect">
            <a:avLst/>
          </a:prstGeom>
          <a:noFill/>
        </p:spPr>
        <p:txBody>
          <a:bodyPr wrap="square">
            <a:spAutoFit/>
          </a:bodyPr>
          <a:lstStyle/>
          <a:p>
            <a:r>
              <a:rPr lang="en-US" sz="2200" b="1" dirty="0">
                <a:effectLst/>
                <a:latin typeface="Calibri" panose="020F0502020204030204" pitchFamily="34" charset="0"/>
                <a:ea typeface="Calibri" panose="020F0502020204030204" pitchFamily="34" charset="0"/>
              </a:rPr>
              <a:t>Groundwater Protection Strategy</a:t>
            </a:r>
            <a:r>
              <a:rPr lang="en-US" sz="2200" dirty="0">
                <a:effectLst/>
                <a:latin typeface="Calibri" panose="020F0502020204030204" pitchFamily="34" charset="0"/>
                <a:ea typeface="Calibri" panose="020F0502020204030204" pitchFamily="34" charset="0"/>
              </a:rPr>
              <a:t>:</a:t>
            </a:r>
            <a:br>
              <a:rPr lang="en-US" sz="2200" dirty="0">
                <a:effectLst/>
                <a:latin typeface="Calibri" panose="020F0502020204030204" pitchFamily="34" charset="0"/>
                <a:ea typeface="Calibri" panose="020F0502020204030204" pitchFamily="34" charset="0"/>
              </a:rPr>
            </a:br>
            <a:endParaRPr lang="en-US" sz="1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rPr>
              <a:t>N rates at or below 135 lbs./ac for C-Sb </a:t>
            </a:r>
          </a:p>
          <a:p>
            <a:r>
              <a:rPr lang="en-US" sz="2200" dirty="0">
                <a:latin typeface="Calibri" panose="020F0502020204030204" pitchFamily="34" charset="0"/>
                <a:ea typeface="Calibri" panose="020F0502020204030204" pitchFamily="34" charset="0"/>
              </a:rPr>
              <a:t>		           165 lbs./ac for C-C</a:t>
            </a:r>
          </a:p>
          <a:p>
            <a:pPr marL="285750" indent="-285750">
              <a:buFont typeface="Arial" panose="020B0604020202020204" pitchFamily="34" charset="0"/>
              <a:buChar char="•"/>
            </a:pPr>
            <a:endParaRPr lang="en-US" sz="1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200" dirty="0">
                <a:effectLst/>
                <a:latin typeface="Calibri" panose="020F0502020204030204" pitchFamily="34" charset="0"/>
                <a:ea typeface="Calibri" panose="020F0502020204030204" pitchFamily="34" charset="0"/>
              </a:rPr>
              <a:t>Split application of N on corn and edible beans on coarse textured soils </a:t>
            </a:r>
          </a:p>
          <a:p>
            <a:pPr marL="285750" indent="-285750">
              <a:buFont typeface="Arial" panose="020B0604020202020204" pitchFamily="34" charset="0"/>
              <a:buChar char="•"/>
            </a:pPr>
            <a:endParaRPr lang="en-US" sz="1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200" dirty="0">
                <a:effectLst/>
                <a:latin typeface="Calibri" panose="020F0502020204030204" pitchFamily="34" charset="0"/>
                <a:ea typeface="Calibri" panose="020F0502020204030204" pitchFamily="34" charset="0"/>
              </a:rPr>
              <a:t>Maintain existing perennial cover which accounts for 60-83% of cropland in the DWSMA</a:t>
            </a:r>
          </a:p>
          <a:p>
            <a:pPr marL="285750" indent="-285750">
              <a:buFont typeface="Arial" panose="020B0604020202020204" pitchFamily="34" charset="0"/>
              <a:buChar char="•"/>
            </a:pPr>
            <a:endParaRPr lang="en-US" sz="1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rPr>
              <a:t>Working with landowners to adopt:</a:t>
            </a:r>
          </a:p>
          <a:p>
            <a:endParaRPr lang="en-US" sz="500" dirty="0">
              <a:latin typeface="Calibri" panose="020F0502020204030204" pitchFamily="34" charset="0"/>
              <a:ea typeface="Calibri" panose="020F0502020204030204" pitchFamily="34" charset="0"/>
            </a:endParaRP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40 additional acres of cover crops following soybeans</a:t>
            </a: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14 additional acres of grass hay</a:t>
            </a:r>
            <a:endParaRPr lang="en-US" sz="2200" dirty="0">
              <a:latin typeface="Calibri" panose="020F0502020204030204" pitchFamily="34" charset="0"/>
              <a:ea typeface="Calibri" panose="020F0502020204030204" pitchFamily="34" charset="0"/>
            </a:endParaRP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15 acres of A-A-A-C-C rotation</a:t>
            </a:r>
            <a:r>
              <a:rPr lang="en-US" sz="2200" dirty="0">
                <a:latin typeface="Calibri" panose="020F0502020204030204" pitchFamily="34" charset="0"/>
                <a:ea typeface="Calibri" panose="020F0502020204030204" pitchFamily="34" charset="0"/>
              </a:rPr>
              <a:t>, and </a:t>
            </a:r>
          </a:p>
          <a:p>
            <a:pPr marL="800100" lvl="1" indent="-342900">
              <a:buFont typeface="Courier New" panose="02070309020205020404" pitchFamily="49" charset="0"/>
              <a:buChar char="o"/>
            </a:pPr>
            <a:r>
              <a:rPr lang="en-US" sz="2000" dirty="0">
                <a:latin typeface="Calibri" panose="020F0502020204030204" pitchFamily="34" charset="0"/>
                <a:ea typeface="Calibri" panose="020F0502020204030204" pitchFamily="34" charset="0"/>
              </a:rPr>
              <a:t>14 acres of new perennials</a:t>
            </a:r>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07281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87D120-14A6-533B-1DDB-AFAAA68DA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5F6FC-CB65-DA5D-980E-4A21305FD7A1}"/>
              </a:ext>
            </a:extLst>
          </p:cNvPr>
          <p:cNvSpPr>
            <a:spLocks noGrp="1"/>
          </p:cNvSpPr>
          <p:nvPr>
            <p:ph type="title"/>
          </p:nvPr>
        </p:nvSpPr>
        <p:spPr>
          <a:xfrm>
            <a:off x="3584271" y="140090"/>
            <a:ext cx="9619593" cy="914400"/>
          </a:xfrm>
        </p:spPr>
        <p:txBody>
          <a:bodyPr/>
          <a:lstStyle/>
          <a:p>
            <a:pPr algn="l"/>
            <a:r>
              <a:rPr lang="en-US" dirty="0"/>
              <a:t>BMP Evaluation</a:t>
            </a:r>
          </a:p>
        </p:txBody>
      </p:sp>
      <p:sp>
        <p:nvSpPr>
          <p:cNvPr id="3" name="Table Placeholder 2">
            <a:extLst>
              <a:ext uri="{FF2B5EF4-FFF2-40B4-BE49-F238E27FC236}">
                <a16:creationId xmlns:a16="http://schemas.microsoft.com/office/drawing/2014/main" id="{9A987FD3-8FA4-4ADA-3928-8542715C2251}"/>
              </a:ext>
            </a:extLst>
          </p:cNvPr>
          <p:cNvSpPr>
            <a:spLocks noGrp="1"/>
          </p:cNvSpPr>
          <p:nvPr>
            <p:ph type="tbl" sz="quarter" idx="13"/>
          </p:nvPr>
        </p:nvSpPr>
        <p:spPr>
          <a:xfrm>
            <a:off x="766598" y="1879600"/>
            <a:ext cx="10742229" cy="4841875"/>
          </a:xfrm>
        </p:spPr>
        <p:txBody>
          <a:bodyPr>
            <a:normAutofit lnSpcReduction="10000"/>
          </a:bodyPr>
          <a:lstStyle/>
          <a:p>
            <a:pPr marL="0" indent="0">
              <a:buNone/>
            </a:pPr>
            <a:r>
              <a:rPr lang="en-US" sz="3600" b="1" i="1" dirty="0">
                <a:solidFill>
                  <a:schemeClr val="accent1">
                    <a:lumMod val="50000"/>
                    <a:lumOff val="50000"/>
                  </a:schemeClr>
                </a:solidFill>
              </a:rPr>
              <a:t>Take away</a:t>
            </a:r>
          </a:p>
          <a:p>
            <a:r>
              <a:rPr lang="en-US" sz="2800" dirty="0"/>
              <a:t>BMPs are unique to each area and based on soil type, cropping systems and management</a:t>
            </a:r>
          </a:p>
          <a:p>
            <a:pPr lvl="1"/>
            <a:r>
              <a:rPr lang="en-US" sz="2400" dirty="0"/>
              <a:t>First 2 evaluations in 2026, 8 more in 2027, 4 in 2028... </a:t>
            </a:r>
          </a:p>
          <a:p>
            <a:r>
              <a:rPr lang="en-US" sz="2800" dirty="0"/>
              <a:t>Important BMP updates are underway including irrigation and manure management </a:t>
            </a:r>
          </a:p>
          <a:p>
            <a:r>
              <a:rPr lang="en-US" sz="2800" dirty="0"/>
              <a:t>Computer modeling is used to set expectations for nitrate leaching reductions and water monitoring is used to validate reductions over time </a:t>
            </a:r>
          </a:p>
        </p:txBody>
      </p:sp>
      <p:sp>
        <p:nvSpPr>
          <p:cNvPr id="6" name="Slide Number Placeholder 5">
            <a:extLst>
              <a:ext uri="{FF2B5EF4-FFF2-40B4-BE49-F238E27FC236}">
                <a16:creationId xmlns:a16="http://schemas.microsoft.com/office/drawing/2014/main" id="{D5A94151-40EC-1363-E527-640EE9422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83AA560-9EDE-42E5-27A9-41B17E871E3F}"/>
              </a:ext>
            </a:extLst>
          </p:cNvPr>
          <p:cNvPicPr>
            <a:picLocks noChangeAspect="1"/>
          </p:cNvPicPr>
          <p:nvPr/>
        </p:nvPicPr>
        <p:blipFill>
          <a:blip r:embed="rId3"/>
          <a:stretch>
            <a:fillRect/>
          </a:stretch>
        </p:blipFill>
        <p:spPr>
          <a:xfrm>
            <a:off x="0" y="0"/>
            <a:ext cx="1552792" cy="1857634"/>
          </a:xfrm>
          <a:prstGeom prst="rect">
            <a:avLst/>
          </a:prstGeom>
        </p:spPr>
      </p:pic>
      <p:pic>
        <p:nvPicPr>
          <p:cNvPr id="8" name="Picture 7" descr="A picture containing drawing, plate&#10;&#10;Description automatically generated">
            <a:extLst>
              <a:ext uri="{FF2B5EF4-FFF2-40B4-BE49-F238E27FC236}">
                <a16:creationId xmlns:a16="http://schemas.microsoft.com/office/drawing/2014/main" id="{1F94924E-4259-0DC8-C64E-34CCD5B23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9402" y="284940"/>
            <a:ext cx="1142744" cy="624700"/>
          </a:xfrm>
          <a:prstGeom prst="rect">
            <a:avLst/>
          </a:prstGeom>
        </p:spPr>
      </p:pic>
      <p:pic>
        <p:nvPicPr>
          <p:cNvPr id="4" name="Picture 3">
            <a:extLst>
              <a:ext uri="{FF2B5EF4-FFF2-40B4-BE49-F238E27FC236}">
                <a16:creationId xmlns:a16="http://schemas.microsoft.com/office/drawing/2014/main" id="{B7CF702D-827E-7DDC-D028-FB3820489C1E}"/>
              </a:ext>
            </a:extLst>
          </p:cNvPr>
          <p:cNvPicPr>
            <a:picLocks noChangeAspect="1"/>
          </p:cNvPicPr>
          <p:nvPr/>
        </p:nvPicPr>
        <p:blipFill>
          <a:blip r:embed="rId5"/>
          <a:stretch>
            <a:fillRect/>
          </a:stretch>
        </p:blipFill>
        <p:spPr>
          <a:xfrm>
            <a:off x="0" y="12449"/>
            <a:ext cx="1543265" cy="1800476"/>
          </a:xfrm>
          <a:prstGeom prst="rect">
            <a:avLst/>
          </a:prstGeom>
        </p:spPr>
      </p:pic>
      <p:pic>
        <p:nvPicPr>
          <p:cNvPr id="5" name="Picture 4">
            <a:extLst>
              <a:ext uri="{FF2B5EF4-FFF2-40B4-BE49-F238E27FC236}">
                <a16:creationId xmlns:a16="http://schemas.microsoft.com/office/drawing/2014/main" id="{68BB4971-4823-EE93-B384-3805AC6C209B}"/>
              </a:ext>
            </a:extLst>
          </p:cNvPr>
          <p:cNvPicPr>
            <a:picLocks noChangeAspect="1"/>
          </p:cNvPicPr>
          <p:nvPr/>
        </p:nvPicPr>
        <p:blipFill>
          <a:blip r:embed="rId6"/>
          <a:stretch>
            <a:fillRect/>
          </a:stretch>
        </p:blipFill>
        <p:spPr>
          <a:xfrm>
            <a:off x="1552792" y="0"/>
            <a:ext cx="1424324" cy="1835795"/>
          </a:xfrm>
          <a:prstGeom prst="rect">
            <a:avLst/>
          </a:prstGeom>
        </p:spPr>
      </p:pic>
    </p:spTree>
    <p:extLst>
      <p:ext uri="{BB962C8B-B14F-4D97-AF65-F5344CB8AC3E}">
        <p14:creationId xmlns:p14="http://schemas.microsoft.com/office/powerpoint/2010/main" val="227219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CE286-322D-E8E9-4C47-09B6E21AC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9F924-90FE-700E-C4A8-99660B4790C3}"/>
              </a:ext>
            </a:extLst>
          </p:cNvPr>
          <p:cNvSpPr>
            <a:spLocks noGrp="1"/>
          </p:cNvSpPr>
          <p:nvPr>
            <p:ph type="title"/>
          </p:nvPr>
        </p:nvSpPr>
        <p:spPr/>
        <p:txBody>
          <a:bodyPr>
            <a:normAutofit/>
          </a:bodyPr>
          <a:lstStyle/>
          <a:p>
            <a:pPr algn="ctr">
              <a:lnSpc>
                <a:spcPct val="105000"/>
              </a:lnSpc>
              <a:spcBef>
                <a:spcPts val="0"/>
              </a:spcBef>
              <a:spcAft>
                <a:spcPts val="0"/>
              </a:spcAft>
            </a:pPr>
            <a:r>
              <a:rPr lang="en-US" sz="3600" dirty="0">
                <a:effectLst/>
                <a:latin typeface="Calibri" panose="020F0502020204030204" pitchFamily="34" charset="0"/>
                <a:ea typeface="Calibri" panose="020F0502020204030204" pitchFamily="34" charset="0"/>
              </a:rPr>
              <a:t>MDA’s Process to Protect Groundwater</a:t>
            </a:r>
          </a:p>
        </p:txBody>
      </p:sp>
      <p:pic>
        <p:nvPicPr>
          <p:cNvPr id="9" name="Picture 8">
            <a:extLst>
              <a:ext uri="{FF2B5EF4-FFF2-40B4-BE49-F238E27FC236}">
                <a16:creationId xmlns:a16="http://schemas.microsoft.com/office/drawing/2014/main" id="{E9BA1C7C-68C2-E299-7D4C-7DD4D2619954}"/>
              </a:ext>
            </a:extLst>
          </p:cNvPr>
          <p:cNvPicPr>
            <a:picLocks noChangeAspect="1"/>
          </p:cNvPicPr>
          <p:nvPr/>
        </p:nvPicPr>
        <p:blipFill>
          <a:blip r:embed="rId3"/>
          <a:stretch>
            <a:fillRect/>
          </a:stretch>
        </p:blipFill>
        <p:spPr>
          <a:xfrm>
            <a:off x="0" y="1193760"/>
            <a:ext cx="12192000" cy="5270579"/>
          </a:xfrm>
          <a:prstGeom prst="rect">
            <a:avLst/>
          </a:prstGeom>
        </p:spPr>
      </p:pic>
    </p:spTree>
    <p:extLst>
      <p:ext uri="{BB962C8B-B14F-4D97-AF65-F5344CB8AC3E}">
        <p14:creationId xmlns:p14="http://schemas.microsoft.com/office/powerpoint/2010/main" val="223121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90" y="208157"/>
            <a:ext cx="6791960" cy="914400"/>
          </a:xfrm>
        </p:spPr>
        <p:txBody>
          <a:bodyPr>
            <a:normAutofit fontScale="90000"/>
          </a:bodyPr>
          <a:lstStyle/>
          <a:p>
            <a:pPr algn="l"/>
            <a:r>
              <a:rPr lang="en-US" sz="3100" dirty="0"/>
              <a:t>Minnesota’s </a:t>
            </a:r>
            <a:br>
              <a:rPr lang="en-US" sz="3100" dirty="0"/>
            </a:br>
            <a:r>
              <a:rPr lang="en-US" sz="3100" dirty="0"/>
              <a:t>Groundwater Protection Rule Part 1</a:t>
            </a:r>
          </a:p>
        </p:txBody>
      </p:sp>
      <p:sp>
        <p:nvSpPr>
          <p:cNvPr id="7" name="Content Placeholder 2"/>
          <p:cNvSpPr>
            <a:spLocks noGrp="1"/>
          </p:cNvSpPr>
          <p:nvPr>
            <p:ph idx="1"/>
          </p:nvPr>
        </p:nvSpPr>
        <p:spPr>
          <a:xfrm>
            <a:off x="63404" y="1724529"/>
            <a:ext cx="6379181" cy="4780541"/>
          </a:xfrm>
        </p:spPr>
        <p:txBody>
          <a:bodyPr>
            <a:normAutofit/>
          </a:bodyPr>
          <a:lstStyle/>
          <a:p>
            <a:pPr marL="0" indent="0">
              <a:buNone/>
            </a:pPr>
            <a:r>
              <a:rPr lang="en-US" b="1" dirty="0"/>
              <a:t>Restricts nitrogen fertilizer application </a:t>
            </a:r>
            <a:br>
              <a:rPr lang="en-US" b="1" dirty="0"/>
            </a:br>
            <a:r>
              <a:rPr lang="en-US" b="1" dirty="0"/>
              <a:t>in fall and on frozen soils for:</a:t>
            </a:r>
          </a:p>
          <a:p>
            <a:pPr marL="800066" lvl="1" indent="-342900">
              <a:spcBef>
                <a:spcPts val="600"/>
              </a:spcBef>
              <a:spcAft>
                <a:spcPts val="0"/>
              </a:spcAft>
              <a:buFont typeface="+mj-lt"/>
              <a:buAutoNum type="arabicPeriod"/>
            </a:pPr>
            <a:r>
              <a:rPr lang="en-US" sz="2200" dirty="0"/>
              <a:t>Areas with vulnerable groundwater</a:t>
            </a:r>
          </a:p>
          <a:p>
            <a:pPr marL="800066" lvl="1" indent="-342900">
              <a:spcBef>
                <a:spcPts val="600"/>
              </a:spcBef>
              <a:spcAft>
                <a:spcPts val="0"/>
              </a:spcAft>
              <a:buFont typeface="+mj-lt"/>
              <a:buAutoNum type="arabicPeriod"/>
            </a:pPr>
            <a:r>
              <a:rPr lang="en-US" sz="2200" dirty="0"/>
              <a:t>Protection areas around community wells</a:t>
            </a:r>
            <a:br>
              <a:rPr lang="en-US" sz="2200" dirty="0"/>
            </a:br>
            <a:r>
              <a:rPr lang="en-US" sz="2200" dirty="0"/>
              <a:t>with high nitrate - called Drinking Water Supply Management Areas (DWSMAs) </a:t>
            </a:r>
          </a:p>
          <a:p>
            <a:pPr marL="457166" lvl="1" indent="0">
              <a:spcBef>
                <a:spcPts val="600"/>
              </a:spcBef>
              <a:spcAft>
                <a:spcPts val="0"/>
              </a:spcAft>
              <a:buNone/>
            </a:pPr>
            <a:endParaRPr lang="en-US" sz="1000" dirty="0"/>
          </a:p>
          <a:p>
            <a:r>
              <a:rPr lang="en-US" dirty="0"/>
              <a:t>Restrictions begin September 1 each year</a:t>
            </a:r>
          </a:p>
        </p:txBody>
      </p:sp>
      <p:sp>
        <p:nvSpPr>
          <p:cNvPr id="3" name="Rectangle 2">
            <a:extLst>
              <a:ext uri="{FF2B5EF4-FFF2-40B4-BE49-F238E27FC236}">
                <a16:creationId xmlns:a16="http://schemas.microsoft.com/office/drawing/2014/main" id="{E0228863-45DF-7D4C-D71B-5B35F74BEFFC}"/>
              </a:ext>
            </a:extLst>
          </p:cNvPr>
          <p:cNvSpPr/>
          <p:nvPr/>
        </p:nvSpPr>
        <p:spPr>
          <a:xfrm>
            <a:off x="5970978" y="0"/>
            <a:ext cx="6228459"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953677-F9AC-D01D-B489-EAF0B852D175}"/>
              </a:ext>
            </a:extLst>
          </p:cNvPr>
          <p:cNvSpPr txBox="1"/>
          <p:nvPr/>
        </p:nvSpPr>
        <p:spPr>
          <a:xfrm>
            <a:off x="297490" y="5884003"/>
            <a:ext cx="6032596" cy="861774"/>
          </a:xfrm>
          <a:prstGeom prst="rect">
            <a:avLst/>
          </a:prstGeom>
          <a:noFill/>
        </p:spPr>
        <p:txBody>
          <a:bodyPr wrap="square">
            <a:spAutoFit/>
          </a:bodyPr>
          <a:lstStyle/>
          <a:p>
            <a:r>
              <a:rPr lang="en-US" sz="2500" b="1" dirty="0">
                <a:latin typeface="+mn-lt"/>
              </a:rPr>
              <a:t>Interactive Online Map</a:t>
            </a:r>
            <a:r>
              <a:rPr lang="en-US" sz="2500" dirty="0"/>
              <a:t>: </a:t>
            </a:r>
            <a:br>
              <a:rPr lang="en-US" sz="2500" dirty="0"/>
            </a:br>
            <a:r>
              <a:rPr lang="en-US" sz="2500" dirty="0">
                <a:effectLst/>
                <a:latin typeface="+mn-lt"/>
                <a:ea typeface="Calibri" panose="020F0502020204030204" pitchFamily="34" charset="0"/>
              </a:rPr>
              <a:t>www.mda.state.mn.us/vulnerableareamap</a:t>
            </a:r>
            <a:endParaRPr lang="en-US" sz="2500" dirty="0"/>
          </a:p>
        </p:txBody>
      </p:sp>
      <p:pic>
        <p:nvPicPr>
          <p:cNvPr id="6" name="Picture 5">
            <a:extLst>
              <a:ext uri="{FF2B5EF4-FFF2-40B4-BE49-F238E27FC236}">
                <a16:creationId xmlns:a16="http://schemas.microsoft.com/office/drawing/2014/main" id="{591A45FF-24BF-C26F-B542-1F23D78A68F4}"/>
              </a:ext>
            </a:extLst>
          </p:cNvPr>
          <p:cNvPicPr>
            <a:picLocks noChangeAspect="1"/>
          </p:cNvPicPr>
          <p:nvPr/>
        </p:nvPicPr>
        <p:blipFill>
          <a:blip r:embed="rId3"/>
          <a:stretch>
            <a:fillRect/>
          </a:stretch>
        </p:blipFill>
        <p:spPr>
          <a:xfrm>
            <a:off x="6495245" y="208157"/>
            <a:ext cx="5268060" cy="6506483"/>
          </a:xfrm>
          <a:prstGeom prst="rect">
            <a:avLst/>
          </a:prstGeom>
        </p:spPr>
      </p:pic>
    </p:spTree>
    <p:extLst>
      <p:ext uri="{BB962C8B-B14F-4D97-AF65-F5344CB8AC3E}">
        <p14:creationId xmlns:p14="http://schemas.microsoft.com/office/powerpoint/2010/main" val="12875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57E7B-AACD-4093-A702-05FDC2B83A84}"/>
              </a:ext>
            </a:extLst>
          </p:cNvPr>
          <p:cNvSpPr>
            <a:spLocks noGrp="1"/>
          </p:cNvSpPr>
          <p:nvPr>
            <p:ph type="title"/>
          </p:nvPr>
        </p:nvSpPr>
        <p:spPr>
          <a:xfrm>
            <a:off x="583018" y="223837"/>
            <a:ext cx="10515600" cy="914400"/>
          </a:xfrm>
        </p:spPr>
        <p:txBody>
          <a:bodyPr>
            <a:normAutofit/>
          </a:bodyPr>
          <a:lstStyle/>
          <a:p>
            <a:pPr algn="ctr"/>
            <a:r>
              <a:rPr lang="en-US" sz="4000" dirty="0"/>
              <a:t>Thank You </a:t>
            </a:r>
          </a:p>
        </p:txBody>
      </p:sp>
      <p:pic>
        <p:nvPicPr>
          <p:cNvPr id="5" name="Content Placeholder 4" descr="Logo&#10;&#10;AI-generated content may be incorrect.">
            <a:extLst>
              <a:ext uri="{FF2B5EF4-FFF2-40B4-BE49-F238E27FC236}">
                <a16:creationId xmlns:a16="http://schemas.microsoft.com/office/drawing/2014/main" id="{26C05A33-7353-B428-C0B1-8EFCF0B797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017" y="4433116"/>
            <a:ext cx="2776532" cy="1517838"/>
          </a:xfrm>
          <a:prstGeom prst="rect">
            <a:avLst/>
          </a:prstGeom>
        </p:spPr>
      </p:pic>
      <p:pic>
        <p:nvPicPr>
          <p:cNvPr id="6" name="Picture 5">
            <a:extLst>
              <a:ext uri="{FF2B5EF4-FFF2-40B4-BE49-F238E27FC236}">
                <a16:creationId xmlns:a16="http://schemas.microsoft.com/office/drawing/2014/main" id="{5F9CDA49-5BE8-1CB1-3902-39A65D8E36F1}"/>
              </a:ext>
            </a:extLst>
          </p:cNvPr>
          <p:cNvPicPr>
            <a:picLocks noChangeAspect="1"/>
          </p:cNvPicPr>
          <p:nvPr/>
        </p:nvPicPr>
        <p:blipFill>
          <a:blip r:embed="rId3"/>
          <a:stretch>
            <a:fillRect/>
          </a:stretch>
        </p:blipFill>
        <p:spPr>
          <a:xfrm>
            <a:off x="6578347" y="4622969"/>
            <a:ext cx="3429509" cy="1200328"/>
          </a:xfrm>
          <a:prstGeom prst="rect">
            <a:avLst/>
          </a:prstGeom>
        </p:spPr>
      </p:pic>
      <p:sp>
        <p:nvSpPr>
          <p:cNvPr id="7" name="TextBox 6">
            <a:extLst>
              <a:ext uri="{FF2B5EF4-FFF2-40B4-BE49-F238E27FC236}">
                <a16:creationId xmlns:a16="http://schemas.microsoft.com/office/drawing/2014/main" id="{3F9F3E66-C8D6-72F2-F13D-C1B007264D66}"/>
              </a:ext>
            </a:extLst>
          </p:cNvPr>
          <p:cNvSpPr txBox="1"/>
          <p:nvPr/>
        </p:nvSpPr>
        <p:spPr>
          <a:xfrm>
            <a:off x="1913525" y="2515742"/>
            <a:ext cx="3968522" cy="1200329"/>
          </a:xfrm>
          <a:prstGeom prst="rect">
            <a:avLst/>
          </a:prstGeom>
          <a:noFill/>
        </p:spPr>
        <p:txBody>
          <a:bodyPr wrap="none" rtlCol="0">
            <a:spAutoFit/>
          </a:bodyPr>
          <a:lstStyle/>
          <a:p>
            <a:pPr algn="ctr"/>
            <a:r>
              <a:rPr lang="en-US" sz="2400" b="1" dirty="0"/>
              <a:t>Kimberly Kaiser</a:t>
            </a:r>
          </a:p>
          <a:p>
            <a:pPr algn="ctr"/>
            <a:r>
              <a:rPr lang="en-US" sz="2400" dirty="0"/>
              <a:t>Hydrologist </a:t>
            </a:r>
          </a:p>
          <a:p>
            <a:pPr algn="ctr"/>
            <a:r>
              <a:rPr lang="en-US" sz="2400" dirty="0"/>
              <a:t>Kimberley.kaiser@state.mn.us</a:t>
            </a:r>
          </a:p>
        </p:txBody>
      </p:sp>
      <p:sp>
        <p:nvSpPr>
          <p:cNvPr id="8" name="TextBox 7">
            <a:extLst>
              <a:ext uri="{FF2B5EF4-FFF2-40B4-BE49-F238E27FC236}">
                <a16:creationId xmlns:a16="http://schemas.microsoft.com/office/drawing/2014/main" id="{6F69D4EF-D1D4-0F42-FC6E-F61C28D4F647}"/>
              </a:ext>
            </a:extLst>
          </p:cNvPr>
          <p:cNvSpPr txBox="1"/>
          <p:nvPr/>
        </p:nvSpPr>
        <p:spPr>
          <a:xfrm>
            <a:off x="6309955" y="2515742"/>
            <a:ext cx="4108304" cy="1200329"/>
          </a:xfrm>
          <a:prstGeom prst="rect">
            <a:avLst/>
          </a:prstGeom>
          <a:noFill/>
        </p:spPr>
        <p:txBody>
          <a:bodyPr wrap="none" rtlCol="0">
            <a:spAutoFit/>
          </a:bodyPr>
          <a:lstStyle/>
          <a:p>
            <a:pPr algn="ctr"/>
            <a:r>
              <a:rPr lang="en-US" sz="2400" b="1" dirty="0"/>
              <a:t>Margaret Wagner </a:t>
            </a:r>
          </a:p>
          <a:p>
            <a:pPr algn="ctr"/>
            <a:r>
              <a:rPr lang="en-US" sz="2400" dirty="0"/>
              <a:t>Manager </a:t>
            </a:r>
          </a:p>
          <a:p>
            <a:pPr algn="ctr"/>
            <a:r>
              <a:rPr lang="en-US" sz="2400" dirty="0"/>
              <a:t>Margaret.Wagner@state.mn.us</a:t>
            </a:r>
          </a:p>
        </p:txBody>
      </p:sp>
    </p:spTree>
    <p:extLst>
      <p:ext uri="{BB962C8B-B14F-4D97-AF65-F5344CB8AC3E}">
        <p14:creationId xmlns:p14="http://schemas.microsoft.com/office/powerpoint/2010/main" val="286259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90" y="208157"/>
            <a:ext cx="6791960" cy="914400"/>
          </a:xfrm>
        </p:spPr>
        <p:txBody>
          <a:bodyPr>
            <a:normAutofit fontScale="90000"/>
          </a:bodyPr>
          <a:lstStyle/>
          <a:p>
            <a:pPr algn="l"/>
            <a:r>
              <a:rPr lang="en-US" sz="3100" dirty="0"/>
              <a:t>Minnesota’s </a:t>
            </a:r>
            <a:br>
              <a:rPr lang="en-US" sz="3100" dirty="0"/>
            </a:br>
            <a:r>
              <a:rPr lang="en-US" sz="3100" dirty="0"/>
              <a:t>Groundwater Protection Rule Part 2</a:t>
            </a:r>
          </a:p>
        </p:txBody>
      </p:sp>
      <p:sp>
        <p:nvSpPr>
          <p:cNvPr id="7" name="Content Placeholder 2"/>
          <p:cNvSpPr>
            <a:spLocks noGrp="1"/>
          </p:cNvSpPr>
          <p:nvPr>
            <p:ph idx="1"/>
          </p:nvPr>
        </p:nvSpPr>
        <p:spPr>
          <a:xfrm>
            <a:off x="45280" y="1579757"/>
            <a:ext cx="5925698" cy="4780541"/>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Drinking Water Supply Management Areas (DWSMAs) where community wells have high nitrate levels:</a:t>
            </a:r>
            <a:endParaRPr lang="en-US" sz="2400" dirty="0">
              <a:solidFill>
                <a:srgbClr val="003865"/>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003865"/>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Level 1: </a:t>
            </a:r>
            <a:r>
              <a:rPr lang="en-US" sz="2400" dirty="0"/>
              <a:t>Nitrate-N level is 5.4 to less than 8 mg/L in past ten years</a:t>
            </a:r>
          </a:p>
          <a:p>
            <a:pPr lvl="2">
              <a:spcBef>
                <a:spcPts val="0"/>
              </a:spcBef>
              <a:spcAft>
                <a:spcPts val="0"/>
              </a:spcAft>
              <a:buClrTx/>
              <a:defRPr/>
            </a:pPr>
            <a:r>
              <a:rPr lang="en-US" sz="2200" b="1" dirty="0">
                <a:solidFill>
                  <a:schemeClr val="accent1"/>
                </a:solidFill>
              </a:rPr>
              <a:t>10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Level 2: </a:t>
            </a:r>
            <a:r>
              <a:rPr lang="en-US" sz="2400" dirty="0"/>
              <a:t>Nitrate-N level is 8 mg/L or greater; or is projected to exceed 10 mg/L in the next ten years</a:t>
            </a:r>
          </a:p>
          <a:p>
            <a:pPr lvl="2">
              <a:spcBef>
                <a:spcPts val="0"/>
              </a:spcBef>
              <a:spcAft>
                <a:spcPts val="0"/>
              </a:spcAft>
              <a:buClrTx/>
              <a:defRPr/>
            </a:pPr>
            <a:r>
              <a:rPr lang="en-US" sz="2200" b="1" dirty="0">
                <a:solidFill>
                  <a:schemeClr val="accent1"/>
                </a:solidFill>
              </a:rPr>
              <a:t>23 communities </a:t>
            </a:r>
          </a:p>
          <a:p>
            <a:pPr lvl="2">
              <a:spcBef>
                <a:spcPts val="0"/>
              </a:spcBef>
              <a:spcAft>
                <a:spcPts val="0"/>
              </a:spcAft>
              <a:buClrTx/>
              <a:defRPr/>
            </a:pPr>
            <a:r>
              <a:rPr lang="en-US" sz="2200" b="1" dirty="0">
                <a:solidFill>
                  <a:schemeClr val="accent1"/>
                </a:solidFill>
              </a:rPr>
              <a:t>18 Local Advisory Teams formed</a:t>
            </a:r>
          </a:p>
          <a:p>
            <a:pPr marL="914400" lvl="2" indent="0">
              <a:spcBef>
                <a:spcPts val="0"/>
              </a:spcBef>
              <a:spcAft>
                <a:spcPts val="0"/>
              </a:spcAft>
              <a:buClrTx/>
              <a:buNone/>
              <a:defRPr/>
            </a:pPr>
            <a:endParaRPr lang="en-US" sz="2400" dirty="0">
              <a:latin typeface="Arial" panose="020B0604020202020204" pitchFamily="34" charset="0"/>
              <a:cs typeface="Arial" panose="020B0604020202020204" pitchFamily="34" charset="0"/>
            </a:endParaRPr>
          </a:p>
          <a:p>
            <a:pPr marL="0" indent="0">
              <a:spcBef>
                <a:spcPts val="0"/>
              </a:spcBef>
              <a:spcAft>
                <a:spcPts val="0"/>
              </a:spcAft>
              <a:buClrTx/>
              <a:buNone/>
              <a:defRPr/>
            </a:pPr>
            <a:r>
              <a:rPr lang="en-US" sz="2400" dirty="0">
                <a:cs typeface="Arial" panose="020B0604020202020204" pitchFamily="34" charset="0"/>
              </a:rPr>
              <a:t>Approximately 750 DWSMAs in Minnesota</a:t>
            </a:r>
            <a:endParaRPr lang="en-US" sz="2400" dirty="0"/>
          </a:p>
          <a:p>
            <a:pPr lvl="2">
              <a:spcBef>
                <a:spcPts val="0"/>
              </a:spcBef>
              <a:spcAft>
                <a:spcPts val="0"/>
              </a:spcAft>
              <a:buClrTx/>
              <a:defRPr/>
            </a:pPr>
            <a:endParaRPr lang="en-US" sz="2200" b="1" dirty="0">
              <a:solidFill>
                <a:schemeClr val="accent1"/>
              </a:solidFill>
            </a:endParaRPr>
          </a:p>
        </p:txBody>
      </p:sp>
      <p:sp>
        <p:nvSpPr>
          <p:cNvPr id="3" name="Rectangle 2">
            <a:extLst>
              <a:ext uri="{FF2B5EF4-FFF2-40B4-BE49-F238E27FC236}">
                <a16:creationId xmlns:a16="http://schemas.microsoft.com/office/drawing/2014/main" id="{E0228863-45DF-7D4C-D71B-5B35F74BEFFC}"/>
              </a:ext>
            </a:extLst>
          </p:cNvPr>
          <p:cNvSpPr/>
          <p:nvPr/>
        </p:nvSpPr>
        <p:spPr>
          <a:xfrm>
            <a:off x="5970978" y="0"/>
            <a:ext cx="6228459"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58FB2C-CF83-07D5-BE38-4EA4199F38B2}"/>
              </a:ext>
            </a:extLst>
          </p:cNvPr>
          <p:cNvSpPr/>
          <p:nvPr/>
        </p:nvSpPr>
        <p:spPr>
          <a:xfrm>
            <a:off x="10090298" y="3540642"/>
            <a:ext cx="1531088"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2B37520-B747-6B63-780B-BB6FD07D06BD}"/>
              </a:ext>
            </a:extLst>
          </p:cNvPr>
          <p:cNvSpPr/>
          <p:nvPr/>
        </p:nvSpPr>
        <p:spPr>
          <a:xfrm>
            <a:off x="10090297" y="4055635"/>
            <a:ext cx="1804211" cy="410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70A284-936E-6BE5-9FE7-FFE63B4AA6FE}"/>
              </a:ext>
            </a:extLst>
          </p:cNvPr>
          <p:cNvPicPr>
            <a:picLocks noChangeAspect="1"/>
          </p:cNvPicPr>
          <p:nvPr/>
        </p:nvPicPr>
        <p:blipFill>
          <a:blip r:embed="rId3"/>
          <a:stretch>
            <a:fillRect/>
          </a:stretch>
        </p:blipFill>
        <p:spPr>
          <a:xfrm>
            <a:off x="6508534" y="191730"/>
            <a:ext cx="5385974" cy="6368816"/>
          </a:xfrm>
          <a:prstGeom prst="rect">
            <a:avLst/>
          </a:prstGeom>
        </p:spPr>
      </p:pic>
    </p:spTree>
    <p:extLst>
      <p:ext uri="{BB962C8B-B14F-4D97-AF65-F5344CB8AC3E}">
        <p14:creationId xmlns:p14="http://schemas.microsoft.com/office/powerpoint/2010/main" val="64645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4953E-DFF0-B57E-2913-3EC9A9635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B74E8-C0B4-6FF3-39D9-2C3E7A146BA0}"/>
              </a:ext>
            </a:extLst>
          </p:cNvPr>
          <p:cNvSpPr>
            <a:spLocks noGrp="1"/>
          </p:cNvSpPr>
          <p:nvPr>
            <p:ph type="title"/>
          </p:nvPr>
        </p:nvSpPr>
        <p:spPr>
          <a:xfrm>
            <a:off x="0" y="152400"/>
            <a:ext cx="12192000" cy="914400"/>
          </a:xfrm>
        </p:spPr>
        <p:txBody>
          <a:bodyPr>
            <a:noAutofit/>
          </a:bodyPr>
          <a:lstStyle/>
          <a:p>
            <a:pPr algn="ctr">
              <a:lnSpc>
                <a:spcPct val="105000"/>
              </a:lnSpc>
              <a:spcBef>
                <a:spcPts val="0"/>
              </a:spcBef>
              <a:spcAft>
                <a:spcPts val="0"/>
              </a:spcAft>
            </a:pPr>
            <a:r>
              <a:rPr lang="en-US" sz="3600" dirty="0">
                <a:effectLst/>
                <a:latin typeface="Calibri" panose="020F0502020204030204" pitchFamily="34" charset="0"/>
                <a:ea typeface="Calibri" panose="020F0502020204030204" pitchFamily="34" charset="0"/>
              </a:rPr>
              <a:t>MDA’s Process to Protect Groundwater</a:t>
            </a:r>
            <a:br>
              <a:rPr lang="en-US" sz="3600" dirty="0">
                <a:effectLst/>
                <a:latin typeface="Calibri" panose="020F0502020204030204" pitchFamily="34" charset="0"/>
                <a:ea typeface="Calibri" panose="020F0502020204030204" pitchFamily="34" charset="0"/>
              </a:rPr>
            </a:br>
            <a:r>
              <a:rPr lang="en-US" sz="2400" dirty="0">
                <a:effectLst/>
                <a:latin typeface="Calibri" panose="020F0502020204030204" pitchFamily="34" charset="0"/>
                <a:ea typeface="Calibri" panose="020F0502020204030204" pitchFamily="34" charset="0"/>
              </a:rPr>
              <a:t>Strategy within Nitrogen Fertilizer Management Plan and Groundwater Protection Rule </a:t>
            </a:r>
          </a:p>
        </p:txBody>
      </p:sp>
      <p:pic>
        <p:nvPicPr>
          <p:cNvPr id="9" name="Picture 8">
            <a:extLst>
              <a:ext uri="{FF2B5EF4-FFF2-40B4-BE49-F238E27FC236}">
                <a16:creationId xmlns:a16="http://schemas.microsoft.com/office/drawing/2014/main" id="{6FBAE5C4-DA41-8324-CBCB-7576E6BFE52B}"/>
              </a:ext>
            </a:extLst>
          </p:cNvPr>
          <p:cNvPicPr>
            <a:picLocks noChangeAspect="1"/>
          </p:cNvPicPr>
          <p:nvPr/>
        </p:nvPicPr>
        <p:blipFill>
          <a:blip r:embed="rId3"/>
          <a:stretch>
            <a:fillRect/>
          </a:stretch>
        </p:blipFill>
        <p:spPr>
          <a:xfrm>
            <a:off x="0" y="1193760"/>
            <a:ext cx="12192000" cy="5270579"/>
          </a:xfrm>
          <a:prstGeom prst="rect">
            <a:avLst/>
          </a:prstGeom>
        </p:spPr>
      </p:pic>
      <p:sp>
        <p:nvSpPr>
          <p:cNvPr id="3" name="Rectangle 2">
            <a:extLst>
              <a:ext uri="{FF2B5EF4-FFF2-40B4-BE49-F238E27FC236}">
                <a16:creationId xmlns:a16="http://schemas.microsoft.com/office/drawing/2014/main" id="{4EC4A3D8-14A5-42FA-8D0D-188B8AE591EA}"/>
              </a:ext>
            </a:extLst>
          </p:cNvPr>
          <p:cNvSpPr/>
          <p:nvPr/>
        </p:nvSpPr>
        <p:spPr>
          <a:xfrm>
            <a:off x="254000" y="1524039"/>
            <a:ext cx="2159000" cy="4940300"/>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147A4C1-D9B6-1BF4-6572-5119479947EF}"/>
              </a:ext>
            </a:extLst>
          </p:cNvPr>
          <p:cNvSpPr/>
          <p:nvPr/>
        </p:nvSpPr>
        <p:spPr>
          <a:xfrm>
            <a:off x="2667000" y="1524039"/>
            <a:ext cx="2159000" cy="4940300"/>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4404B2-FB06-9353-0234-4400C06753B4}"/>
              </a:ext>
            </a:extLst>
          </p:cNvPr>
          <p:cNvSpPr/>
          <p:nvPr/>
        </p:nvSpPr>
        <p:spPr>
          <a:xfrm>
            <a:off x="7366000" y="1524039"/>
            <a:ext cx="2159000" cy="4940300"/>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4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F7AD-3BF8-BE89-93EE-74FC4380003B}"/>
              </a:ext>
            </a:extLst>
          </p:cNvPr>
          <p:cNvSpPr>
            <a:spLocks noGrp="1"/>
          </p:cNvSpPr>
          <p:nvPr>
            <p:ph type="title"/>
          </p:nvPr>
        </p:nvSpPr>
        <p:spPr/>
        <p:txBody>
          <a:bodyPr/>
          <a:lstStyle/>
          <a:p>
            <a:r>
              <a:rPr lang="en-US" dirty="0"/>
              <a:t>Water Monitoring and BMP Science in the </a:t>
            </a:r>
            <a:br>
              <a:rPr lang="en-US" dirty="0"/>
            </a:br>
            <a:r>
              <a:rPr lang="en-US" dirty="0"/>
              <a:t>Groundwater Protection Rule </a:t>
            </a:r>
          </a:p>
        </p:txBody>
      </p:sp>
      <p:sp>
        <p:nvSpPr>
          <p:cNvPr id="7" name="TextBox 6">
            <a:extLst>
              <a:ext uri="{FF2B5EF4-FFF2-40B4-BE49-F238E27FC236}">
                <a16:creationId xmlns:a16="http://schemas.microsoft.com/office/drawing/2014/main" id="{39C42E1C-F0A9-0619-F403-9D1819B6431B}"/>
              </a:ext>
            </a:extLst>
          </p:cNvPr>
          <p:cNvSpPr txBox="1"/>
          <p:nvPr/>
        </p:nvSpPr>
        <p:spPr>
          <a:xfrm>
            <a:off x="227875" y="1584961"/>
            <a:ext cx="6686732" cy="4832092"/>
          </a:xfrm>
          <a:prstGeom prst="rect">
            <a:avLst/>
          </a:prstGeom>
          <a:noFill/>
        </p:spPr>
        <p:txBody>
          <a:bodyPr wrap="square" rtlCol="0">
            <a:spAutoFit/>
          </a:bodyPr>
          <a:lstStyle/>
          <a:p>
            <a:r>
              <a:rPr lang="en-US" sz="2400" b="1" dirty="0"/>
              <a:t>A</a:t>
            </a:r>
            <a:r>
              <a:rPr lang="en-US" sz="2400" dirty="0"/>
              <a:t> </a:t>
            </a:r>
            <a:r>
              <a:rPr lang="en-US" sz="2400" b="1" dirty="0"/>
              <a:t>level 2 drinking water supply management area (voluntary) can move to a mitigation level 3 (regulatory) if:</a:t>
            </a:r>
            <a:endParaRPr lang="en-US" sz="2400" dirty="0"/>
          </a:p>
          <a:p>
            <a:endParaRPr lang="en-US" sz="2400" dirty="0"/>
          </a:p>
          <a:p>
            <a:r>
              <a:rPr lang="en-US" sz="2400" b="1" dirty="0"/>
              <a:t>Statistical analysis indicates the nitrate–nitrogen </a:t>
            </a:r>
            <a:r>
              <a:rPr lang="en-US" sz="2400" dirty="0"/>
              <a:t>concentration is increasing for the public well or groundwater monitoring network</a:t>
            </a:r>
          </a:p>
          <a:p>
            <a:endParaRPr lang="en-US" sz="1000" dirty="0"/>
          </a:p>
          <a:p>
            <a:r>
              <a:rPr lang="en-US" sz="2400" dirty="0"/>
              <a:t>Or</a:t>
            </a:r>
          </a:p>
          <a:p>
            <a:endParaRPr lang="en-US" sz="1000" dirty="0"/>
          </a:p>
          <a:p>
            <a:r>
              <a:rPr lang="en-US" sz="2400" b="1" dirty="0"/>
              <a:t>Nitrogen fertilizer best management practices  </a:t>
            </a:r>
            <a:r>
              <a:rPr lang="en-US" sz="2400" dirty="0"/>
              <a:t>are implemented on less than 80% of cropland  in the drinking water supply management area. </a:t>
            </a:r>
            <a:endParaRPr lang="en-US" sz="2400" b="1" dirty="0"/>
          </a:p>
          <a:p>
            <a:endParaRPr lang="en-US" sz="2400" dirty="0"/>
          </a:p>
        </p:txBody>
      </p:sp>
      <p:sp>
        <p:nvSpPr>
          <p:cNvPr id="15" name="TextBox 14">
            <a:extLst>
              <a:ext uri="{FF2B5EF4-FFF2-40B4-BE49-F238E27FC236}">
                <a16:creationId xmlns:a16="http://schemas.microsoft.com/office/drawing/2014/main" id="{371261C9-B5F3-7CA9-87BB-B769407DF14F}"/>
              </a:ext>
            </a:extLst>
          </p:cNvPr>
          <p:cNvSpPr txBox="1"/>
          <p:nvPr/>
        </p:nvSpPr>
        <p:spPr>
          <a:xfrm>
            <a:off x="7404100" y="2305625"/>
            <a:ext cx="4642588" cy="2462213"/>
          </a:xfrm>
          <a:prstGeom prst="rect">
            <a:avLst/>
          </a:prstGeom>
          <a:noFill/>
        </p:spPr>
        <p:txBody>
          <a:bodyPr wrap="square" rtlCol="0">
            <a:spAutoFit/>
          </a:bodyPr>
          <a:lstStyle/>
          <a:p>
            <a:r>
              <a:rPr lang="en-US" sz="2400" b="1" dirty="0">
                <a:solidFill>
                  <a:schemeClr val="accent2">
                    <a:lumMod val="75000"/>
                  </a:schemeClr>
                </a:solidFill>
              </a:rPr>
              <a:t>Water monitoring other technical information is considered during evaluations:</a:t>
            </a:r>
          </a:p>
          <a:p>
            <a:endParaRPr lang="en-US" sz="1000" b="1" dirty="0">
              <a:solidFill>
                <a:schemeClr val="accent2">
                  <a:lumMod val="75000"/>
                </a:schemeClr>
              </a:solidFill>
            </a:endParaRPr>
          </a:p>
          <a:p>
            <a:pPr marL="342900" indent="-342900">
              <a:buFont typeface="Arial" panose="020B0604020202020204" pitchFamily="34" charset="0"/>
              <a:buChar char="•"/>
            </a:pPr>
            <a:r>
              <a:rPr lang="en-US" sz="2400" b="1" dirty="0">
                <a:solidFill>
                  <a:schemeClr val="accent2">
                    <a:lumMod val="75000"/>
                  </a:schemeClr>
                </a:solidFill>
              </a:rPr>
              <a:t>Lag time</a:t>
            </a:r>
          </a:p>
          <a:p>
            <a:pPr marL="342900" indent="-342900">
              <a:buFont typeface="Arial" panose="020B0604020202020204" pitchFamily="34" charset="0"/>
              <a:buChar char="•"/>
            </a:pPr>
            <a:r>
              <a:rPr lang="en-US" sz="2400" b="1" dirty="0">
                <a:solidFill>
                  <a:schemeClr val="accent2">
                    <a:lumMod val="75000"/>
                  </a:schemeClr>
                </a:solidFill>
              </a:rPr>
              <a:t>Age of groundwater</a:t>
            </a:r>
          </a:p>
          <a:p>
            <a:pPr marL="342900" indent="-342900">
              <a:buFont typeface="Arial" panose="020B0604020202020204" pitchFamily="34" charset="0"/>
              <a:buChar char="•"/>
            </a:pPr>
            <a:r>
              <a:rPr lang="en-US" sz="2400" b="1" dirty="0">
                <a:solidFill>
                  <a:schemeClr val="accent2">
                    <a:lumMod val="75000"/>
                  </a:schemeClr>
                </a:solidFill>
              </a:rPr>
              <a:t>BMP effectiveness and adoption</a:t>
            </a:r>
          </a:p>
        </p:txBody>
      </p:sp>
      <p:sp>
        <p:nvSpPr>
          <p:cNvPr id="3" name="TextBox 2">
            <a:extLst>
              <a:ext uri="{FF2B5EF4-FFF2-40B4-BE49-F238E27FC236}">
                <a16:creationId xmlns:a16="http://schemas.microsoft.com/office/drawing/2014/main" id="{C7BCE1B7-E23E-A078-DDA9-A79A9733C3F5}"/>
              </a:ext>
            </a:extLst>
          </p:cNvPr>
          <p:cNvSpPr txBox="1"/>
          <p:nvPr/>
        </p:nvSpPr>
        <p:spPr>
          <a:xfrm>
            <a:off x="2147777" y="6216737"/>
            <a:ext cx="8463516" cy="738664"/>
          </a:xfrm>
          <a:prstGeom prst="rect">
            <a:avLst/>
          </a:prstGeom>
          <a:noFill/>
        </p:spPr>
        <p:txBody>
          <a:bodyPr wrap="square" rtlCol="0">
            <a:spAutoFit/>
          </a:bodyPr>
          <a:lstStyle/>
          <a:p>
            <a:r>
              <a:rPr lang="en-US" sz="2400" i="1" dirty="0"/>
              <a:t>Evaluations may occur after three growing seasons or the lag time</a:t>
            </a:r>
          </a:p>
          <a:p>
            <a:endParaRPr lang="en-US" dirty="0"/>
          </a:p>
        </p:txBody>
      </p:sp>
      <p:pic>
        <p:nvPicPr>
          <p:cNvPr id="4" name="Picture 3">
            <a:extLst>
              <a:ext uri="{FF2B5EF4-FFF2-40B4-BE49-F238E27FC236}">
                <a16:creationId xmlns:a16="http://schemas.microsoft.com/office/drawing/2014/main" id="{CCB1C08F-E1F3-C0F9-02DF-9D5A7EA5652E}"/>
              </a:ext>
            </a:extLst>
          </p:cNvPr>
          <p:cNvPicPr>
            <a:picLocks noChangeAspect="1"/>
          </p:cNvPicPr>
          <p:nvPr/>
        </p:nvPicPr>
        <p:blipFill>
          <a:blip r:embed="rId3"/>
          <a:stretch>
            <a:fillRect/>
          </a:stretch>
        </p:blipFill>
        <p:spPr>
          <a:xfrm>
            <a:off x="0" y="1"/>
            <a:ext cx="1324865" cy="1584960"/>
          </a:xfrm>
          <a:prstGeom prst="rect">
            <a:avLst/>
          </a:prstGeom>
        </p:spPr>
      </p:pic>
      <p:pic>
        <p:nvPicPr>
          <p:cNvPr id="5" name="Picture 4">
            <a:extLst>
              <a:ext uri="{FF2B5EF4-FFF2-40B4-BE49-F238E27FC236}">
                <a16:creationId xmlns:a16="http://schemas.microsoft.com/office/drawing/2014/main" id="{EC7B39A4-C42C-DDBB-CDC1-0E176CE1306D}"/>
              </a:ext>
            </a:extLst>
          </p:cNvPr>
          <p:cNvPicPr>
            <a:picLocks noChangeAspect="1"/>
          </p:cNvPicPr>
          <p:nvPr/>
        </p:nvPicPr>
        <p:blipFill>
          <a:blip r:embed="rId4"/>
          <a:stretch>
            <a:fillRect/>
          </a:stretch>
        </p:blipFill>
        <p:spPr>
          <a:xfrm>
            <a:off x="1255197" y="0"/>
            <a:ext cx="1244164" cy="1603588"/>
          </a:xfrm>
          <a:prstGeom prst="rect">
            <a:avLst/>
          </a:prstGeom>
        </p:spPr>
      </p:pic>
    </p:spTree>
    <p:extLst>
      <p:ext uri="{BB962C8B-B14F-4D97-AF65-F5344CB8AC3E}">
        <p14:creationId xmlns:p14="http://schemas.microsoft.com/office/powerpoint/2010/main" val="145130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eft Brace 38">
            <a:extLst>
              <a:ext uri="{FF2B5EF4-FFF2-40B4-BE49-F238E27FC236}">
                <a16:creationId xmlns:a16="http://schemas.microsoft.com/office/drawing/2014/main" id="{28B78ABE-8B22-4DE8-910B-591FE549C012}"/>
              </a:ext>
            </a:extLst>
          </p:cNvPr>
          <p:cNvSpPr/>
          <p:nvPr/>
        </p:nvSpPr>
        <p:spPr>
          <a:xfrm>
            <a:off x="706376" y="5076087"/>
            <a:ext cx="352310" cy="471060"/>
          </a:xfrm>
          <a:prstGeom prst="leftBrace">
            <a:avLst>
              <a:gd name="adj1" fmla="val 8333"/>
              <a:gd name="adj2" fmla="val 5048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3865"/>
              </a:solidFill>
              <a:latin typeface="Calibri"/>
            </a:endParaRPr>
          </a:p>
        </p:txBody>
      </p:sp>
      <p:sp>
        <p:nvSpPr>
          <p:cNvPr id="56" name="TextBox 55">
            <a:extLst>
              <a:ext uri="{FF2B5EF4-FFF2-40B4-BE49-F238E27FC236}">
                <a16:creationId xmlns:a16="http://schemas.microsoft.com/office/drawing/2014/main" id="{D8779219-DA00-497B-8B34-DBC07941D287}"/>
              </a:ext>
            </a:extLst>
          </p:cNvPr>
          <p:cNvSpPr txBox="1"/>
          <p:nvPr/>
        </p:nvSpPr>
        <p:spPr>
          <a:xfrm>
            <a:off x="9344225" y="2723138"/>
            <a:ext cx="1060523" cy="253916"/>
          </a:xfrm>
          <a:prstGeom prst="rect">
            <a:avLst/>
          </a:prstGeom>
          <a:noFill/>
        </p:spPr>
        <p:txBody>
          <a:bodyPr wrap="square" rtlCol="0">
            <a:spAutoFit/>
          </a:bodyPr>
          <a:lstStyle/>
          <a:p>
            <a:r>
              <a:rPr lang="en-US" sz="1050" dirty="0">
                <a:solidFill>
                  <a:srgbClr val="FFFFFF"/>
                </a:solidFill>
                <a:latin typeface="Calibri"/>
              </a:rPr>
              <a:t>Quaternary</a:t>
            </a:r>
            <a:endParaRPr lang="en-US" sz="900" dirty="0">
              <a:solidFill>
                <a:srgbClr val="FFFFFF"/>
              </a:solidFill>
              <a:latin typeface="Calibri"/>
            </a:endParaRPr>
          </a:p>
        </p:txBody>
      </p:sp>
      <p:sp>
        <p:nvSpPr>
          <p:cNvPr id="61" name="TextBox 60">
            <a:extLst>
              <a:ext uri="{FF2B5EF4-FFF2-40B4-BE49-F238E27FC236}">
                <a16:creationId xmlns:a16="http://schemas.microsoft.com/office/drawing/2014/main" id="{45E4F7D8-3ACA-40B4-AC88-1773BC32E07B}"/>
              </a:ext>
            </a:extLst>
          </p:cNvPr>
          <p:cNvSpPr txBox="1"/>
          <p:nvPr/>
        </p:nvSpPr>
        <p:spPr>
          <a:xfrm>
            <a:off x="9344225" y="5640964"/>
            <a:ext cx="1060523" cy="253916"/>
          </a:xfrm>
          <a:prstGeom prst="rect">
            <a:avLst/>
          </a:prstGeom>
          <a:noFill/>
        </p:spPr>
        <p:txBody>
          <a:bodyPr wrap="square" rtlCol="0">
            <a:spAutoFit/>
          </a:bodyPr>
          <a:lstStyle/>
          <a:p>
            <a:r>
              <a:rPr lang="en-US" sz="1050" dirty="0">
                <a:solidFill>
                  <a:srgbClr val="FFFFFF"/>
                </a:solidFill>
                <a:latin typeface="Calibri"/>
              </a:rPr>
              <a:t>St. Lawrence </a:t>
            </a:r>
          </a:p>
        </p:txBody>
      </p:sp>
      <p:sp>
        <p:nvSpPr>
          <p:cNvPr id="21" name="Rectangle 20">
            <a:extLst>
              <a:ext uri="{FF2B5EF4-FFF2-40B4-BE49-F238E27FC236}">
                <a16:creationId xmlns:a16="http://schemas.microsoft.com/office/drawing/2014/main" id="{77F248ED-08B5-448A-AC37-7DB99AA9D12E}"/>
              </a:ext>
            </a:extLst>
          </p:cNvPr>
          <p:cNvSpPr/>
          <p:nvPr/>
        </p:nvSpPr>
        <p:spPr>
          <a:xfrm>
            <a:off x="7465354" y="5418934"/>
            <a:ext cx="3908899" cy="1039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sp>
        <p:nvSpPr>
          <p:cNvPr id="22" name="Rectangle 21">
            <a:extLst>
              <a:ext uri="{FF2B5EF4-FFF2-40B4-BE49-F238E27FC236}">
                <a16:creationId xmlns:a16="http://schemas.microsoft.com/office/drawing/2014/main" id="{948FFCD6-DBD4-46CC-AEA8-DE58F9A13ECF}"/>
              </a:ext>
            </a:extLst>
          </p:cNvPr>
          <p:cNvSpPr/>
          <p:nvPr/>
        </p:nvSpPr>
        <p:spPr>
          <a:xfrm>
            <a:off x="7474088" y="4850504"/>
            <a:ext cx="3908901" cy="561119"/>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sp>
        <p:nvSpPr>
          <p:cNvPr id="23" name="Rectangle 22" descr="Garden soil">
            <a:extLst>
              <a:ext uri="{FF2B5EF4-FFF2-40B4-BE49-F238E27FC236}">
                <a16:creationId xmlns:a16="http://schemas.microsoft.com/office/drawing/2014/main" id="{B2F39637-259B-4568-892B-E5BA51835351}"/>
              </a:ext>
            </a:extLst>
          </p:cNvPr>
          <p:cNvSpPr/>
          <p:nvPr/>
        </p:nvSpPr>
        <p:spPr>
          <a:xfrm>
            <a:off x="985554" y="5038874"/>
            <a:ext cx="3920015" cy="1056650"/>
          </a:xfrm>
          <a:prstGeom prst="rect">
            <a:avLst/>
          </a:prstGeom>
          <a:blipFill dpi="0" rotWithShape="1">
            <a:blip r:embed="rId5"/>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Calibri"/>
            </a:endParaRPr>
          </a:p>
        </p:txBody>
      </p:sp>
      <p:sp>
        <p:nvSpPr>
          <p:cNvPr id="28" name="Rectangle 27" descr="Blue sky and clouds">
            <a:extLst>
              <a:ext uri="{FF2B5EF4-FFF2-40B4-BE49-F238E27FC236}">
                <a16:creationId xmlns:a16="http://schemas.microsoft.com/office/drawing/2014/main" id="{0D5BA7A9-EAEB-4A24-B8CB-93DEC177E01D}"/>
              </a:ext>
            </a:extLst>
          </p:cNvPr>
          <p:cNvSpPr/>
          <p:nvPr/>
        </p:nvSpPr>
        <p:spPr>
          <a:xfrm>
            <a:off x="992076" y="4523919"/>
            <a:ext cx="3920014" cy="50024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Calibri"/>
            </a:endParaRPr>
          </a:p>
        </p:txBody>
      </p:sp>
      <p:pic>
        <p:nvPicPr>
          <p:cNvPr id="34" name="Graphic 33" descr="Plant With Roots with solid fill">
            <a:extLst>
              <a:ext uri="{FF2B5EF4-FFF2-40B4-BE49-F238E27FC236}">
                <a16:creationId xmlns:a16="http://schemas.microsoft.com/office/drawing/2014/main" id="{963D822A-F877-42D6-8791-9CFF9834B6E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3564" y="4256815"/>
            <a:ext cx="270760" cy="270760"/>
          </a:xfrm>
          <a:prstGeom prst="rect">
            <a:avLst/>
          </a:prstGeom>
        </p:spPr>
      </p:pic>
      <p:pic>
        <p:nvPicPr>
          <p:cNvPr id="8" name="Graphic 7" descr="Tractor with solid fill">
            <a:extLst>
              <a:ext uri="{FF2B5EF4-FFF2-40B4-BE49-F238E27FC236}">
                <a16:creationId xmlns:a16="http://schemas.microsoft.com/office/drawing/2014/main" id="{7B88BDE3-96BA-4793-847D-C5EB39911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41048" y="4647825"/>
            <a:ext cx="441366" cy="441366"/>
          </a:xfrm>
          <a:prstGeom prst="rect">
            <a:avLst/>
          </a:prstGeom>
        </p:spPr>
      </p:pic>
      <p:sp>
        <p:nvSpPr>
          <p:cNvPr id="9" name="TextBox 8">
            <a:extLst>
              <a:ext uri="{FF2B5EF4-FFF2-40B4-BE49-F238E27FC236}">
                <a16:creationId xmlns:a16="http://schemas.microsoft.com/office/drawing/2014/main" id="{70D8ADD1-6368-4DF2-A8B2-F94A13C2FAA2}"/>
              </a:ext>
            </a:extLst>
          </p:cNvPr>
          <p:cNvSpPr txBox="1"/>
          <p:nvPr/>
        </p:nvSpPr>
        <p:spPr>
          <a:xfrm>
            <a:off x="1003481" y="5053481"/>
            <a:ext cx="1082798" cy="307777"/>
          </a:xfrm>
          <a:prstGeom prst="rect">
            <a:avLst/>
          </a:prstGeom>
          <a:noFill/>
        </p:spPr>
        <p:txBody>
          <a:bodyPr wrap="square" rtlCol="0">
            <a:spAutoFit/>
          </a:bodyPr>
          <a:lstStyle/>
          <a:p>
            <a:r>
              <a:rPr lang="en-US" sz="1400" b="1" dirty="0">
                <a:solidFill>
                  <a:schemeClr val="tx2">
                    <a:lumMod val="95000"/>
                    <a:lumOff val="5000"/>
                  </a:schemeClr>
                </a:solidFill>
                <a:latin typeface="Calibri"/>
              </a:rPr>
              <a:t>Quaternary</a:t>
            </a:r>
          </a:p>
        </p:txBody>
      </p:sp>
      <p:sp>
        <p:nvSpPr>
          <p:cNvPr id="40" name="TextBox 39">
            <a:extLst>
              <a:ext uri="{FF2B5EF4-FFF2-40B4-BE49-F238E27FC236}">
                <a16:creationId xmlns:a16="http://schemas.microsoft.com/office/drawing/2014/main" id="{7FA16594-B933-4B74-84C0-A9CEF62604AB}"/>
              </a:ext>
            </a:extLst>
          </p:cNvPr>
          <p:cNvSpPr txBox="1"/>
          <p:nvPr/>
        </p:nvSpPr>
        <p:spPr>
          <a:xfrm>
            <a:off x="7483152" y="5074514"/>
            <a:ext cx="1631313" cy="307777"/>
          </a:xfrm>
          <a:prstGeom prst="rect">
            <a:avLst/>
          </a:prstGeom>
          <a:noFill/>
        </p:spPr>
        <p:txBody>
          <a:bodyPr wrap="square" rtlCol="0">
            <a:spAutoFit/>
          </a:bodyPr>
          <a:lstStyle/>
          <a:p>
            <a:r>
              <a:rPr lang="en-US" sz="1400" b="1" dirty="0">
                <a:solidFill>
                  <a:srgbClr val="003865"/>
                </a:solidFill>
                <a:latin typeface="Calibri"/>
              </a:rPr>
              <a:t>Prairie Du Chien</a:t>
            </a:r>
          </a:p>
        </p:txBody>
      </p:sp>
      <p:sp>
        <p:nvSpPr>
          <p:cNvPr id="42" name="TextBox 41">
            <a:extLst>
              <a:ext uri="{FF2B5EF4-FFF2-40B4-BE49-F238E27FC236}">
                <a16:creationId xmlns:a16="http://schemas.microsoft.com/office/drawing/2014/main" id="{5FAA4C71-A9B6-47B3-9C13-7FBDB4F25BAC}"/>
              </a:ext>
            </a:extLst>
          </p:cNvPr>
          <p:cNvSpPr txBox="1"/>
          <p:nvPr/>
        </p:nvSpPr>
        <p:spPr>
          <a:xfrm>
            <a:off x="7565332" y="5548236"/>
            <a:ext cx="1554536" cy="307777"/>
          </a:xfrm>
          <a:prstGeom prst="rect">
            <a:avLst/>
          </a:prstGeom>
          <a:noFill/>
        </p:spPr>
        <p:txBody>
          <a:bodyPr wrap="square" rtlCol="0">
            <a:spAutoFit/>
          </a:bodyPr>
          <a:lstStyle/>
          <a:p>
            <a:r>
              <a:rPr lang="en-US" sz="1400" b="1" dirty="0">
                <a:solidFill>
                  <a:srgbClr val="003865"/>
                </a:solidFill>
                <a:latin typeface="Calibri"/>
              </a:rPr>
              <a:t>Jordan</a:t>
            </a:r>
          </a:p>
        </p:txBody>
      </p:sp>
      <p:pic>
        <p:nvPicPr>
          <p:cNvPr id="44" name="Graphic 43" descr="Plant With Roots with solid fill">
            <a:extLst>
              <a:ext uri="{FF2B5EF4-FFF2-40B4-BE49-F238E27FC236}">
                <a16:creationId xmlns:a16="http://schemas.microsoft.com/office/drawing/2014/main" id="{8DAC3A39-1559-4BD6-90B4-C79F0BA6FF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9510" y="4726880"/>
            <a:ext cx="280342" cy="280342"/>
          </a:xfrm>
          <a:prstGeom prst="rect">
            <a:avLst/>
          </a:prstGeom>
        </p:spPr>
      </p:pic>
      <p:sp>
        <p:nvSpPr>
          <p:cNvPr id="47" name="TextBox 46">
            <a:extLst>
              <a:ext uri="{FF2B5EF4-FFF2-40B4-BE49-F238E27FC236}">
                <a16:creationId xmlns:a16="http://schemas.microsoft.com/office/drawing/2014/main" id="{2A7AF263-4798-4036-B759-6D6458F0BA2B}"/>
              </a:ext>
            </a:extLst>
          </p:cNvPr>
          <p:cNvSpPr txBox="1"/>
          <p:nvPr/>
        </p:nvSpPr>
        <p:spPr>
          <a:xfrm>
            <a:off x="3399824" y="3889180"/>
            <a:ext cx="1558451" cy="584775"/>
          </a:xfrm>
          <a:prstGeom prst="rect">
            <a:avLst/>
          </a:prstGeom>
          <a:noFill/>
        </p:spPr>
        <p:txBody>
          <a:bodyPr wrap="square" rtlCol="0">
            <a:spAutoFit/>
          </a:bodyPr>
          <a:lstStyle/>
          <a:p>
            <a:pPr algn="ctr">
              <a:defRPr/>
            </a:pPr>
            <a:r>
              <a:rPr lang="en-US" sz="1600" dirty="0">
                <a:solidFill>
                  <a:srgbClr val="003865"/>
                </a:solidFill>
                <a:latin typeface="Calibri"/>
              </a:rPr>
              <a:t>Public Water Supply  Well</a:t>
            </a:r>
          </a:p>
        </p:txBody>
      </p:sp>
      <p:sp>
        <p:nvSpPr>
          <p:cNvPr id="2" name="Slide Number Placeholder 1">
            <a:extLst>
              <a:ext uri="{FF2B5EF4-FFF2-40B4-BE49-F238E27FC236}">
                <a16:creationId xmlns:a16="http://schemas.microsoft.com/office/drawing/2014/main" id="{C911A8D3-974B-F5B8-86A2-C11BDCE0F448}"/>
              </a:ext>
            </a:extLst>
          </p:cNvPr>
          <p:cNvSpPr>
            <a:spLocks noGrp="1"/>
          </p:cNvSpPr>
          <p:nvPr>
            <p:ph type="sldNum" sz="quarter" idx="12"/>
          </p:nvPr>
        </p:nvSpPr>
        <p:spPr/>
        <p:txBody>
          <a:bodyPr/>
          <a:lstStyle/>
          <a:p>
            <a:fld id="{48F63A3B-78C7-47BE-AE5E-E10140E04643}" type="slidenum">
              <a:rPr lang="en-US">
                <a:solidFill>
                  <a:srgbClr val="000000"/>
                </a:solidFill>
                <a:latin typeface="Calibri"/>
              </a:rPr>
              <a:pPr/>
              <a:t>6</a:t>
            </a:fld>
            <a:endParaRPr lang="en-US" dirty="0">
              <a:solidFill>
                <a:srgbClr val="000000"/>
              </a:solidFill>
              <a:latin typeface="Calibri"/>
            </a:endParaRPr>
          </a:p>
        </p:txBody>
      </p:sp>
      <p:sp>
        <p:nvSpPr>
          <p:cNvPr id="68" name="Rectangle 67">
            <a:extLst>
              <a:ext uri="{FF2B5EF4-FFF2-40B4-BE49-F238E27FC236}">
                <a16:creationId xmlns:a16="http://schemas.microsoft.com/office/drawing/2014/main" id="{0E0A1644-4637-3AB9-5A57-94B421485E7E}"/>
              </a:ext>
            </a:extLst>
          </p:cNvPr>
          <p:cNvSpPr/>
          <p:nvPr/>
        </p:nvSpPr>
        <p:spPr>
          <a:xfrm>
            <a:off x="4173871" y="4909013"/>
            <a:ext cx="140555" cy="5895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a:solidFill>
                <a:srgbClr val="FFFFFF"/>
              </a:solidFill>
              <a:latin typeface="Calibri"/>
            </a:endParaRPr>
          </a:p>
        </p:txBody>
      </p:sp>
      <p:sp>
        <p:nvSpPr>
          <p:cNvPr id="69" name="Rectangle: Rounded Corners 68">
            <a:extLst>
              <a:ext uri="{FF2B5EF4-FFF2-40B4-BE49-F238E27FC236}">
                <a16:creationId xmlns:a16="http://schemas.microsoft.com/office/drawing/2014/main" id="{612ADB12-4A3C-0238-7E34-4AE457028FFB}"/>
              </a:ext>
            </a:extLst>
          </p:cNvPr>
          <p:cNvSpPr/>
          <p:nvPr/>
        </p:nvSpPr>
        <p:spPr>
          <a:xfrm>
            <a:off x="4179050" y="5494356"/>
            <a:ext cx="124053" cy="48478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Calibri"/>
            </a:endParaRPr>
          </a:p>
        </p:txBody>
      </p:sp>
      <p:cxnSp>
        <p:nvCxnSpPr>
          <p:cNvPr id="71" name="Straight Arrow Connector 70">
            <a:extLst>
              <a:ext uri="{FF2B5EF4-FFF2-40B4-BE49-F238E27FC236}">
                <a16:creationId xmlns:a16="http://schemas.microsoft.com/office/drawing/2014/main" id="{08D0C66B-BEFF-5C2F-7BB0-7B07250A54CE}"/>
              </a:ext>
            </a:extLst>
          </p:cNvPr>
          <p:cNvCxnSpPr>
            <a:cxnSpLocks/>
          </p:cNvCxnSpPr>
          <p:nvPr/>
        </p:nvCxnSpPr>
        <p:spPr>
          <a:xfrm>
            <a:off x="3917671" y="5142183"/>
            <a:ext cx="5997" cy="415992"/>
          </a:xfrm>
          <a:prstGeom prst="straightConnector1">
            <a:avLst/>
          </a:prstGeom>
          <a:ln w="66675">
            <a:solidFill>
              <a:schemeClr val="tx1">
                <a:lumMod val="25000"/>
                <a:lumOff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Water with solid fill">
            <a:extLst>
              <a:ext uri="{FF2B5EF4-FFF2-40B4-BE49-F238E27FC236}">
                <a16:creationId xmlns:a16="http://schemas.microsoft.com/office/drawing/2014/main" id="{D13F1CA1-AC95-15DB-E880-D65F851D56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84951" y="4723555"/>
            <a:ext cx="277434" cy="312977"/>
          </a:xfrm>
          <a:prstGeom prst="rect">
            <a:avLst/>
          </a:prstGeom>
        </p:spPr>
      </p:pic>
      <p:sp>
        <p:nvSpPr>
          <p:cNvPr id="82" name="TextBox 81">
            <a:extLst>
              <a:ext uri="{FF2B5EF4-FFF2-40B4-BE49-F238E27FC236}">
                <a16:creationId xmlns:a16="http://schemas.microsoft.com/office/drawing/2014/main" id="{47BC6678-8AD4-7E0A-B24B-4237F7933DA4}"/>
              </a:ext>
            </a:extLst>
          </p:cNvPr>
          <p:cNvSpPr txBox="1"/>
          <p:nvPr/>
        </p:nvSpPr>
        <p:spPr>
          <a:xfrm>
            <a:off x="153971" y="2230156"/>
            <a:ext cx="5700074" cy="1477328"/>
          </a:xfrm>
          <a:prstGeom prst="rect">
            <a:avLst/>
          </a:prstGeom>
          <a:noFill/>
        </p:spPr>
        <p:txBody>
          <a:bodyPr wrap="square">
            <a:spAutoFit/>
          </a:bodyPr>
          <a:lstStyle/>
          <a:p>
            <a:pPr marL="285750" indent="-285750">
              <a:buFont typeface="Arial" panose="020B0604020202020204" pitchFamily="34" charset="0"/>
              <a:buChar char="•"/>
              <a:defRPr/>
            </a:pPr>
            <a:r>
              <a:rPr kumimoji="0" lang="en-US" b="1" i="0" u="none" strike="noStrike" kern="1200" cap="none" spc="0" normalizeH="0" baseline="0" noProof="0" dirty="0">
                <a:ln>
                  <a:noFill/>
                </a:ln>
                <a:solidFill>
                  <a:srgbClr val="003865"/>
                </a:solidFill>
                <a:effectLst/>
                <a:uLnTx/>
                <a:uFillTx/>
                <a:latin typeface="Calibri"/>
                <a:ea typeface="+mn-ea"/>
                <a:cs typeface="+mn-cs"/>
              </a:rPr>
              <a:t>DWSMAs in coarse textured soils and quaternary aquifers- </a:t>
            </a:r>
            <a:r>
              <a:rPr kumimoji="0" lang="en-US" b="0" i="0" u="none" strike="noStrike" kern="1200" cap="none" spc="0" normalizeH="0" baseline="0" noProof="0" dirty="0">
                <a:ln>
                  <a:noFill/>
                </a:ln>
                <a:solidFill>
                  <a:srgbClr val="003865"/>
                </a:solidFill>
                <a:effectLst/>
                <a:uLnTx/>
                <a:uFillTx/>
                <a:latin typeface="Calibri"/>
                <a:ea typeface="+mn-ea"/>
                <a:cs typeface="+mn-cs"/>
              </a:rPr>
              <a:t>use the best available tools and techniques to determine when (lag- time) we will see changes in water quality.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E9BFA727-CF71-0339-9C8B-D22B0E34DCCC}"/>
              </a:ext>
            </a:extLst>
          </p:cNvPr>
          <p:cNvSpPr txBox="1"/>
          <p:nvPr/>
        </p:nvSpPr>
        <p:spPr>
          <a:xfrm>
            <a:off x="6664751" y="2174015"/>
            <a:ext cx="5373278" cy="1200329"/>
          </a:xfrm>
          <a:prstGeom prst="rect">
            <a:avLst/>
          </a:prstGeom>
          <a:noFill/>
        </p:spPr>
        <p:txBody>
          <a:bodyPr wrap="square">
            <a:spAutoFit/>
          </a:bodyPr>
          <a:lstStyle/>
          <a:p>
            <a:pPr marL="285750" indent="-285750">
              <a:buFont typeface="Arial" panose="020B0604020202020204" pitchFamily="34" charset="0"/>
              <a:buChar char="•"/>
              <a:defRPr/>
            </a:pPr>
            <a:r>
              <a:rPr kumimoji="0" lang="en-US" b="1" i="0" u="none" strike="noStrike" kern="1200" cap="none" spc="0" normalizeH="0" baseline="0" noProof="0" dirty="0">
                <a:ln>
                  <a:noFill/>
                </a:ln>
                <a:solidFill>
                  <a:srgbClr val="003865"/>
                </a:solidFill>
                <a:effectLst/>
                <a:uLnTx/>
                <a:uFillTx/>
                <a:latin typeface="Calibri"/>
                <a:ea typeface="+mn-ea"/>
                <a:cs typeface="+mn-cs"/>
              </a:rPr>
              <a:t>DWSMAs in the </a:t>
            </a:r>
            <a:r>
              <a:rPr lang="en-US" b="1" dirty="0">
                <a:solidFill>
                  <a:srgbClr val="003865"/>
                </a:solidFill>
                <a:latin typeface="Calibri"/>
              </a:rPr>
              <a:t>carbonate (karst) bedrock</a:t>
            </a:r>
            <a:r>
              <a:rPr kumimoji="0" lang="en-US" b="1" i="0" u="none" strike="noStrike" kern="1200" cap="none" spc="0" normalizeH="0" baseline="0" noProof="0" dirty="0">
                <a:ln>
                  <a:noFill/>
                </a:ln>
                <a:solidFill>
                  <a:srgbClr val="003865"/>
                </a:solidFill>
                <a:effectLst/>
                <a:uLnTx/>
                <a:uFillTx/>
                <a:latin typeface="Calibri"/>
                <a:ea typeface="+mn-ea"/>
                <a:cs typeface="+mn-cs"/>
              </a:rPr>
              <a:t> aquifer systems </a:t>
            </a:r>
            <a:r>
              <a:rPr kumimoji="0" lang="en-US" b="0" i="0" u="none" strike="noStrike" kern="1200" cap="none" spc="0" normalizeH="0" baseline="0" noProof="0" dirty="0">
                <a:ln>
                  <a:noFill/>
                </a:ln>
                <a:solidFill>
                  <a:srgbClr val="003865"/>
                </a:solidFill>
                <a:effectLst/>
                <a:uLnTx/>
                <a:uFillTx/>
                <a:latin typeface="Calibri"/>
                <a:ea typeface="+mn-ea"/>
                <a:cs typeface="+mn-cs"/>
              </a:rPr>
              <a:t>–continue to build knowledge of the lag time and the age of groundwater to ensure we are evaluating changes from recent practices.</a:t>
            </a:r>
          </a:p>
        </p:txBody>
      </p:sp>
      <p:sp>
        <p:nvSpPr>
          <p:cNvPr id="38" name="TextBox 37">
            <a:extLst>
              <a:ext uri="{FF2B5EF4-FFF2-40B4-BE49-F238E27FC236}">
                <a16:creationId xmlns:a16="http://schemas.microsoft.com/office/drawing/2014/main" id="{D650B063-B70B-45D5-9788-D094EAC7F754}"/>
              </a:ext>
            </a:extLst>
          </p:cNvPr>
          <p:cNvSpPr txBox="1"/>
          <p:nvPr/>
        </p:nvSpPr>
        <p:spPr>
          <a:xfrm>
            <a:off x="-103495" y="5007222"/>
            <a:ext cx="1009932" cy="300082"/>
          </a:xfrm>
          <a:prstGeom prst="rect">
            <a:avLst/>
          </a:prstGeom>
          <a:noFill/>
        </p:spPr>
        <p:txBody>
          <a:bodyPr wrap="square" rtlCol="0">
            <a:spAutoFit/>
          </a:bodyPr>
          <a:lstStyle/>
          <a:p>
            <a:pPr algn="ctr"/>
            <a:r>
              <a:rPr lang="en-US" sz="1350" b="1" dirty="0">
                <a:solidFill>
                  <a:srgbClr val="003865"/>
                </a:solidFill>
                <a:latin typeface="Calibri"/>
              </a:rPr>
              <a:t>Lag Time</a:t>
            </a:r>
          </a:p>
        </p:txBody>
      </p:sp>
      <p:sp>
        <p:nvSpPr>
          <p:cNvPr id="86" name="Rectangle 85" descr="Blue sky and clouds">
            <a:extLst>
              <a:ext uri="{FF2B5EF4-FFF2-40B4-BE49-F238E27FC236}">
                <a16:creationId xmlns:a16="http://schemas.microsoft.com/office/drawing/2014/main" id="{AF25143F-8767-A054-2F5D-6B0E25467016}"/>
              </a:ext>
            </a:extLst>
          </p:cNvPr>
          <p:cNvSpPr/>
          <p:nvPr/>
        </p:nvSpPr>
        <p:spPr>
          <a:xfrm>
            <a:off x="7465354" y="4044129"/>
            <a:ext cx="3908901" cy="50024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Calibri"/>
            </a:endParaRPr>
          </a:p>
        </p:txBody>
      </p:sp>
      <p:sp>
        <p:nvSpPr>
          <p:cNvPr id="87" name="Rectangle 86">
            <a:extLst>
              <a:ext uri="{FF2B5EF4-FFF2-40B4-BE49-F238E27FC236}">
                <a16:creationId xmlns:a16="http://schemas.microsoft.com/office/drawing/2014/main" id="{68173639-A864-3D4A-3669-42F04280E66D}"/>
              </a:ext>
            </a:extLst>
          </p:cNvPr>
          <p:cNvSpPr/>
          <p:nvPr/>
        </p:nvSpPr>
        <p:spPr>
          <a:xfrm>
            <a:off x="7465355" y="4543533"/>
            <a:ext cx="3908901" cy="321414"/>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sp>
        <p:nvSpPr>
          <p:cNvPr id="43" name="Rectangle 42">
            <a:extLst>
              <a:ext uri="{FF2B5EF4-FFF2-40B4-BE49-F238E27FC236}">
                <a16:creationId xmlns:a16="http://schemas.microsoft.com/office/drawing/2014/main" id="{EFB1662A-6F78-4E33-AC79-B2C12C2A0C07}"/>
              </a:ext>
            </a:extLst>
          </p:cNvPr>
          <p:cNvSpPr/>
          <p:nvPr/>
        </p:nvSpPr>
        <p:spPr>
          <a:xfrm>
            <a:off x="11009261" y="3837492"/>
            <a:ext cx="124053" cy="21013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a:solidFill>
                <a:srgbClr val="FFFFFF"/>
              </a:solidFill>
              <a:latin typeface="Calibri"/>
            </a:endParaRPr>
          </a:p>
        </p:txBody>
      </p:sp>
      <p:sp>
        <p:nvSpPr>
          <p:cNvPr id="46" name="Rectangle: Rounded Corners 45">
            <a:extLst>
              <a:ext uri="{FF2B5EF4-FFF2-40B4-BE49-F238E27FC236}">
                <a16:creationId xmlns:a16="http://schemas.microsoft.com/office/drawing/2014/main" id="{04DA4CC3-26D8-43F2-AEFE-E1E9785CA2CF}"/>
              </a:ext>
            </a:extLst>
          </p:cNvPr>
          <p:cNvSpPr/>
          <p:nvPr/>
        </p:nvSpPr>
        <p:spPr>
          <a:xfrm>
            <a:off x="11016424" y="5558175"/>
            <a:ext cx="124053" cy="85567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Calibri"/>
            </a:endParaRPr>
          </a:p>
        </p:txBody>
      </p:sp>
      <p:sp>
        <p:nvSpPr>
          <p:cNvPr id="88" name="TextBox 87">
            <a:extLst>
              <a:ext uri="{FF2B5EF4-FFF2-40B4-BE49-F238E27FC236}">
                <a16:creationId xmlns:a16="http://schemas.microsoft.com/office/drawing/2014/main" id="{F53308D7-63D3-B7CB-5A21-2862D125C310}"/>
              </a:ext>
            </a:extLst>
          </p:cNvPr>
          <p:cNvSpPr txBox="1"/>
          <p:nvPr/>
        </p:nvSpPr>
        <p:spPr>
          <a:xfrm>
            <a:off x="9582026" y="3458262"/>
            <a:ext cx="1558451" cy="584775"/>
          </a:xfrm>
          <a:prstGeom prst="rect">
            <a:avLst/>
          </a:prstGeom>
          <a:noFill/>
        </p:spPr>
        <p:txBody>
          <a:bodyPr wrap="square" rtlCol="0">
            <a:spAutoFit/>
          </a:bodyPr>
          <a:lstStyle/>
          <a:p>
            <a:pPr algn="ctr">
              <a:defRPr/>
            </a:pPr>
            <a:r>
              <a:rPr lang="en-US" sz="1600" dirty="0">
                <a:solidFill>
                  <a:srgbClr val="003865"/>
                </a:solidFill>
                <a:latin typeface="Calibri"/>
              </a:rPr>
              <a:t>Public Water Supply  Well</a:t>
            </a:r>
          </a:p>
        </p:txBody>
      </p:sp>
      <p:pic>
        <p:nvPicPr>
          <p:cNvPr id="89" name="Graphic 88" descr="Plant With Roots with solid fill">
            <a:extLst>
              <a:ext uri="{FF2B5EF4-FFF2-40B4-BE49-F238E27FC236}">
                <a16:creationId xmlns:a16="http://schemas.microsoft.com/office/drawing/2014/main" id="{5208CBDF-F373-BA62-64DB-63A89CB61D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03891" y="4779850"/>
            <a:ext cx="280342" cy="280342"/>
          </a:xfrm>
          <a:prstGeom prst="rect">
            <a:avLst/>
          </a:prstGeom>
        </p:spPr>
      </p:pic>
      <p:pic>
        <p:nvPicPr>
          <p:cNvPr id="45" name="Graphic 44" descr="Plant With Roots with solid fill">
            <a:extLst>
              <a:ext uri="{FF2B5EF4-FFF2-40B4-BE49-F238E27FC236}">
                <a16:creationId xmlns:a16="http://schemas.microsoft.com/office/drawing/2014/main" id="{C990B60D-87E3-455B-8E4D-A35657A8B5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08458" y="4271344"/>
            <a:ext cx="280342" cy="280342"/>
          </a:xfrm>
          <a:prstGeom prst="rect">
            <a:avLst/>
          </a:prstGeom>
        </p:spPr>
      </p:pic>
      <p:pic>
        <p:nvPicPr>
          <p:cNvPr id="90" name="Graphic 89" descr="Tractor with solid fill">
            <a:extLst>
              <a:ext uri="{FF2B5EF4-FFF2-40B4-BE49-F238E27FC236}">
                <a16:creationId xmlns:a16="http://schemas.microsoft.com/office/drawing/2014/main" id="{93328547-EAF2-DA84-4DF0-B4284729E4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4514" y="4196452"/>
            <a:ext cx="441366" cy="441366"/>
          </a:xfrm>
          <a:prstGeom prst="rect">
            <a:avLst/>
          </a:prstGeom>
        </p:spPr>
      </p:pic>
      <p:cxnSp>
        <p:nvCxnSpPr>
          <p:cNvPr id="91" name="Straight Arrow Connector 90">
            <a:extLst>
              <a:ext uri="{FF2B5EF4-FFF2-40B4-BE49-F238E27FC236}">
                <a16:creationId xmlns:a16="http://schemas.microsoft.com/office/drawing/2014/main" id="{AA44CE5C-0610-5376-8DB1-D64926EA36CA}"/>
              </a:ext>
            </a:extLst>
          </p:cNvPr>
          <p:cNvCxnSpPr>
            <a:cxnSpLocks/>
          </p:cNvCxnSpPr>
          <p:nvPr/>
        </p:nvCxnSpPr>
        <p:spPr>
          <a:xfrm>
            <a:off x="10774381" y="4575850"/>
            <a:ext cx="0" cy="1065114"/>
          </a:xfrm>
          <a:prstGeom prst="straightConnector1">
            <a:avLst/>
          </a:prstGeom>
          <a:ln w="66675">
            <a:solidFill>
              <a:schemeClr val="tx1">
                <a:lumMod val="25000"/>
                <a:lumOff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7" name="Graphic 66" descr="Water with solid fill">
            <a:extLst>
              <a:ext uri="{FF2B5EF4-FFF2-40B4-BE49-F238E27FC236}">
                <a16:creationId xmlns:a16="http://schemas.microsoft.com/office/drawing/2014/main" id="{8FAB8269-5640-4D34-4A75-6AC5A11D629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22469" y="4135728"/>
            <a:ext cx="277434" cy="312977"/>
          </a:xfrm>
          <a:prstGeom prst="rect">
            <a:avLst/>
          </a:prstGeom>
        </p:spPr>
      </p:pic>
      <p:sp>
        <p:nvSpPr>
          <p:cNvPr id="98" name="TextBox 97">
            <a:extLst>
              <a:ext uri="{FF2B5EF4-FFF2-40B4-BE49-F238E27FC236}">
                <a16:creationId xmlns:a16="http://schemas.microsoft.com/office/drawing/2014/main" id="{309625BD-A361-F600-10D7-B4515353EF69}"/>
              </a:ext>
            </a:extLst>
          </p:cNvPr>
          <p:cNvSpPr txBox="1"/>
          <p:nvPr/>
        </p:nvSpPr>
        <p:spPr>
          <a:xfrm>
            <a:off x="7520556" y="4575850"/>
            <a:ext cx="1082798" cy="307777"/>
          </a:xfrm>
          <a:prstGeom prst="rect">
            <a:avLst/>
          </a:prstGeom>
          <a:noFill/>
        </p:spPr>
        <p:txBody>
          <a:bodyPr wrap="square" rtlCol="0">
            <a:spAutoFit/>
          </a:bodyPr>
          <a:lstStyle/>
          <a:p>
            <a:r>
              <a:rPr lang="en-US" sz="1400" b="1" dirty="0">
                <a:solidFill>
                  <a:schemeClr val="tx2">
                    <a:lumMod val="95000"/>
                    <a:lumOff val="5000"/>
                  </a:schemeClr>
                </a:solidFill>
                <a:latin typeface="Calibri"/>
              </a:rPr>
              <a:t>Quaternary</a:t>
            </a:r>
          </a:p>
        </p:txBody>
      </p:sp>
      <p:sp>
        <p:nvSpPr>
          <p:cNvPr id="99" name="TextBox 98">
            <a:extLst>
              <a:ext uri="{FF2B5EF4-FFF2-40B4-BE49-F238E27FC236}">
                <a16:creationId xmlns:a16="http://schemas.microsoft.com/office/drawing/2014/main" id="{0769FDD6-D53E-3539-49FC-67E3800D013D}"/>
              </a:ext>
            </a:extLst>
          </p:cNvPr>
          <p:cNvSpPr txBox="1"/>
          <p:nvPr/>
        </p:nvSpPr>
        <p:spPr>
          <a:xfrm>
            <a:off x="3215153" y="1512302"/>
            <a:ext cx="5780044" cy="461665"/>
          </a:xfrm>
          <a:prstGeom prst="rect">
            <a:avLst/>
          </a:prstGeom>
          <a:noFill/>
        </p:spPr>
        <p:txBody>
          <a:bodyPr wrap="none" rtlCol="0">
            <a:spAutoFit/>
          </a:bodyPr>
          <a:lstStyle/>
          <a:p>
            <a:pPr marL="457200" lvl="0" indent="-457200">
              <a:buFont typeface="+mj-lt"/>
              <a:buAutoNum type="arabicPeriod"/>
              <a:defRPr/>
            </a:pPr>
            <a:r>
              <a:rPr lang="en-US" sz="2400" b="1" i="1" dirty="0"/>
              <a:t>Public Water Supply Nitrate Data (MDH)</a:t>
            </a:r>
          </a:p>
        </p:txBody>
      </p:sp>
      <p:pic>
        <p:nvPicPr>
          <p:cNvPr id="100" name="Picture 99">
            <a:extLst>
              <a:ext uri="{FF2B5EF4-FFF2-40B4-BE49-F238E27FC236}">
                <a16:creationId xmlns:a16="http://schemas.microsoft.com/office/drawing/2014/main" id="{EA1050CC-A6FD-1D4D-1E15-42244366AE51}"/>
              </a:ext>
            </a:extLst>
          </p:cNvPr>
          <p:cNvPicPr>
            <a:picLocks noChangeAspect="1"/>
          </p:cNvPicPr>
          <p:nvPr/>
        </p:nvPicPr>
        <p:blipFill>
          <a:blip r:embed="rId16"/>
          <a:stretch>
            <a:fillRect/>
          </a:stretch>
        </p:blipFill>
        <p:spPr>
          <a:xfrm>
            <a:off x="0" y="0"/>
            <a:ext cx="1409572" cy="1686297"/>
          </a:xfrm>
          <a:prstGeom prst="rect">
            <a:avLst/>
          </a:prstGeom>
        </p:spPr>
      </p:pic>
      <p:sp>
        <p:nvSpPr>
          <p:cNvPr id="102" name="TextBox 101">
            <a:extLst>
              <a:ext uri="{FF2B5EF4-FFF2-40B4-BE49-F238E27FC236}">
                <a16:creationId xmlns:a16="http://schemas.microsoft.com/office/drawing/2014/main" id="{05D7CF1F-A880-D346-E0CD-4C65B53B2E67}"/>
              </a:ext>
            </a:extLst>
          </p:cNvPr>
          <p:cNvSpPr txBox="1"/>
          <p:nvPr/>
        </p:nvSpPr>
        <p:spPr>
          <a:xfrm>
            <a:off x="1571722" y="129425"/>
            <a:ext cx="6146276" cy="1077218"/>
          </a:xfrm>
          <a:prstGeom prst="rect">
            <a:avLst/>
          </a:prstGeom>
          <a:noFill/>
        </p:spPr>
        <p:txBody>
          <a:bodyPr wrap="square">
            <a:spAutoFit/>
          </a:bodyPr>
          <a:lstStyle/>
          <a:p>
            <a:r>
              <a:rPr lang="en-US" sz="3200" dirty="0">
                <a:solidFill>
                  <a:schemeClr val="bg1"/>
                </a:solidFill>
              </a:rPr>
              <a:t>Water Quality Evaluation</a:t>
            </a:r>
          </a:p>
          <a:p>
            <a:r>
              <a:rPr lang="en-US" sz="3200" dirty="0">
                <a:solidFill>
                  <a:schemeClr val="bg1"/>
                </a:solidFill>
              </a:rPr>
              <a:t>-Public Water Supply Wells</a:t>
            </a:r>
          </a:p>
        </p:txBody>
      </p:sp>
      <p:cxnSp>
        <p:nvCxnSpPr>
          <p:cNvPr id="104" name="Straight Connector 103">
            <a:extLst>
              <a:ext uri="{FF2B5EF4-FFF2-40B4-BE49-F238E27FC236}">
                <a16:creationId xmlns:a16="http://schemas.microsoft.com/office/drawing/2014/main" id="{40317A62-6328-0D99-F25D-6D3EF33B8786}"/>
              </a:ext>
            </a:extLst>
          </p:cNvPr>
          <p:cNvCxnSpPr>
            <a:cxnSpLocks/>
          </p:cNvCxnSpPr>
          <p:nvPr/>
        </p:nvCxnSpPr>
        <p:spPr>
          <a:xfrm>
            <a:off x="6213485" y="2977054"/>
            <a:ext cx="0" cy="36594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1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5EDD4-E8F4-B4F0-C9E0-CD6CC705DEFD}"/>
            </a:ext>
          </a:extLst>
        </p:cNvPr>
        <p:cNvGrpSpPr/>
        <p:nvPr/>
      </p:nvGrpSpPr>
      <p:grpSpPr>
        <a:xfrm>
          <a:off x="0" y="0"/>
          <a:ext cx="0" cy="0"/>
          <a:chOff x="0" y="0"/>
          <a:chExt cx="0" cy="0"/>
        </a:xfrm>
      </p:grpSpPr>
      <p:pic>
        <p:nvPicPr>
          <p:cNvPr id="4" name="Picture 3" descr="Map&#10;&#10;AI-generated content may be incorrect.">
            <a:extLst>
              <a:ext uri="{FF2B5EF4-FFF2-40B4-BE49-F238E27FC236}">
                <a16:creationId xmlns:a16="http://schemas.microsoft.com/office/drawing/2014/main" id="{AD71C08F-EC7A-7B7B-58E2-97AB05C9E7C5}"/>
              </a:ext>
            </a:extLst>
          </p:cNvPr>
          <p:cNvPicPr>
            <a:picLocks noChangeAspect="1"/>
          </p:cNvPicPr>
          <p:nvPr/>
        </p:nvPicPr>
        <p:blipFill>
          <a:blip r:embed="rId3">
            <a:extLst>
              <a:ext uri="{28A0092B-C50C-407E-A947-70E740481C1C}">
                <a14:useLocalDpi xmlns:a14="http://schemas.microsoft.com/office/drawing/2010/main" val="0"/>
              </a:ext>
            </a:extLst>
          </a:blip>
          <a:srcRect l="17473" t="11845" b="1"/>
          <a:stretch>
            <a:fillRect/>
          </a:stretch>
        </p:blipFill>
        <p:spPr>
          <a:xfrm>
            <a:off x="104006" y="1324848"/>
            <a:ext cx="6703423" cy="5533152"/>
          </a:xfrm>
          <a:prstGeom prst="rect">
            <a:avLst/>
          </a:prstGeom>
        </p:spPr>
      </p:pic>
      <p:sp>
        <p:nvSpPr>
          <p:cNvPr id="2" name="Title 1">
            <a:extLst>
              <a:ext uri="{FF2B5EF4-FFF2-40B4-BE49-F238E27FC236}">
                <a16:creationId xmlns:a16="http://schemas.microsoft.com/office/drawing/2014/main" id="{26C09143-4EDB-0436-6E50-33A18D64FA82}"/>
              </a:ext>
            </a:extLst>
          </p:cNvPr>
          <p:cNvSpPr>
            <a:spLocks noGrp="1"/>
          </p:cNvSpPr>
          <p:nvPr>
            <p:ph type="title"/>
          </p:nvPr>
        </p:nvSpPr>
        <p:spPr>
          <a:xfrm>
            <a:off x="5150069" y="164917"/>
            <a:ext cx="6423041" cy="914400"/>
          </a:xfrm>
        </p:spPr>
        <p:txBody>
          <a:bodyPr>
            <a:noAutofit/>
          </a:bodyPr>
          <a:lstStyle/>
          <a:p>
            <a:r>
              <a:rPr lang="en-US" sz="3200" dirty="0"/>
              <a:t>Southeast MN DWSMAs with high </a:t>
            </a:r>
            <a:br>
              <a:rPr lang="en-US" sz="3200" dirty="0"/>
            </a:br>
            <a:r>
              <a:rPr lang="en-US" sz="3200" dirty="0"/>
              <a:t>nitrate concentrations</a:t>
            </a:r>
          </a:p>
        </p:txBody>
      </p:sp>
      <p:graphicFrame>
        <p:nvGraphicFramePr>
          <p:cNvPr id="8" name="Chart 7">
            <a:extLst>
              <a:ext uri="{FF2B5EF4-FFF2-40B4-BE49-F238E27FC236}">
                <a16:creationId xmlns:a16="http://schemas.microsoft.com/office/drawing/2014/main" id="{E45547B7-B751-4C05-53F1-A712C283D08A}"/>
              </a:ext>
            </a:extLst>
          </p:cNvPr>
          <p:cNvGraphicFramePr>
            <a:graphicFrameLocks noGrp="1"/>
          </p:cNvGraphicFramePr>
          <p:nvPr>
            <p:extLst>
              <p:ext uri="{D42A27DB-BD31-4B8C-83A1-F6EECF244321}">
                <p14:modId xmlns:p14="http://schemas.microsoft.com/office/powerpoint/2010/main" val="2983651966"/>
              </p:ext>
            </p:extLst>
          </p:nvPr>
        </p:nvGraphicFramePr>
        <p:xfrm>
          <a:off x="6716111" y="1960041"/>
          <a:ext cx="5260748" cy="4178001"/>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025AE7D7-FA5C-2AEC-DE69-36372078B4DF}"/>
              </a:ext>
            </a:extLst>
          </p:cNvPr>
          <p:cNvCxnSpPr>
            <a:cxnSpLocks/>
          </p:cNvCxnSpPr>
          <p:nvPr/>
        </p:nvCxnSpPr>
        <p:spPr>
          <a:xfrm>
            <a:off x="7579179" y="2681384"/>
            <a:ext cx="399393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B93CCA2-294D-77C0-6E34-311DD0C6CDF0}"/>
              </a:ext>
            </a:extLst>
          </p:cNvPr>
          <p:cNvSpPr txBox="1"/>
          <p:nvPr/>
        </p:nvSpPr>
        <p:spPr>
          <a:xfrm>
            <a:off x="7579179" y="2386264"/>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a:ea typeface="+mn-ea"/>
                <a:cs typeface="+mn-cs"/>
              </a:rPr>
              <a:t>HRL</a:t>
            </a:r>
          </a:p>
        </p:txBody>
      </p:sp>
      <p:sp>
        <p:nvSpPr>
          <p:cNvPr id="22" name="TextBox 21">
            <a:extLst>
              <a:ext uri="{FF2B5EF4-FFF2-40B4-BE49-F238E27FC236}">
                <a16:creationId xmlns:a16="http://schemas.microsoft.com/office/drawing/2014/main" id="{8FA860E5-4557-317E-C1C9-F58C7E6E4B22}"/>
              </a:ext>
            </a:extLst>
          </p:cNvPr>
          <p:cNvSpPr txBox="1"/>
          <p:nvPr/>
        </p:nvSpPr>
        <p:spPr>
          <a:xfrm>
            <a:off x="444222" y="6550223"/>
            <a:ext cx="6347791" cy="307777"/>
          </a:xfrm>
          <a:prstGeom prst="rect">
            <a:avLst/>
          </a:prstGeom>
          <a:noFill/>
        </p:spPr>
        <p:txBody>
          <a:bodyPr wrap="square">
            <a:spAutoFit/>
          </a:bodyPr>
          <a:lstStyle/>
          <a:p>
            <a:r>
              <a:rPr lang="en-US" sz="1400" dirty="0"/>
              <a:t>Map data sources: Jirsa and others, 2011; Runkel and others, 2014; MDH, 2026</a:t>
            </a:r>
          </a:p>
        </p:txBody>
      </p:sp>
      <p:pic>
        <p:nvPicPr>
          <p:cNvPr id="16" name="Picture 15">
            <a:extLst>
              <a:ext uri="{FF2B5EF4-FFF2-40B4-BE49-F238E27FC236}">
                <a16:creationId xmlns:a16="http://schemas.microsoft.com/office/drawing/2014/main" id="{963E905D-AC45-DF0C-CD3E-FDBD12575075}"/>
              </a:ext>
            </a:extLst>
          </p:cNvPr>
          <p:cNvPicPr>
            <a:picLocks noChangeAspect="1"/>
          </p:cNvPicPr>
          <p:nvPr/>
        </p:nvPicPr>
        <p:blipFill>
          <a:blip r:embed="rId5"/>
          <a:stretch>
            <a:fillRect/>
          </a:stretch>
        </p:blipFill>
        <p:spPr>
          <a:xfrm>
            <a:off x="0" y="0"/>
            <a:ext cx="1552792" cy="1857634"/>
          </a:xfrm>
          <a:prstGeom prst="rect">
            <a:avLst/>
          </a:prstGeom>
        </p:spPr>
      </p:pic>
      <p:cxnSp>
        <p:nvCxnSpPr>
          <p:cNvPr id="9" name="Straight Connector 8">
            <a:extLst>
              <a:ext uri="{FF2B5EF4-FFF2-40B4-BE49-F238E27FC236}">
                <a16:creationId xmlns:a16="http://schemas.microsoft.com/office/drawing/2014/main" id="{1091B7F2-283F-EBDD-F92F-8FB93F915D18}"/>
              </a:ext>
            </a:extLst>
          </p:cNvPr>
          <p:cNvCxnSpPr>
            <a:cxnSpLocks/>
          </p:cNvCxnSpPr>
          <p:nvPr/>
        </p:nvCxnSpPr>
        <p:spPr>
          <a:xfrm>
            <a:off x="7579179" y="3075522"/>
            <a:ext cx="3993931" cy="0"/>
          </a:xfrm>
          <a:prstGeom prst="line">
            <a:avLst/>
          </a:prstGeom>
          <a:ln w="28575">
            <a:solidFill>
              <a:srgbClr val="ED7C2F"/>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16AF57-2063-AA7A-C129-8AA80AEE9C97}"/>
              </a:ext>
            </a:extLst>
          </p:cNvPr>
          <p:cNvCxnSpPr>
            <a:cxnSpLocks/>
          </p:cNvCxnSpPr>
          <p:nvPr/>
        </p:nvCxnSpPr>
        <p:spPr>
          <a:xfrm>
            <a:off x="7579179" y="3795481"/>
            <a:ext cx="3993931"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DBE909-C978-338A-A0BA-FAF0B88F8E4B}"/>
              </a:ext>
            </a:extLst>
          </p:cNvPr>
          <p:cNvSpPr txBox="1"/>
          <p:nvPr/>
        </p:nvSpPr>
        <p:spPr>
          <a:xfrm>
            <a:off x="7552118" y="2808527"/>
            <a:ext cx="11578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GPR Level 2</a:t>
            </a:r>
          </a:p>
        </p:txBody>
      </p:sp>
      <p:sp>
        <p:nvSpPr>
          <p:cNvPr id="14" name="TextBox 13">
            <a:extLst>
              <a:ext uri="{FF2B5EF4-FFF2-40B4-BE49-F238E27FC236}">
                <a16:creationId xmlns:a16="http://schemas.microsoft.com/office/drawing/2014/main" id="{1B6BF5CA-60E1-8AE5-DD72-788148A0606E}"/>
              </a:ext>
            </a:extLst>
          </p:cNvPr>
          <p:cNvSpPr txBox="1"/>
          <p:nvPr/>
        </p:nvSpPr>
        <p:spPr>
          <a:xfrm>
            <a:off x="7511917" y="3371941"/>
            <a:ext cx="11578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GPR Level 1</a:t>
            </a:r>
          </a:p>
        </p:txBody>
      </p:sp>
    </p:spTree>
    <p:extLst>
      <p:ext uri="{BB962C8B-B14F-4D97-AF65-F5344CB8AC3E}">
        <p14:creationId xmlns:p14="http://schemas.microsoft.com/office/powerpoint/2010/main" val="480228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C1A7-EB4F-88BD-573A-E9F0A94642F7}"/>
              </a:ext>
            </a:extLst>
          </p:cNvPr>
          <p:cNvSpPr>
            <a:spLocks noGrp="1"/>
          </p:cNvSpPr>
          <p:nvPr>
            <p:ph type="title"/>
          </p:nvPr>
        </p:nvSpPr>
        <p:spPr>
          <a:xfrm>
            <a:off x="1057511" y="164917"/>
            <a:ext cx="10515600" cy="914400"/>
          </a:xfrm>
        </p:spPr>
        <p:txBody>
          <a:bodyPr>
            <a:noAutofit/>
          </a:bodyPr>
          <a:lstStyle/>
          <a:p>
            <a:r>
              <a:rPr lang="en-US" sz="3200" dirty="0"/>
              <a:t>Southeast MN DWSMAs with high </a:t>
            </a:r>
            <a:br>
              <a:rPr lang="en-US" sz="3200" dirty="0"/>
            </a:br>
            <a:r>
              <a:rPr lang="en-US" sz="3200" dirty="0"/>
              <a:t>nitrate concentrations</a:t>
            </a:r>
          </a:p>
        </p:txBody>
      </p:sp>
      <p:pic>
        <p:nvPicPr>
          <p:cNvPr id="16" name="Picture 15">
            <a:extLst>
              <a:ext uri="{FF2B5EF4-FFF2-40B4-BE49-F238E27FC236}">
                <a16:creationId xmlns:a16="http://schemas.microsoft.com/office/drawing/2014/main" id="{61BCA6B7-8701-AE84-56D1-3ADF2FBB2105}"/>
              </a:ext>
            </a:extLst>
          </p:cNvPr>
          <p:cNvPicPr>
            <a:picLocks noChangeAspect="1"/>
          </p:cNvPicPr>
          <p:nvPr/>
        </p:nvPicPr>
        <p:blipFill>
          <a:blip r:embed="rId3"/>
          <a:stretch>
            <a:fillRect/>
          </a:stretch>
        </p:blipFill>
        <p:spPr>
          <a:xfrm>
            <a:off x="0" y="0"/>
            <a:ext cx="1552792" cy="1857634"/>
          </a:xfrm>
          <a:prstGeom prst="rect">
            <a:avLst/>
          </a:prstGeom>
        </p:spPr>
      </p:pic>
      <p:sp>
        <p:nvSpPr>
          <p:cNvPr id="15" name="Content Placeholder 2">
            <a:extLst>
              <a:ext uri="{FF2B5EF4-FFF2-40B4-BE49-F238E27FC236}">
                <a16:creationId xmlns:a16="http://schemas.microsoft.com/office/drawing/2014/main" id="{24C6D949-D047-FE91-DF06-CD6D4C39FA7B}"/>
              </a:ext>
            </a:extLst>
          </p:cNvPr>
          <p:cNvSpPr>
            <a:spLocks noGrp="1"/>
          </p:cNvSpPr>
          <p:nvPr>
            <p:ph idx="1"/>
          </p:nvPr>
        </p:nvSpPr>
        <p:spPr>
          <a:xfrm>
            <a:off x="189564" y="1793130"/>
            <a:ext cx="6040087" cy="4237407"/>
          </a:xfrm>
        </p:spPr>
        <p:txBody>
          <a:bodyPr>
            <a:noAutofit/>
          </a:bodyPr>
          <a:lstStyle/>
          <a:p>
            <a:r>
              <a:rPr lang="en-US" sz="2000" dirty="0"/>
              <a:t>MDA contracted with the USGS to determine groundwater age distributions for 6 municipal wells open to the Jordan aquifer.</a:t>
            </a:r>
          </a:p>
          <a:p>
            <a:r>
              <a:rPr lang="en-US" sz="2000" dirty="0"/>
              <a:t>Collect samples of atmospheric tracers with known histories to model the age distribution. </a:t>
            </a:r>
          </a:p>
          <a:p>
            <a:r>
              <a:rPr lang="en-US" sz="2000" dirty="0"/>
              <a:t>Mean ages of groundwater samples ranged from 35 to 63 years with an average of 52 years*</a:t>
            </a:r>
          </a:p>
          <a:p>
            <a:pPr marL="0" indent="0">
              <a:buNone/>
            </a:pPr>
            <a:r>
              <a:rPr lang="en-US" sz="2000" b="1" i="1" dirty="0">
                <a:solidFill>
                  <a:schemeClr val="accent1">
                    <a:lumMod val="50000"/>
                    <a:lumOff val="50000"/>
                  </a:schemeClr>
                </a:solidFill>
              </a:rPr>
              <a:t>Take away</a:t>
            </a:r>
          </a:p>
          <a:p>
            <a:r>
              <a:rPr lang="en-US" sz="2000" dirty="0"/>
              <a:t>The southeast municipal well nitrate concentrations will not likely reflect recent practices. An assessment of BMPs will be key in these bedrock dominated systems.</a:t>
            </a:r>
          </a:p>
        </p:txBody>
      </p:sp>
      <p:sp>
        <p:nvSpPr>
          <p:cNvPr id="24" name="TextBox 23">
            <a:extLst>
              <a:ext uri="{FF2B5EF4-FFF2-40B4-BE49-F238E27FC236}">
                <a16:creationId xmlns:a16="http://schemas.microsoft.com/office/drawing/2014/main" id="{7799FF21-65F5-9ED5-EE62-3B8D1E717E7C}"/>
              </a:ext>
            </a:extLst>
          </p:cNvPr>
          <p:cNvSpPr txBox="1"/>
          <p:nvPr/>
        </p:nvSpPr>
        <p:spPr>
          <a:xfrm>
            <a:off x="0" y="6273225"/>
            <a:ext cx="7989236" cy="584775"/>
          </a:xfrm>
          <a:prstGeom prst="rect">
            <a:avLst/>
          </a:prstGeom>
          <a:noFill/>
        </p:spPr>
        <p:txBody>
          <a:bodyPr wrap="square">
            <a:spAutoFit/>
          </a:bodyPr>
          <a:lstStyle/>
          <a:p>
            <a:pPr lvl="1"/>
            <a:endParaRPr lang="en-US" sz="1600" dirty="0"/>
          </a:p>
          <a:p>
            <a:r>
              <a:rPr lang="en-US" sz="1600" dirty="0"/>
              <a:t>*Sample age information published by USGS here: </a:t>
            </a:r>
            <a:r>
              <a:rPr lang="en-US" sz="1600" dirty="0">
                <a:solidFill>
                  <a:schemeClr val="tx2"/>
                </a:solidFill>
                <a:hlinkClick r:id="rId4"/>
              </a:rPr>
              <a:t>https://doi.org/10.5066/P9XVBIWP</a:t>
            </a:r>
            <a:r>
              <a:rPr lang="en-US" sz="1600" dirty="0">
                <a:solidFill>
                  <a:schemeClr val="tx2"/>
                </a:solidFill>
              </a:rPr>
              <a:t>  </a:t>
            </a:r>
          </a:p>
        </p:txBody>
      </p:sp>
      <p:pic>
        <p:nvPicPr>
          <p:cNvPr id="8" name="Picture 7" descr="C:\Users\bjurgens\Documents\Reports\ReportDrafts\TracerLPM\Approval\IP023883_covers\IP023883_cover_1g.png">
            <a:extLst>
              <a:ext uri="{FF2B5EF4-FFF2-40B4-BE49-F238E27FC236}">
                <a16:creationId xmlns:a16="http://schemas.microsoft.com/office/drawing/2014/main" id="{5847FCC1-AD11-BF8F-9488-61F8009554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37" r="18609" b="72143"/>
          <a:stretch/>
        </p:blipFill>
        <p:spPr bwMode="auto">
          <a:xfrm>
            <a:off x="6613742" y="1253527"/>
            <a:ext cx="5241538" cy="250535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C3873678-87A2-9BB4-9EA9-EE50C696B898}"/>
              </a:ext>
            </a:extLst>
          </p:cNvPr>
          <p:cNvSpPr txBox="1">
            <a:spLocks/>
          </p:cNvSpPr>
          <p:nvPr/>
        </p:nvSpPr>
        <p:spPr>
          <a:xfrm>
            <a:off x="6997833" y="3732727"/>
            <a:ext cx="5241538" cy="200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Jurgens and others, 2012 .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https://pubs.usgs.gov/tm/4-f3/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descr="Map&#10;&#10;AI-generated content may be incorrect.">
            <a:extLst>
              <a:ext uri="{FF2B5EF4-FFF2-40B4-BE49-F238E27FC236}">
                <a16:creationId xmlns:a16="http://schemas.microsoft.com/office/drawing/2014/main" id="{0BCF28F1-47A6-0828-16A1-AB4B2E3C8097}"/>
              </a:ext>
            </a:extLst>
          </p:cNvPr>
          <p:cNvPicPr>
            <a:picLocks noChangeAspect="1"/>
          </p:cNvPicPr>
          <p:nvPr/>
        </p:nvPicPr>
        <p:blipFill>
          <a:blip r:embed="rId7">
            <a:extLst>
              <a:ext uri="{28A0092B-C50C-407E-A947-70E740481C1C}">
                <a14:useLocalDpi xmlns:a14="http://schemas.microsoft.com/office/drawing/2010/main" val="0"/>
              </a:ext>
            </a:extLst>
          </a:blip>
          <a:srcRect l="27701" t="58834" r="35267" b="7278"/>
          <a:stretch>
            <a:fillRect/>
          </a:stretch>
        </p:blipFill>
        <p:spPr>
          <a:xfrm>
            <a:off x="7468794" y="4114221"/>
            <a:ext cx="3904465" cy="2636629"/>
          </a:xfrm>
          <a:prstGeom prst="rect">
            <a:avLst/>
          </a:prstGeom>
        </p:spPr>
      </p:pic>
      <p:sp>
        <p:nvSpPr>
          <p:cNvPr id="4" name="TextBox 3">
            <a:extLst>
              <a:ext uri="{FF2B5EF4-FFF2-40B4-BE49-F238E27FC236}">
                <a16:creationId xmlns:a16="http://schemas.microsoft.com/office/drawing/2014/main" id="{8F4428CC-6D46-4F3D-FDCB-A29F91F875FE}"/>
              </a:ext>
            </a:extLst>
          </p:cNvPr>
          <p:cNvSpPr txBox="1"/>
          <p:nvPr/>
        </p:nvSpPr>
        <p:spPr>
          <a:xfrm>
            <a:off x="8758756" y="4370055"/>
            <a:ext cx="690317" cy="338554"/>
          </a:xfrm>
          <a:prstGeom prst="rect">
            <a:avLst/>
          </a:prstGeom>
          <a:noFill/>
        </p:spPr>
        <p:txBody>
          <a:bodyPr wrap="none" rtlCol="0">
            <a:spAutoFit/>
          </a:bodyPr>
          <a:lstStyle/>
          <a:p>
            <a:r>
              <a:rPr lang="en-US" sz="1600" b="1" dirty="0">
                <a:effectLst>
                  <a:glow rad="127000">
                    <a:schemeClr val="bg1"/>
                  </a:glow>
                </a:effectLst>
              </a:rPr>
              <a:t>63 yrs</a:t>
            </a:r>
          </a:p>
        </p:txBody>
      </p:sp>
      <p:sp>
        <p:nvSpPr>
          <p:cNvPr id="5" name="TextBox 4">
            <a:extLst>
              <a:ext uri="{FF2B5EF4-FFF2-40B4-BE49-F238E27FC236}">
                <a16:creationId xmlns:a16="http://schemas.microsoft.com/office/drawing/2014/main" id="{F1790323-0F36-EA89-D237-395783A49521}"/>
              </a:ext>
            </a:extLst>
          </p:cNvPr>
          <p:cNvSpPr txBox="1"/>
          <p:nvPr/>
        </p:nvSpPr>
        <p:spPr>
          <a:xfrm>
            <a:off x="8028108" y="4688288"/>
            <a:ext cx="690317" cy="338554"/>
          </a:xfrm>
          <a:prstGeom prst="rect">
            <a:avLst/>
          </a:prstGeom>
          <a:noFill/>
        </p:spPr>
        <p:txBody>
          <a:bodyPr wrap="none" rtlCol="0">
            <a:spAutoFit/>
          </a:bodyPr>
          <a:lstStyle/>
          <a:p>
            <a:r>
              <a:rPr lang="en-US" sz="1600" b="1" dirty="0">
                <a:effectLst>
                  <a:glow rad="127000">
                    <a:schemeClr val="bg1"/>
                  </a:glow>
                </a:effectLst>
              </a:rPr>
              <a:t>60 yrs</a:t>
            </a:r>
          </a:p>
        </p:txBody>
      </p:sp>
      <p:sp>
        <p:nvSpPr>
          <p:cNvPr id="6" name="TextBox 5">
            <a:extLst>
              <a:ext uri="{FF2B5EF4-FFF2-40B4-BE49-F238E27FC236}">
                <a16:creationId xmlns:a16="http://schemas.microsoft.com/office/drawing/2014/main" id="{80A583AD-4215-B785-426E-4E8C150609B9}"/>
              </a:ext>
            </a:extLst>
          </p:cNvPr>
          <p:cNvSpPr txBox="1"/>
          <p:nvPr/>
        </p:nvSpPr>
        <p:spPr>
          <a:xfrm>
            <a:off x="10658373" y="4815671"/>
            <a:ext cx="914738" cy="338554"/>
          </a:xfrm>
          <a:prstGeom prst="rect">
            <a:avLst/>
          </a:prstGeom>
          <a:noFill/>
        </p:spPr>
        <p:txBody>
          <a:bodyPr wrap="none" rtlCol="0">
            <a:spAutoFit/>
          </a:bodyPr>
          <a:lstStyle/>
          <a:p>
            <a:r>
              <a:rPr lang="en-US" sz="1600" b="1" dirty="0">
                <a:effectLst>
                  <a:glow rad="127000">
                    <a:schemeClr val="bg1"/>
                  </a:glow>
                </a:effectLst>
              </a:rPr>
              <a:t>35-41yrs</a:t>
            </a:r>
          </a:p>
        </p:txBody>
      </p:sp>
      <p:sp>
        <p:nvSpPr>
          <p:cNvPr id="7" name="TextBox 6">
            <a:extLst>
              <a:ext uri="{FF2B5EF4-FFF2-40B4-BE49-F238E27FC236}">
                <a16:creationId xmlns:a16="http://schemas.microsoft.com/office/drawing/2014/main" id="{210821C8-55BD-4C98-6106-4317681F80DF}"/>
              </a:ext>
            </a:extLst>
          </p:cNvPr>
          <p:cNvSpPr txBox="1"/>
          <p:nvPr/>
        </p:nvSpPr>
        <p:spPr>
          <a:xfrm>
            <a:off x="10611886" y="6412296"/>
            <a:ext cx="961225" cy="338554"/>
          </a:xfrm>
          <a:prstGeom prst="rect">
            <a:avLst/>
          </a:prstGeom>
          <a:noFill/>
        </p:spPr>
        <p:txBody>
          <a:bodyPr wrap="none" rtlCol="0">
            <a:spAutoFit/>
          </a:bodyPr>
          <a:lstStyle/>
          <a:p>
            <a:r>
              <a:rPr lang="en-US" sz="1600" b="1" dirty="0">
                <a:effectLst>
                  <a:glow rad="127000">
                    <a:schemeClr val="bg1"/>
                  </a:glow>
                </a:effectLst>
              </a:rPr>
              <a:t>47-63 yrs</a:t>
            </a:r>
          </a:p>
        </p:txBody>
      </p:sp>
      <p:cxnSp>
        <p:nvCxnSpPr>
          <p:cNvPr id="11" name="Straight Connector 10">
            <a:extLst>
              <a:ext uri="{FF2B5EF4-FFF2-40B4-BE49-F238E27FC236}">
                <a16:creationId xmlns:a16="http://schemas.microsoft.com/office/drawing/2014/main" id="{AE8E6C28-1BCB-1624-E9AE-3C91F2E8021D}"/>
              </a:ext>
            </a:extLst>
          </p:cNvPr>
          <p:cNvCxnSpPr>
            <a:cxnSpLocks/>
          </p:cNvCxnSpPr>
          <p:nvPr/>
        </p:nvCxnSpPr>
        <p:spPr>
          <a:xfrm>
            <a:off x="6601065" y="4035224"/>
            <a:ext cx="525421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89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5FA4D-390F-4DBE-B493-8CF6FD50D129}"/>
              </a:ext>
            </a:extLst>
          </p:cNvPr>
          <p:cNvSpPr>
            <a:spLocks noGrp="1"/>
          </p:cNvSpPr>
          <p:nvPr>
            <p:ph type="title"/>
          </p:nvPr>
        </p:nvSpPr>
        <p:spPr>
          <a:xfrm>
            <a:off x="1638845" y="140090"/>
            <a:ext cx="7886700" cy="914400"/>
          </a:xfrm>
        </p:spPr>
        <p:txBody>
          <a:bodyPr>
            <a:noAutofit/>
          </a:bodyPr>
          <a:lstStyle/>
          <a:p>
            <a:pPr algn="l"/>
            <a:r>
              <a:rPr lang="en-US" sz="3600" dirty="0"/>
              <a:t>Water Quality Evaluation</a:t>
            </a:r>
            <a:br>
              <a:rPr lang="en-US" sz="3600" dirty="0"/>
            </a:br>
            <a:r>
              <a:rPr lang="en-US" sz="3600" dirty="0"/>
              <a:t>-Monitoring Wells</a:t>
            </a:r>
          </a:p>
        </p:txBody>
      </p:sp>
      <p:pic>
        <p:nvPicPr>
          <p:cNvPr id="2" name="Picture 1" descr="A picture containing drawing, plate&#10;&#10;Description automatically generated">
            <a:extLst>
              <a:ext uri="{FF2B5EF4-FFF2-40B4-BE49-F238E27FC236}">
                <a16:creationId xmlns:a16="http://schemas.microsoft.com/office/drawing/2014/main" id="{317C52C5-9CCF-B61B-0963-BAB2A84BE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402" y="284940"/>
            <a:ext cx="1142744" cy="624700"/>
          </a:xfrm>
          <a:prstGeom prst="rect">
            <a:avLst/>
          </a:prstGeom>
        </p:spPr>
      </p:pic>
      <p:sp>
        <p:nvSpPr>
          <p:cNvPr id="4" name="TextBox 3">
            <a:extLst>
              <a:ext uri="{FF2B5EF4-FFF2-40B4-BE49-F238E27FC236}">
                <a16:creationId xmlns:a16="http://schemas.microsoft.com/office/drawing/2014/main" id="{076D1898-A019-21AF-B5B7-1FF656DE7C54}"/>
              </a:ext>
            </a:extLst>
          </p:cNvPr>
          <p:cNvSpPr txBox="1"/>
          <p:nvPr/>
        </p:nvSpPr>
        <p:spPr>
          <a:xfrm>
            <a:off x="184654" y="1961566"/>
            <a:ext cx="6348121" cy="4524315"/>
          </a:xfrm>
          <a:prstGeom prst="rect">
            <a:avLst/>
          </a:prstGeom>
          <a:noFill/>
        </p:spPr>
        <p:txBody>
          <a:bodyPr wrap="square" rtlCol="0">
            <a:spAutoFit/>
          </a:bodyPr>
          <a:lstStyle/>
          <a:p>
            <a:r>
              <a:rPr lang="en-US" sz="2400" b="1" i="1" dirty="0"/>
              <a:t>2. Monitoring Well Nitrate Data (MDA)</a:t>
            </a:r>
            <a:endParaRPr lang="en-US" sz="2200" dirty="0"/>
          </a:p>
          <a:p>
            <a:endParaRPr lang="en-US" sz="2200" dirty="0"/>
          </a:p>
          <a:p>
            <a:r>
              <a:rPr lang="en-US" sz="2200" dirty="0"/>
              <a:t>3 </a:t>
            </a:r>
            <a:r>
              <a:rPr lang="en-US" dirty="0"/>
              <a:t>DWSMAs were determined to have sufficient opportunities to install monitoring networks. </a:t>
            </a:r>
          </a:p>
          <a:p>
            <a:pPr marL="285750" indent="-285750">
              <a:buFont typeface="Arial" panose="020B0604020202020204" pitchFamily="34" charset="0"/>
              <a:buChar char="•"/>
            </a:pPr>
            <a:r>
              <a:rPr lang="en-US" dirty="0"/>
              <a:t>Row crop agriculture?</a:t>
            </a:r>
          </a:p>
          <a:p>
            <a:pPr marL="285750" indent="-285750">
              <a:buFont typeface="Arial" panose="020B0604020202020204" pitchFamily="34" charset="0"/>
              <a:buChar char="•"/>
            </a:pPr>
            <a:r>
              <a:rPr lang="en-US" dirty="0"/>
              <a:t>Coarse textured soils? </a:t>
            </a:r>
          </a:p>
          <a:p>
            <a:pPr marL="285750" indent="-285750">
              <a:buFont typeface="Arial" panose="020B0604020202020204" pitchFamily="34" charset="0"/>
              <a:buChar char="•"/>
            </a:pPr>
            <a:r>
              <a:rPr lang="en-US" dirty="0"/>
              <a:t>Willing property owners and local partners?</a:t>
            </a:r>
          </a:p>
          <a:p>
            <a:pPr marL="285750" indent="-285750">
              <a:buFont typeface="Arial" panose="020B0604020202020204" pitchFamily="34" charset="0"/>
              <a:buChar char="•"/>
            </a:pPr>
            <a:r>
              <a:rPr lang="en-US" dirty="0"/>
              <a:t>Can the water table be reasonably monitored?</a:t>
            </a:r>
          </a:p>
          <a:p>
            <a:pPr marL="285750" indent="-285750">
              <a:buFont typeface="Arial" panose="020B0604020202020204" pitchFamily="34" charset="0"/>
              <a:buChar char="•"/>
            </a:pPr>
            <a:endParaRPr lang="en-US" dirty="0"/>
          </a:p>
          <a:p>
            <a:r>
              <a:rPr lang="en-US" sz="2200" dirty="0"/>
              <a:t>Data Collected for Networks</a:t>
            </a:r>
            <a:endParaRPr lang="en-US" dirty="0"/>
          </a:p>
          <a:p>
            <a:pPr marL="285750" indent="-285750">
              <a:buFont typeface="Arial" panose="020B0604020202020204" pitchFamily="34" charset="0"/>
              <a:buChar char="•"/>
            </a:pPr>
            <a:r>
              <a:rPr lang="en-US" dirty="0"/>
              <a:t>Soil borings and geology logged at each well location</a:t>
            </a:r>
          </a:p>
          <a:p>
            <a:pPr marL="285750" indent="-285750">
              <a:buFont typeface="Arial" panose="020B0604020202020204" pitchFamily="34" charset="0"/>
              <a:buChar char="•"/>
            </a:pPr>
            <a:r>
              <a:rPr lang="en-US" dirty="0"/>
              <a:t>Water levels </a:t>
            </a:r>
          </a:p>
          <a:p>
            <a:pPr marL="285750" indent="-285750">
              <a:buFont typeface="Arial" panose="020B0604020202020204" pitchFamily="34" charset="0"/>
              <a:buChar char="•"/>
            </a:pPr>
            <a:r>
              <a:rPr lang="en-US" dirty="0"/>
              <a:t>Nitrate samples collected at least 3 times per year</a:t>
            </a:r>
          </a:p>
          <a:p>
            <a:pPr marL="285750" indent="-285750">
              <a:buFont typeface="Arial" panose="020B0604020202020204" pitchFamily="34" charset="0"/>
              <a:buChar char="•"/>
            </a:pPr>
            <a:r>
              <a:rPr lang="en-US" dirty="0"/>
              <a:t>Data is available in the Water Quality Portal and summary reports are available online in the Water Research Library. </a:t>
            </a:r>
          </a:p>
        </p:txBody>
      </p:sp>
      <p:pic>
        <p:nvPicPr>
          <p:cNvPr id="6" name="Picture 5" descr="Diagram&#10;&#10;Description automatically generated">
            <a:extLst>
              <a:ext uri="{FF2B5EF4-FFF2-40B4-BE49-F238E27FC236}">
                <a16:creationId xmlns:a16="http://schemas.microsoft.com/office/drawing/2014/main" id="{7B23F474-3359-C794-E0AC-A15EF34DA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6340" y="2175609"/>
            <a:ext cx="5301006" cy="4096231"/>
          </a:xfrm>
          <a:prstGeom prst="rect">
            <a:avLst/>
          </a:prstGeom>
        </p:spPr>
      </p:pic>
      <p:pic>
        <p:nvPicPr>
          <p:cNvPr id="8" name="Picture 7">
            <a:extLst>
              <a:ext uri="{FF2B5EF4-FFF2-40B4-BE49-F238E27FC236}">
                <a16:creationId xmlns:a16="http://schemas.microsoft.com/office/drawing/2014/main" id="{194D39CE-2CD8-789D-AE83-0B52E351CE85}"/>
              </a:ext>
            </a:extLst>
          </p:cNvPr>
          <p:cNvPicPr>
            <a:picLocks noChangeAspect="1"/>
          </p:cNvPicPr>
          <p:nvPr/>
        </p:nvPicPr>
        <p:blipFill>
          <a:blip r:embed="rId5"/>
          <a:stretch>
            <a:fillRect/>
          </a:stretch>
        </p:blipFill>
        <p:spPr>
          <a:xfrm>
            <a:off x="-13609" y="-19177"/>
            <a:ext cx="1552792" cy="1857634"/>
          </a:xfrm>
          <a:prstGeom prst="rect">
            <a:avLst/>
          </a:prstGeom>
        </p:spPr>
      </p:pic>
    </p:spTree>
    <p:extLst>
      <p:ext uri="{BB962C8B-B14F-4D97-AF65-F5344CB8AC3E}">
        <p14:creationId xmlns:p14="http://schemas.microsoft.com/office/powerpoint/2010/main" val="518519966"/>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of Minnesota NEW3.potx" id="{06027959-7ED2-4704-A192-516472DCCD17}" vid="{E587A12C-CB66-4021-B519-9329E6113AC0}"/>
    </a:ext>
  </a:extLst>
</a:theme>
</file>

<file path=ppt/theme/theme4.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5.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a:dk1>
      <a:srgbClr val="000000"/>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416CC3BA224746AEE74B25F33DDEA4" ma:contentTypeVersion="14" ma:contentTypeDescription="Create a new document." ma:contentTypeScope="" ma:versionID="bac1faa6942b67bfbff40c018df890f5">
  <xsd:schema xmlns:xsd="http://www.w3.org/2001/XMLSchema" xmlns:xs="http://www.w3.org/2001/XMLSchema" xmlns:p="http://schemas.microsoft.com/office/2006/metadata/properties" xmlns:ns2="9268558d-54a8-4ec4-9717-10e9cd574a85" xmlns:ns3="31062a0d-ede8-4112-b4bb-00a9c1bc8e16" targetNamespace="http://schemas.microsoft.com/office/2006/metadata/properties" ma:root="true" ma:fieldsID="d3a239908a18c2b856391110ea4aecef" ns2:_="" ns3:_="">
    <xsd:import namespace="9268558d-54a8-4ec4-9717-10e9cd574a85"/>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8558d-54a8-4ec4-9717-10e9cd574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Notes" ma:index="21"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6d1d310-0e35-4c43-9a99-2887988fa9a1}" ma:internalName="TaxCatchAll" ma:showField="CatchAllData" ma:web="feb5c8e9-5a7e-4829-a932-ac46c49540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68558d-54a8-4ec4-9717-10e9cd574a85">
      <Terms xmlns="http://schemas.microsoft.com/office/infopath/2007/PartnerControls"/>
    </lcf76f155ced4ddcb4097134ff3c332f>
    <TaxCatchAll xmlns="31062a0d-ede8-4112-b4bb-00a9c1bc8e16" xsi:nil="true"/>
    <Notes xmlns="9268558d-54a8-4ec4-9717-10e9cd574a85" xsi:nil="true"/>
  </documentManagement>
</p:properties>
</file>

<file path=customXml/itemProps1.xml><?xml version="1.0" encoding="utf-8"?>
<ds:datastoreItem xmlns:ds="http://schemas.openxmlformats.org/officeDocument/2006/customXml" ds:itemID="{804296B8-132E-4D82-B097-CAAC9565E2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68558d-54a8-4ec4-9717-10e9cd574a85"/>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31062a0d-ede8-4112-b4bb-00a9c1bc8e16"/>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9268558d-54a8-4ec4-9717-10e9cd574a85"/>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MN.IT</Template>
  <TotalTime>6745</TotalTime>
  <Words>1843</Words>
  <Application>Microsoft Office PowerPoint</Application>
  <PresentationFormat>Widescreen</PresentationFormat>
  <Paragraphs>234</Paragraphs>
  <Slides>20</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20</vt:i4>
      </vt:variant>
    </vt:vector>
  </HeadingPairs>
  <TitlesOfParts>
    <vt:vector size="29" baseType="lpstr">
      <vt:lpstr>Arial</vt:lpstr>
      <vt:lpstr>Calibri</vt:lpstr>
      <vt:lpstr>Courier New</vt:lpstr>
      <vt:lpstr>NeueHaasGroteskText Std</vt:lpstr>
      <vt:lpstr>MN.IT</vt:lpstr>
      <vt:lpstr>1_MN.IT</vt:lpstr>
      <vt:lpstr>Minnesota</vt:lpstr>
      <vt:lpstr>2_MN.IT</vt:lpstr>
      <vt:lpstr>3_MN.IT</vt:lpstr>
      <vt:lpstr>PowerPoint Presentation</vt:lpstr>
      <vt:lpstr>Minnesota’s  Groundwater Protection Rule Part 1</vt:lpstr>
      <vt:lpstr>Minnesota’s  Groundwater Protection Rule Part 2</vt:lpstr>
      <vt:lpstr>MDA’s Process to Protect Groundwater Strategy within Nitrogen Fertilizer Management Plan and Groundwater Protection Rule </vt:lpstr>
      <vt:lpstr>Water Monitoring and BMP Science in the  Groundwater Protection Rule </vt:lpstr>
      <vt:lpstr>PowerPoint Presentation</vt:lpstr>
      <vt:lpstr>Southeast MN DWSMAs with high  nitrate concentrations</vt:lpstr>
      <vt:lpstr>Southeast MN DWSMAs with high  nitrate concentrations</vt:lpstr>
      <vt:lpstr>Water Quality Evaluation -Monitoring Wells</vt:lpstr>
      <vt:lpstr>Hasting DWSMA Monitoring Network</vt:lpstr>
      <vt:lpstr>Water Quality Evaluation</vt:lpstr>
      <vt:lpstr>Nitrogen Fertilizer Best Management Practices (BMPs) </vt:lpstr>
      <vt:lpstr>Science in support of Groundwater Protection Strategy</vt:lpstr>
      <vt:lpstr>Science in support of Groundwater Protection Strategy</vt:lpstr>
      <vt:lpstr>Science in support of Groundwater Protection Strategy</vt:lpstr>
      <vt:lpstr>Perham DWSMA Otter Tail County</vt:lpstr>
      <vt:lpstr>Verndale DWSMA  Wadena County</vt:lpstr>
      <vt:lpstr>BMP Evaluation</vt:lpstr>
      <vt:lpstr>MDA’s Process to Protect Groundwater</vt:lpstr>
      <vt:lpstr>Thank You </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Kaiser, Kimberly (MDA)</cp:lastModifiedBy>
  <cp:revision>20</cp:revision>
  <cp:lastPrinted>2018-03-14T15:08:22Z</cp:lastPrinted>
  <dcterms:created xsi:type="dcterms:W3CDTF">2016-01-06T16:54:03Z</dcterms:created>
  <dcterms:modified xsi:type="dcterms:W3CDTF">2026-04-21T15:48:53Z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0x01010082416CC3BA224746AEE74B25F33DDEA4</vt:lpwstr>
  </property>
  <property fmtid="{D5CDD505-2E9C-101B-9397-08002B2CF9AE}" pid="3" name="MediaServiceImageTags">
    <vt:lpwstr/>
  </property>
</Properties>
</file>