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23"/>
  </p:notesMasterIdLst>
  <p:sldIdLst>
    <p:sldId id="997" r:id="rId6"/>
    <p:sldId id="981" r:id="rId7"/>
    <p:sldId id="979" r:id="rId8"/>
    <p:sldId id="982" r:id="rId9"/>
    <p:sldId id="262" r:id="rId10"/>
    <p:sldId id="986" r:id="rId11"/>
    <p:sldId id="985" r:id="rId12"/>
    <p:sldId id="987" r:id="rId13"/>
    <p:sldId id="988" r:id="rId14"/>
    <p:sldId id="989" r:id="rId15"/>
    <p:sldId id="990" r:id="rId16"/>
    <p:sldId id="983" r:id="rId17"/>
    <p:sldId id="984" r:id="rId18"/>
    <p:sldId id="991" r:id="rId19"/>
    <p:sldId id="995" r:id="rId20"/>
    <p:sldId id="993" r:id="rId21"/>
    <p:sldId id="99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257F04-65CD-0B5E-F242-23C3DE71CF44}" v="716" dt="2026-04-20T20:05:14.905"/>
    <p1510:client id="{F186A27C-CF0D-20AD-1776-C8D5EF84A798}" v="46" dt="2026-04-20T20:50:59.2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56538" autoAdjust="0"/>
  </p:normalViewPr>
  <p:slideViewPr>
    <p:cSldViewPr snapToGrid="0">
      <p:cViewPr varScale="1">
        <p:scale>
          <a:sx n="62" d="100"/>
          <a:sy n="62" d="100"/>
        </p:scale>
        <p:origin x="24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7CFCD0-A760-4A34-A1E1-DE2F7D44EE13}" type="datetimeFigureOut">
              <a:rPr lang="en-US" smtClean="0"/>
              <a:t>4/20/2026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41B179-ED49-41A1-BFA9-2B5DE792E49D}" type="slidenum">
              <a:rPr lang="en-US" smtClean="0"/>
              <a:t>‹#›</a:t>
            </a:fld>
            <a:endParaRPr lang="en-US"/>
          </a:p>
        </p:txBody>
      </p:sp>
    </p:spTree>
    <p:extLst>
      <p:ext uri="{BB962C8B-B14F-4D97-AF65-F5344CB8AC3E}">
        <p14:creationId xmlns:p14="http://schemas.microsoft.com/office/powerpoint/2010/main" val="2017988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files.dnr.state.mn.us/waters/groundwater_section/mapping/gw/gw-05-minnesota-tritium-age.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41B179-ED49-41A1-BFA9-2B5DE792E49D}" type="slidenum">
              <a:rPr lang="en-US" smtClean="0"/>
              <a:t>1</a:t>
            </a:fld>
            <a:endParaRPr lang="en-US"/>
          </a:p>
        </p:txBody>
      </p:sp>
    </p:spTree>
    <p:extLst>
      <p:ext uri="{BB962C8B-B14F-4D97-AF65-F5344CB8AC3E}">
        <p14:creationId xmlns:p14="http://schemas.microsoft.com/office/powerpoint/2010/main" val="946168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C9C9E-2A3D-83FC-6F59-F92752F560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D6F2F4-6EBA-EF96-D059-4D588C0A75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647509-6695-169D-43F2-AC67EAE75875}"/>
              </a:ext>
            </a:extLst>
          </p:cNvPr>
          <p:cNvSpPr>
            <a:spLocks noGrp="1"/>
          </p:cNvSpPr>
          <p:nvPr>
            <p:ph type="body" idx="1"/>
          </p:nvPr>
        </p:nvSpPr>
        <p:spPr/>
        <p:txBody>
          <a:bodyPr/>
          <a:lstStyle/>
          <a:p>
            <a:r>
              <a:rPr lang="en-US" baseline="0" dirty="0"/>
              <a:t>We have CGA Part Bs for Houston, Winona, Mower, Fillmore, Dodge</a:t>
            </a:r>
          </a:p>
          <a:p>
            <a:r>
              <a:rPr lang="en-US" baseline="0" dirty="0"/>
              <a:t>Missing Part  B for Olmsted</a:t>
            </a:r>
          </a:p>
          <a:p>
            <a:endParaRPr lang="en-US" baseline="0" dirty="0"/>
          </a:p>
          <a:p>
            <a:endParaRPr lang="en-US" baseline="0" dirty="0"/>
          </a:p>
        </p:txBody>
      </p:sp>
      <p:sp>
        <p:nvSpPr>
          <p:cNvPr id="4" name="Slide Number Placeholder 3">
            <a:extLst>
              <a:ext uri="{FF2B5EF4-FFF2-40B4-BE49-F238E27FC236}">
                <a16:creationId xmlns:a16="http://schemas.microsoft.com/office/drawing/2014/main" id="{35CBA5B5-5AF0-E7F4-C2D0-CE2D2D49CB88}"/>
              </a:ext>
            </a:extLst>
          </p:cNvPr>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CBD69EBB-91CF-48A6-837D-17EEBB80E31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4821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A8FF9-140B-1697-6006-977210595C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4D972D-5BFA-E666-5FB3-A2D4C2E49A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85E60B-3858-5D5C-428F-5B551C5C6057}"/>
              </a:ext>
            </a:extLst>
          </p:cNvPr>
          <p:cNvSpPr>
            <a:spLocks noGrp="1"/>
          </p:cNvSpPr>
          <p:nvPr>
            <p:ph type="body" idx="1"/>
          </p:nvPr>
        </p:nvSpPr>
        <p:spPr/>
        <p:txBody>
          <a:bodyPr/>
          <a:lstStyle/>
          <a:p>
            <a:r>
              <a:rPr lang="en-US" baseline="0"/>
              <a:t>Using multiple lines of chemical evidence gives us a more complete picture of aquifers that are vulnerable to recent recharge/anthropogenic contamination, when compared to using individual chemical indicators alone (next 4 slides). The purple circled aquifers are those that we would not register as vulnerable using only one line of evidence. However, this figure shows that all aquifers except for the Eau Claire/Mt Simon (CEMS</a:t>
            </a:r>
            <a:r>
              <a:rPr lang="en-US"/>
              <a:t> </a:t>
            </a:r>
            <a:r>
              <a:rPr lang="en-US" baseline="0"/>
              <a:t>)</a:t>
            </a:r>
            <a:r>
              <a:rPr lang="en-US"/>
              <a:t> and Mt. Simon (CMTS) </a:t>
            </a:r>
            <a:r>
              <a:rPr lang="en-US" baseline="0"/>
              <a:t>had some indicator of vulnerability.</a:t>
            </a:r>
            <a:endParaRPr lang="en-US" baseline="0" dirty="0"/>
          </a:p>
        </p:txBody>
      </p:sp>
      <p:sp>
        <p:nvSpPr>
          <p:cNvPr id="4" name="Slide Number Placeholder 3">
            <a:extLst>
              <a:ext uri="{FF2B5EF4-FFF2-40B4-BE49-F238E27FC236}">
                <a16:creationId xmlns:a16="http://schemas.microsoft.com/office/drawing/2014/main" id="{05BBDF07-74F0-5A0D-CBC8-F94A7EAE45D1}"/>
              </a:ext>
            </a:extLst>
          </p:cNvPr>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CBD69EBB-91CF-48A6-837D-17EEBB80E31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945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TU is used as the vulnerability threshold for SWP – this is the threshold in statute (2003). However, we’re using detect vs </a:t>
            </a:r>
            <a:r>
              <a:rPr lang="en-US" dirty="0" err="1"/>
              <a:t>nondetect</a:t>
            </a:r>
            <a:r>
              <a:rPr lang="en-US" dirty="0"/>
              <a:t> at 0.8 TU as the threshold for the purpose of this report; the cutoff for waters that are mixed in age has decreased since the time of the statute.</a:t>
            </a:r>
          </a:p>
          <a:p>
            <a:endParaRPr lang="en-US" dirty="0"/>
          </a:p>
          <a:p>
            <a:r>
              <a:rPr lang="en-US" dirty="0"/>
              <a:t>https://www.revisor.mn.gov/rules/4720.5550/</a:t>
            </a:r>
          </a:p>
        </p:txBody>
      </p:sp>
      <p:sp>
        <p:nvSpPr>
          <p:cNvPr id="4" name="Slide Number Placeholder 3"/>
          <p:cNvSpPr>
            <a:spLocks noGrp="1"/>
          </p:cNvSpPr>
          <p:nvPr>
            <p:ph type="sldNum" sz="quarter" idx="5"/>
          </p:nvPr>
        </p:nvSpPr>
        <p:spPr/>
        <p:txBody>
          <a:bodyPr/>
          <a:lstStyle/>
          <a:p>
            <a:fld id="{9641B179-ED49-41A1-BFA9-2B5DE792E49D}" type="slidenum">
              <a:rPr lang="en-US" smtClean="0"/>
              <a:t>14</a:t>
            </a:fld>
            <a:endParaRPr lang="en-US"/>
          </a:p>
        </p:txBody>
      </p:sp>
    </p:spTree>
    <p:extLst>
      <p:ext uri="{BB962C8B-B14F-4D97-AF65-F5344CB8AC3E}">
        <p14:creationId xmlns:p14="http://schemas.microsoft.com/office/powerpoint/2010/main" val="1143481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Tailored analyte list for each network separately, tested for general water</a:t>
            </a:r>
            <a:r>
              <a:rPr lang="en-US" baseline="0"/>
              <a:t> chemistry at all networks</a:t>
            </a:r>
          </a:p>
          <a:p>
            <a:r>
              <a:rPr lang="en-US" baseline="0"/>
              <a:t>Technical advisory team, past MN detections</a:t>
            </a:r>
          </a:p>
          <a:p>
            <a:endParaRPr lang="en-US" baseline="0"/>
          </a:p>
          <a:p>
            <a:endParaRPr lang="en-US" baseline="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CBD69EBB-91CF-48A6-837D-17EEBB80E31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2915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en-US" dirty="0">
                <a:solidFill>
                  <a:srgbClr val="003865"/>
                </a:solidFill>
              </a:rPr>
              <a:t>Primarily private wells, with some PWS wells</a:t>
            </a:r>
          </a:p>
          <a:p>
            <a:pPr marL="285750" indent="-285750">
              <a:buFont typeface="Arial,Sans-Serif"/>
              <a:buChar char="•"/>
            </a:pPr>
            <a:r>
              <a:rPr lang="en-US" dirty="0">
                <a:solidFill>
                  <a:srgbClr val="003865"/>
                </a:solidFill>
              </a:rPr>
              <a:t>Wells represent common drinking water aquifers and locations monitored in the past</a:t>
            </a:r>
          </a:p>
          <a:p>
            <a:pPr marL="285750" indent="-285750">
              <a:buFont typeface="Arial,Sans-Serif"/>
              <a:buChar char="•"/>
            </a:pPr>
            <a:r>
              <a:rPr lang="en-US" dirty="0">
                <a:solidFill>
                  <a:srgbClr val="003865"/>
                </a:solidFill>
              </a:rPr>
              <a:t>*contaminants we interpret to be representative of plumbing and well construction quality, respectively, rather than aquifer conditions</a:t>
            </a:r>
          </a:p>
          <a:p>
            <a:pPr marL="742950" lvl="1" indent="-285750">
              <a:buFont typeface="Arial,Sans-Serif"/>
              <a:buChar char="•"/>
            </a:pPr>
            <a:r>
              <a:rPr lang="en-US" dirty="0">
                <a:solidFill>
                  <a:srgbClr val="003865"/>
                </a:solidFill>
              </a:rPr>
              <a:t>Lead sampled at the point of use (typically kitchen sink tap) rather than untreated outdoor spigot, where all other parameters were sampled</a:t>
            </a: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a:t>
            </a:fld>
            <a:endParaRPr lang="en-US"/>
          </a:p>
        </p:txBody>
      </p:sp>
    </p:spTree>
    <p:extLst>
      <p:ext uri="{BB962C8B-B14F-4D97-AF65-F5344CB8AC3E}">
        <p14:creationId xmlns:p14="http://schemas.microsoft.com/office/powerpoint/2010/main" val="3343941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F2C98-131B-E596-3877-2E7A3F6CFB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890978-EBB1-097A-1793-225F6E4F5D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D31E1F-03DF-761A-F0BF-761F55837200}"/>
              </a:ext>
            </a:extLst>
          </p:cNvPr>
          <p:cNvSpPr>
            <a:spLocks noGrp="1"/>
          </p:cNvSpPr>
          <p:nvPr>
            <p:ph type="body" idx="1"/>
          </p:nvPr>
        </p:nvSpPr>
        <p:spPr/>
        <p:txBody>
          <a:bodyPr/>
          <a:lstStyle/>
          <a:p>
            <a:r>
              <a:rPr lang="en-US" baseline="0" dirty="0"/>
              <a:t>North Fork Crow and Root River show similar patterns; Yellow Medicine tends to be anomalous (low PFAS, nitrate detections, smaller sample size, very different geology)</a:t>
            </a:r>
          </a:p>
          <a:p>
            <a:r>
              <a:rPr lang="en-US" baseline="0" dirty="0"/>
              <a:t>Green bars show overall PFAS detection frequency, blue bars show PFAS detection frequency in just wells with detectable tritium, yellow bars show PFAS detection frequency in just wells without detectable tritium</a:t>
            </a:r>
          </a:p>
          <a:p>
            <a:r>
              <a:rPr lang="en-US" baseline="0" dirty="0"/>
              <a:t>PFAS are not truly “ubiquitous”; depends on the age of the GW you’re sampling</a:t>
            </a:r>
          </a:p>
          <a:p>
            <a:r>
              <a:rPr lang="en-US" baseline="0" dirty="0"/>
              <a:t>Note PFAS and bomb tritium are approximately the same age (PFAS industrial use began in 1951)</a:t>
            </a:r>
          </a:p>
          <a:p>
            <a:r>
              <a:rPr lang="en-US"/>
              <a:t>Tritium detection vs. Nondetection: cutoff to be pre-modern groundwater is 0.28 TU (mixed = 0.28 - 2.89 TU). So reporting limit of 0.8 TU is the best threshold we have, below that is considered "mostly premodern" in MN</a:t>
            </a:r>
            <a:endParaRPr lang="en-US" dirty="0"/>
          </a:p>
        </p:txBody>
      </p:sp>
      <p:sp>
        <p:nvSpPr>
          <p:cNvPr id="4" name="Slide Number Placeholder 3">
            <a:extLst>
              <a:ext uri="{FF2B5EF4-FFF2-40B4-BE49-F238E27FC236}">
                <a16:creationId xmlns:a16="http://schemas.microsoft.com/office/drawing/2014/main" id="{97A8C1FF-2A25-2DE4-B3DB-DF12CDCF56B9}"/>
              </a:ext>
            </a:extLst>
          </p:cNvPr>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CBD69EBB-91CF-48A6-837D-17EEBB80E31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0736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GWMAP = Groundwater Ambient Monitoring Program; the original iteration of MPCA’s current ambient GW monitoring network. GWMAP sampling happened in the 90s. </a:t>
            </a:r>
          </a:p>
        </p:txBody>
      </p:sp>
      <p:sp>
        <p:nvSpPr>
          <p:cNvPr id="4" name="Slide Number Placeholder 3"/>
          <p:cNvSpPr>
            <a:spLocks noGrp="1"/>
          </p:cNvSpPr>
          <p:nvPr>
            <p:ph type="sldNum" sz="quarter" idx="5"/>
          </p:nvPr>
        </p:nvSpPr>
        <p:spPr/>
        <p:txBody>
          <a:bodyPr/>
          <a:lstStyle/>
          <a:p>
            <a:fld id="{9641B179-ED49-41A1-BFA9-2B5DE792E49D}" type="slidenum">
              <a:rPr lang="en-US" smtClean="0"/>
              <a:t>5</a:t>
            </a:fld>
            <a:endParaRPr lang="en-US"/>
          </a:p>
        </p:txBody>
      </p:sp>
    </p:spTree>
    <p:extLst>
      <p:ext uri="{BB962C8B-B14F-4D97-AF65-F5344CB8AC3E}">
        <p14:creationId xmlns:p14="http://schemas.microsoft.com/office/powerpoint/2010/main" val="4119604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slides are all just for the Root River data</a:t>
            </a:r>
          </a:p>
          <a:p>
            <a:endParaRPr lang="en-US" dirty="0"/>
          </a:p>
          <a:p>
            <a:r>
              <a:rPr lang="en-US" dirty="0"/>
              <a:t>Peto-</a:t>
            </a:r>
            <a:r>
              <a:rPr lang="en-US" dirty="0" err="1"/>
              <a:t>peto</a:t>
            </a:r>
            <a:r>
              <a:rPr lang="en-US" dirty="0"/>
              <a:t> one factor test – statistical test for comparing distributions of data in two groups that contain censored data</a:t>
            </a:r>
          </a:p>
          <a:p>
            <a:r>
              <a:rPr lang="en-US" dirty="0"/>
              <a:t>Red line = censoring limit</a:t>
            </a:r>
          </a:p>
          <a:p>
            <a:endParaRPr lang="en-US" dirty="0"/>
          </a:p>
          <a:p>
            <a:r>
              <a:rPr lang="en-US" dirty="0"/>
              <a:t>Concentrations of PFAS, nitrate, Cl, and Cl/Br are higher in wells with detectable tritium (0.8 TU) than in wells without detectable tritium.</a:t>
            </a:r>
          </a:p>
        </p:txBody>
      </p:sp>
      <p:sp>
        <p:nvSpPr>
          <p:cNvPr id="4" name="Slide Number Placeholder 3"/>
          <p:cNvSpPr>
            <a:spLocks noGrp="1"/>
          </p:cNvSpPr>
          <p:nvPr>
            <p:ph type="sldNum" sz="quarter" idx="5"/>
          </p:nvPr>
        </p:nvSpPr>
        <p:spPr/>
        <p:txBody>
          <a:bodyPr/>
          <a:lstStyle/>
          <a:p>
            <a:fld id="{9641B179-ED49-41A1-BFA9-2B5DE792E49D}" type="slidenum">
              <a:rPr lang="en-US" smtClean="0"/>
              <a:t>6</a:t>
            </a:fld>
            <a:endParaRPr lang="en-US"/>
          </a:p>
        </p:txBody>
      </p:sp>
    </p:spTree>
    <p:extLst>
      <p:ext uri="{BB962C8B-B14F-4D97-AF65-F5344CB8AC3E}">
        <p14:creationId xmlns:p14="http://schemas.microsoft.com/office/powerpoint/2010/main" val="3235250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Tritium threshold: </a:t>
            </a:r>
            <a:r>
              <a:rPr lang="en-US" dirty="0">
                <a:hlinkClick r:id="rId3"/>
              </a:rPr>
              <a:t>https://files.dnr.state.mn.us/waters/groundwater_section/mapping/gw/gw-05-minnesota-tritium-age.pdf</a:t>
            </a:r>
            <a:r>
              <a:rPr lang="en-US"/>
              <a:t> - mixed is 0.28 -2.89 TU</a:t>
            </a:r>
          </a:p>
          <a:p>
            <a:r>
              <a:rPr lang="en-US" dirty="0"/>
              <a:t>PFAS: https://onlinelibrary.wiley.com/doi/full/10.1002/ajim.23362</a:t>
            </a:r>
          </a:p>
          <a:p>
            <a:r>
              <a:rPr lang="en-US"/>
              <a:t>Nitrate threshold: </a:t>
            </a:r>
          </a:p>
          <a:p>
            <a:r>
              <a:rPr lang="en-US" dirty="0"/>
              <a:t>Cl/Br threshold: https://www.mgwa.org/documents/whitepapers/impacts_of_stormwater_infiltration_on_chloride_in_minnesota_groundwater.pdf</a:t>
            </a:r>
          </a:p>
          <a:p>
            <a:endParaRPr lang="en-US" dirty="0"/>
          </a:p>
        </p:txBody>
      </p:sp>
      <p:sp>
        <p:nvSpPr>
          <p:cNvPr id="4" name="Slide Number Placeholder 3"/>
          <p:cNvSpPr>
            <a:spLocks noGrp="1"/>
          </p:cNvSpPr>
          <p:nvPr>
            <p:ph type="sldNum" sz="quarter" idx="5"/>
          </p:nvPr>
        </p:nvSpPr>
        <p:spPr/>
        <p:txBody>
          <a:bodyPr/>
          <a:lstStyle/>
          <a:p>
            <a:fld id="{9641B179-ED49-41A1-BFA9-2B5DE792E49D}" type="slidenum">
              <a:rPr lang="en-US" smtClean="0"/>
              <a:t>7</a:t>
            </a:fld>
            <a:endParaRPr lang="en-US"/>
          </a:p>
        </p:txBody>
      </p:sp>
    </p:spTree>
    <p:extLst>
      <p:ext uri="{BB962C8B-B14F-4D97-AF65-F5344CB8AC3E}">
        <p14:creationId xmlns:p14="http://schemas.microsoft.com/office/powerpoint/2010/main" val="3663827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Peto-</a:t>
            </a:r>
            <a:r>
              <a:rPr lang="en-US" dirty="0" err="1"/>
              <a:t>peto</a:t>
            </a:r>
            <a:r>
              <a:rPr lang="en-US" dirty="0"/>
              <a:t> one factor test – statistical test for comparing distributions of data in two groups that contain censored data</a:t>
            </a:r>
          </a:p>
          <a:p>
            <a:r>
              <a:rPr lang="en-US" dirty="0"/>
              <a:t>Red line = censoring limit</a:t>
            </a:r>
          </a:p>
          <a:p>
            <a:endParaRPr lang="en-US" dirty="0"/>
          </a:p>
          <a:p>
            <a:r>
              <a:rPr lang="en-US" dirty="0"/>
              <a:t>Concentrations of PFAS and chloride, and Cl/Br ratios, are significantly higher in wells with nitrate &gt; 1 mg/L than in wells with nitrate &lt; 1 mg/L.</a:t>
            </a:r>
          </a:p>
        </p:txBody>
      </p:sp>
      <p:sp>
        <p:nvSpPr>
          <p:cNvPr id="4" name="Slide Number Placeholder 3"/>
          <p:cNvSpPr>
            <a:spLocks noGrp="1"/>
          </p:cNvSpPr>
          <p:nvPr>
            <p:ph type="sldNum" sz="quarter" idx="5"/>
          </p:nvPr>
        </p:nvSpPr>
        <p:spPr/>
        <p:txBody>
          <a:bodyPr/>
          <a:lstStyle/>
          <a:p>
            <a:fld id="{9641B179-ED49-41A1-BFA9-2B5DE792E49D}" type="slidenum">
              <a:rPr lang="en-US" smtClean="0"/>
              <a:t>8</a:t>
            </a:fld>
            <a:endParaRPr lang="en-US"/>
          </a:p>
        </p:txBody>
      </p:sp>
    </p:spTree>
    <p:extLst>
      <p:ext uri="{BB962C8B-B14F-4D97-AF65-F5344CB8AC3E}">
        <p14:creationId xmlns:p14="http://schemas.microsoft.com/office/powerpoint/2010/main" val="376717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multiple lines of evidence helps reduce the spread in concentrations of the individual contaminants in the “not vulnerable” group. For example, all detections of PFAS can be accounted for in the group of wells that contain tritium or contain nitrate &gt; 1 or contain Cl/Br &gt; 300; whereas not all the PFAS detections could be accounted for in just the group of wells that have detectable tritium, or just have nitrate &gt; 1…..</a:t>
            </a:r>
          </a:p>
        </p:txBody>
      </p:sp>
      <p:sp>
        <p:nvSpPr>
          <p:cNvPr id="4" name="Slide Number Placeholder 3"/>
          <p:cNvSpPr>
            <a:spLocks noGrp="1"/>
          </p:cNvSpPr>
          <p:nvPr>
            <p:ph type="sldNum" sz="quarter" idx="5"/>
          </p:nvPr>
        </p:nvSpPr>
        <p:spPr/>
        <p:txBody>
          <a:bodyPr/>
          <a:lstStyle/>
          <a:p>
            <a:fld id="{9641B179-ED49-41A1-BFA9-2B5DE792E49D}" type="slidenum">
              <a:rPr lang="en-US" smtClean="0"/>
              <a:t>11</a:t>
            </a:fld>
            <a:endParaRPr lang="en-US"/>
          </a:p>
        </p:txBody>
      </p:sp>
    </p:spTree>
    <p:extLst>
      <p:ext uri="{BB962C8B-B14F-4D97-AF65-F5344CB8AC3E}">
        <p14:creationId xmlns:p14="http://schemas.microsoft.com/office/powerpoint/2010/main" val="2283206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D3EA1-55E5-D07A-C2D6-FA60FC33FD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F1623B-092E-163A-1B24-3698BDA9CC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3FA610-94F4-ED09-942D-28A40B9976EA}"/>
              </a:ext>
            </a:extLst>
          </p:cNvPr>
          <p:cNvSpPr>
            <a:spLocks noGrp="1"/>
          </p:cNvSpPr>
          <p:nvPr>
            <p:ph type="dt" sz="half" idx="10"/>
          </p:nvPr>
        </p:nvSpPr>
        <p:spPr/>
        <p:txBody>
          <a:bodyPr/>
          <a:lstStyle/>
          <a:p>
            <a:fld id="{93DFC2FE-A21A-44D2-B261-F2658F2085D9}" type="datetimeFigureOut">
              <a:rPr lang="en-US" smtClean="0"/>
              <a:t>4/20/2026</a:t>
            </a:fld>
            <a:endParaRPr lang="en-US"/>
          </a:p>
        </p:txBody>
      </p:sp>
      <p:sp>
        <p:nvSpPr>
          <p:cNvPr id="5" name="Footer Placeholder 4">
            <a:extLst>
              <a:ext uri="{FF2B5EF4-FFF2-40B4-BE49-F238E27FC236}">
                <a16:creationId xmlns:a16="http://schemas.microsoft.com/office/drawing/2014/main" id="{9C830473-4F4C-C04E-96C9-5E3910167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D5A1A5-83FF-C07E-74E4-AF8C60B71669}"/>
              </a:ext>
            </a:extLst>
          </p:cNvPr>
          <p:cNvSpPr>
            <a:spLocks noGrp="1"/>
          </p:cNvSpPr>
          <p:nvPr>
            <p:ph type="sldNum" sz="quarter" idx="12"/>
          </p:nvPr>
        </p:nvSpPr>
        <p:spPr/>
        <p:txBody>
          <a:bodyPr/>
          <a:lstStyle/>
          <a:p>
            <a:fld id="{E075968F-AB43-447E-B140-A6E1F0E99EEA}" type="slidenum">
              <a:rPr lang="en-US" smtClean="0"/>
              <a:t>‹#›</a:t>
            </a:fld>
            <a:endParaRPr lang="en-US"/>
          </a:p>
        </p:txBody>
      </p:sp>
    </p:spTree>
    <p:extLst>
      <p:ext uri="{BB962C8B-B14F-4D97-AF65-F5344CB8AC3E}">
        <p14:creationId xmlns:p14="http://schemas.microsoft.com/office/powerpoint/2010/main" val="519242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ECBFA-5ED5-CDD2-81A8-620712399A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323386-9EF5-F05E-C962-1B520CE6EA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B6E2C4-4D41-0BEE-2FD3-F8BD8924D822}"/>
              </a:ext>
            </a:extLst>
          </p:cNvPr>
          <p:cNvSpPr>
            <a:spLocks noGrp="1"/>
          </p:cNvSpPr>
          <p:nvPr>
            <p:ph type="dt" sz="half" idx="10"/>
          </p:nvPr>
        </p:nvSpPr>
        <p:spPr/>
        <p:txBody>
          <a:bodyPr/>
          <a:lstStyle/>
          <a:p>
            <a:fld id="{93DFC2FE-A21A-44D2-B261-F2658F2085D9}" type="datetimeFigureOut">
              <a:rPr lang="en-US" smtClean="0"/>
              <a:t>4/20/2026</a:t>
            </a:fld>
            <a:endParaRPr lang="en-US"/>
          </a:p>
        </p:txBody>
      </p:sp>
      <p:sp>
        <p:nvSpPr>
          <p:cNvPr id="5" name="Footer Placeholder 4">
            <a:extLst>
              <a:ext uri="{FF2B5EF4-FFF2-40B4-BE49-F238E27FC236}">
                <a16:creationId xmlns:a16="http://schemas.microsoft.com/office/drawing/2014/main" id="{BE7CD6B3-6EC5-5470-5E1A-843E405B6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C4CFB9-640B-C2F2-32C9-18F2FC8FAE83}"/>
              </a:ext>
            </a:extLst>
          </p:cNvPr>
          <p:cNvSpPr>
            <a:spLocks noGrp="1"/>
          </p:cNvSpPr>
          <p:nvPr>
            <p:ph type="sldNum" sz="quarter" idx="12"/>
          </p:nvPr>
        </p:nvSpPr>
        <p:spPr/>
        <p:txBody>
          <a:bodyPr/>
          <a:lstStyle/>
          <a:p>
            <a:fld id="{E075968F-AB43-447E-B140-A6E1F0E99EEA}" type="slidenum">
              <a:rPr lang="en-US" smtClean="0"/>
              <a:t>‹#›</a:t>
            </a:fld>
            <a:endParaRPr lang="en-US"/>
          </a:p>
        </p:txBody>
      </p:sp>
    </p:spTree>
    <p:extLst>
      <p:ext uri="{BB962C8B-B14F-4D97-AF65-F5344CB8AC3E}">
        <p14:creationId xmlns:p14="http://schemas.microsoft.com/office/powerpoint/2010/main" val="3253902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BE1F27-D67B-B7AF-34AC-B9F37FD473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87D81C-1E4C-84CB-04C9-064294D2A8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DA9B8A-19A1-B36A-F6CD-D1FAB6EB8309}"/>
              </a:ext>
            </a:extLst>
          </p:cNvPr>
          <p:cNvSpPr>
            <a:spLocks noGrp="1"/>
          </p:cNvSpPr>
          <p:nvPr>
            <p:ph type="dt" sz="half" idx="10"/>
          </p:nvPr>
        </p:nvSpPr>
        <p:spPr/>
        <p:txBody>
          <a:bodyPr/>
          <a:lstStyle/>
          <a:p>
            <a:fld id="{93DFC2FE-A21A-44D2-B261-F2658F2085D9}" type="datetimeFigureOut">
              <a:rPr lang="en-US" smtClean="0"/>
              <a:t>4/20/2026</a:t>
            </a:fld>
            <a:endParaRPr lang="en-US"/>
          </a:p>
        </p:txBody>
      </p:sp>
      <p:sp>
        <p:nvSpPr>
          <p:cNvPr id="5" name="Footer Placeholder 4">
            <a:extLst>
              <a:ext uri="{FF2B5EF4-FFF2-40B4-BE49-F238E27FC236}">
                <a16:creationId xmlns:a16="http://schemas.microsoft.com/office/drawing/2014/main" id="{511F7E62-8AD3-86AA-1317-B88A13452D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6220F5-AABD-F131-D192-38E4EA7DA970}"/>
              </a:ext>
            </a:extLst>
          </p:cNvPr>
          <p:cNvSpPr>
            <a:spLocks noGrp="1"/>
          </p:cNvSpPr>
          <p:nvPr>
            <p:ph type="sldNum" sz="quarter" idx="12"/>
          </p:nvPr>
        </p:nvSpPr>
        <p:spPr/>
        <p:txBody>
          <a:bodyPr/>
          <a:lstStyle/>
          <a:p>
            <a:fld id="{E075968F-AB43-447E-B140-A6E1F0E99EEA}" type="slidenum">
              <a:rPr lang="en-US" smtClean="0"/>
              <a:t>‹#›</a:t>
            </a:fld>
            <a:endParaRPr lang="en-US"/>
          </a:p>
        </p:txBody>
      </p:sp>
    </p:spTree>
    <p:extLst>
      <p:ext uri="{BB962C8B-B14F-4D97-AF65-F5344CB8AC3E}">
        <p14:creationId xmlns:p14="http://schemas.microsoft.com/office/powerpoint/2010/main" val="943127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5" name="Content Placeholder 2"/>
          <p:cNvSpPr>
            <a:spLocks noGrp="1"/>
          </p:cNvSpPr>
          <p:nvPr>
            <p:ph sz="quarter" idx="10"/>
          </p:nvPr>
        </p:nvSpPr>
        <p:spPr bwMode="gray">
          <a:xfrm>
            <a:off x="838200" y="1366345"/>
            <a:ext cx="10515600" cy="4788393"/>
          </a:xfrm>
          <a:noFill/>
        </p:spPr>
        <p:txBody>
          <a:bodyPr lIns="91440" tIns="45720" rIns="91440" bIns="4572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1"/>
          </p:nvPr>
        </p:nvSpPr>
        <p:spPr bwMode="black">
          <a:xfrm>
            <a:off x="838200" y="6356350"/>
            <a:ext cx="1358590" cy="365125"/>
          </a:xfrm>
        </p:spPr>
        <p:txBody>
          <a:bodyPr/>
          <a:lstStyle/>
          <a:p>
            <a:fld id="{66C283A4-7960-4BFD-B3A5-A2CC5BB2A473}" type="datetime1">
              <a:rPr lang="en-US" smtClean="0"/>
              <a:t>4/20/2026</a:t>
            </a:fld>
            <a:endParaRPr lang="en-US"/>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904568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4092602"/>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2" name="Title 2"/>
          <p:cNvSpPr>
            <a:spLocks noGrp="1"/>
          </p:cNvSpPr>
          <p:nvPr>
            <p:ph type="ctrTitle" hasCustomPrompt="1"/>
          </p:nvPr>
        </p:nvSpPr>
        <p:spPr bwMode="white">
          <a:xfrm>
            <a:off x="266700" y="4092602"/>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3"/>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solidFill>
                  <a:schemeClr val="tx2"/>
                </a:solidFill>
              </a:defRPr>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4/20/2026</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3" name="Graphic 8" descr="Minnesota Department of Health logo">
            <a:extLst>
              <a:ext uri="{FF2B5EF4-FFF2-40B4-BE49-F238E27FC236}">
                <a16:creationId xmlns:a16="http://schemas.microsoft.com/office/drawing/2014/main" id="{42349561-5F62-42F4-B212-FA53CED7E2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23716" y="1836432"/>
            <a:ext cx="4544568" cy="649224"/>
          </a:xfrm>
          <a:prstGeom prst="rect">
            <a:avLst/>
          </a:prstGeom>
        </p:spPr>
      </p:pic>
    </p:spTree>
    <p:extLst>
      <p:ext uri="{BB962C8B-B14F-4D97-AF65-F5344CB8AC3E}">
        <p14:creationId xmlns:p14="http://schemas.microsoft.com/office/powerpoint/2010/main" val="1676293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3" name="Title 2"/>
          <p:cNvSpPr>
            <a:spLocks noGrp="1"/>
          </p:cNvSpPr>
          <p:nvPr>
            <p:ph type="ctrTitle" hasCustomPrompt="1"/>
          </p:nvPr>
        </p:nvSpPr>
        <p:spPr bwMode="black">
          <a:xfrm>
            <a:off x="266700" y="4092602"/>
            <a:ext cx="11658600" cy="1295182"/>
          </a:xfrm>
          <a:noFill/>
        </p:spPr>
        <p:txBody>
          <a:bodyPr wrap="square" lIns="182880" tIns="91440" rIns="182880" bIns="91440" anchor="ctr">
            <a:normAutofit/>
          </a:bodyPr>
          <a:lstStyle>
            <a:lvl1pPr algn="ctr">
              <a:defRPr sz="3600">
                <a:solidFill>
                  <a:schemeClr val="tx2"/>
                </a:solidFill>
              </a:defRPr>
            </a:lvl1pPr>
          </a:lstStyle>
          <a:p>
            <a:r>
              <a:rPr lang="en-US" dirty="0"/>
              <a:t>Click to enter the slideshow title</a:t>
            </a:r>
          </a:p>
        </p:txBody>
      </p:sp>
      <p:sp>
        <p:nvSpPr>
          <p:cNvPr id="3" name="Rectangle 3"/>
          <p:cNvSpPr/>
          <p:nvPr userDrawn="1"/>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4/20/2026</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2" name="Graphic 8" descr="Minnesota Department of Health logo">
            <a:extLst>
              <a:ext uri="{FF2B5EF4-FFF2-40B4-BE49-F238E27FC236}">
                <a16:creationId xmlns:a16="http://schemas.microsoft.com/office/drawing/2014/main" id="{E8CC904E-32AE-4C9C-B9CA-A01E1294C2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23716" y="1836432"/>
            <a:ext cx="4544568" cy="649224"/>
          </a:xfrm>
          <a:prstGeom prst="rect">
            <a:avLst/>
          </a:prstGeom>
        </p:spPr>
      </p:pic>
    </p:spTree>
    <p:extLst>
      <p:ext uri="{BB962C8B-B14F-4D97-AF65-F5344CB8AC3E}">
        <p14:creationId xmlns:p14="http://schemas.microsoft.com/office/powerpoint/2010/main" val="4011002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p:cNvSpPr txBox="1">
            <a:spLocks/>
          </p:cNvSpPr>
          <p:nvPr userDrawn="1"/>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3477837"/>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3"/>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pic>
        <p:nvPicPr>
          <p:cNvPr id="13" name="Graphic 5" descr="Minnesota Department of Health logo">
            <a:extLst>
              <a:ext uri="{FF2B5EF4-FFF2-40B4-BE49-F238E27FC236}">
                <a16:creationId xmlns:a16="http://schemas.microsoft.com/office/drawing/2014/main" id="{AB91618F-0F80-4130-B959-FE0C5B87DF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50124" y="6161606"/>
            <a:ext cx="2427390" cy="346770"/>
          </a:xfrm>
          <a:prstGeom prst="rect">
            <a:avLst/>
          </a:prstGeom>
        </p:spPr>
      </p:pic>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dirty="0"/>
              <a:t>health.state.mn.us</a:t>
            </a:r>
          </a:p>
        </p:txBody>
      </p:sp>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1631543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4188564"/>
            <a:ext cx="11658600" cy="1199223"/>
          </a:xfrm>
          <a:no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3"/>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A8CA1A9B-139F-4606-AD0A-F3253110DAE5}" type="datetime1">
              <a:rPr lang="en-US" smtClean="0"/>
              <a:t>4/20/2026</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4" name="Graphic 8" descr="Minnesota Department of Health logo">
            <a:extLst>
              <a:ext uri="{FF2B5EF4-FFF2-40B4-BE49-F238E27FC236}">
                <a16:creationId xmlns:a16="http://schemas.microsoft.com/office/drawing/2014/main" id="{430308AB-F9FA-4CB8-AB13-ED0CD2A9F68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580090" y="705704"/>
            <a:ext cx="2427390" cy="346770"/>
          </a:xfrm>
          <a:prstGeom prst="rect">
            <a:avLst/>
          </a:prstGeom>
        </p:spPr>
      </p:pic>
      <p:sp>
        <p:nvSpPr>
          <p:cNvPr id="11" name="Picture Placeholder 9"/>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spTree>
    <p:extLst>
      <p:ext uri="{BB962C8B-B14F-4D97-AF65-F5344CB8AC3E}">
        <p14:creationId xmlns:p14="http://schemas.microsoft.com/office/powerpoint/2010/main" val="150835173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4"/>
          <p:cNvSpPr>
            <a:spLocks noGrp="1"/>
          </p:cNvSpPr>
          <p:nvPr>
            <p:ph type="dt" sz="half" idx="10"/>
          </p:nvPr>
        </p:nvSpPr>
        <p:spPr bwMode="black"/>
        <p:txBody>
          <a:bodyPr/>
          <a:lstStyle/>
          <a:p>
            <a:fld id="{824D5D47-1752-4D84-8BFB-C2F71A34C932}" type="datetime1">
              <a:rPr lang="en-US" smtClean="0"/>
              <a:t>4/20/2026</a:t>
            </a:fld>
            <a:endParaRPr lang="en-US" dirty="0"/>
          </a:p>
        </p:txBody>
      </p:sp>
      <p:sp>
        <p:nvSpPr>
          <p:cNvPr id="10"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10730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sz="half" idx="1"/>
          </p:nvPr>
        </p:nvSpPr>
        <p:spPr bwMode="gray">
          <a:xfrm>
            <a:off x="838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bwMode="gray">
          <a:xfrm>
            <a:off x="6172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5"/>
          <p:cNvSpPr>
            <a:spLocks noGrp="1"/>
          </p:cNvSpPr>
          <p:nvPr>
            <p:ph type="dt" sz="half" idx="10"/>
          </p:nvPr>
        </p:nvSpPr>
        <p:spPr bwMode="black"/>
        <p:txBody>
          <a:bodyPr/>
          <a:lstStyle/>
          <a:p>
            <a:fld id="{7C198DD1-C477-482D-A126-3FBDD1778E48}" type="datetime1">
              <a:rPr lang="en-US" smtClean="0"/>
              <a:t>4/20/2026</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4065821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 name="Rectangle 1"/>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p:cNvSpPr>
            <a:spLocks noGrp="1"/>
          </p:cNvSpPr>
          <p:nvPr>
            <p:ph idx="1"/>
          </p:nvPr>
        </p:nvSpPr>
        <p:spPr bwMode="gray">
          <a:xfrm>
            <a:off x="838200" y="1335281"/>
            <a:ext cx="10515600" cy="4841683"/>
          </a:xfrm>
          <a:noFill/>
        </p:spPr>
        <p:txBody>
          <a:bodyPr lIns="182880" tIns="182880" rIns="182880" bIns="18288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4"/>
          <p:cNvSpPr>
            <a:spLocks noGrp="1"/>
          </p:cNvSpPr>
          <p:nvPr>
            <p:ph type="dt" sz="half" idx="10"/>
          </p:nvPr>
        </p:nvSpPr>
        <p:spPr bwMode="black"/>
        <p:txBody>
          <a:bodyPr/>
          <a:lstStyle/>
          <a:p>
            <a:fld id="{9A198C9B-0587-4A1E-9E03-E4C9FE222F08}" type="datetime1">
              <a:rPr lang="en-US" smtClean="0"/>
              <a:t>4/20/2026</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47930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25251-D166-C17C-23CD-3F9F100272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DE9A9-BF63-9CCD-9B66-1B869629F9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9184C4-CCE2-36EA-AEEF-67DCF09E0348}"/>
              </a:ext>
            </a:extLst>
          </p:cNvPr>
          <p:cNvSpPr>
            <a:spLocks noGrp="1"/>
          </p:cNvSpPr>
          <p:nvPr>
            <p:ph type="dt" sz="half" idx="10"/>
          </p:nvPr>
        </p:nvSpPr>
        <p:spPr/>
        <p:txBody>
          <a:bodyPr/>
          <a:lstStyle/>
          <a:p>
            <a:fld id="{93DFC2FE-A21A-44D2-B261-F2658F2085D9}" type="datetimeFigureOut">
              <a:rPr lang="en-US" smtClean="0"/>
              <a:t>4/20/2026</a:t>
            </a:fld>
            <a:endParaRPr lang="en-US"/>
          </a:p>
        </p:txBody>
      </p:sp>
      <p:sp>
        <p:nvSpPr>
          <p:cNvPr id="5" name="Footer Placeholder 4">
            <a:extLst>
              <a:ext uri="{FF2B5EF4-FFF2-40B4-BE49-F238E27FC236}">
                <a16:creationId xmlns:a16="http://schemas.microsoft.com/office/drawing/2014/main" id="{6F7F6999-624D-05A7-81B8-4D5BA52292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F8E22F-F20C-FE62-E7B7-54FFC71788A4}"/>
              </a:ext>
            </a:extLst>
          </p:cNvPr>
          <p:cNvSpPr>
            <a:spLocks noGrp="1"/>
          </p:cNvSpPr>
          <p:nvPr>
            <p:ph type="sldNum" sz="quarter" idx="12"/>
          </p:nvPr>
        </p:nvSpPr>
        <p:spPr/>
        <p:txBody>
          <a:bodyPr/>
          <a:lstStyle/>
          <a:p>
            <a:fld id="{E075968F-AB43-447E-B140-A6E1F0E99EEA}" type="slidenum">
              <a:rPr lang="en-US" smtClean="0"/>
              <a:t>‹#›</a:t>
            </a:fld>
            <a:endParaRPr lang="en-US"/>
          </a:p>
        </p:txBody>
      </p:sp>
    </p:spTree>
    <p:extLst>
      <p:ext uri="{BB962C8B-B14F-4D97-AF65-F5344CB8AC3E}">
        <p14:creationId xmlns:p14="http://schemas.microsoft.com/office/powerpoint/2010/main" val="4022603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0" name="Rectangle 9"/>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3"/>
          <p:cNvSpPr>
            <a:spLocks noGrp="1"/>
          </p:cNvSpPr>
          <p:nvPr>
            <p:ph sz="half" idx="1"/>
          </p:nvPr>
        </p:nvSpPr>
        <p:spPr bwMode="gray">
          <a:xfrm>
            <a:off x="838200" y="1594624"/>
            <a:ext cx="5181600" cy="4582339"/>
          </a:xfrm>
          <a:noFill/>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p:cNvSpPr>
            <a:spLocks noGrp="1"/>
          </p:cNvSpPr>
          <p:nvPr>
            <p:ph sz="half" idx="2"/>
          </p:nvPr>
        </p:nvSpPr>
        <p:spPr bwMode="gray">
          <a:xfrm>
            <a:off x="6172200" y="1594624"/>
            <a:ext cx="5181600" cy="4582339"/>
          </a:xfrm>
          <a:noFill/>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5"/>
          <p:cNvSpPr>
            <a:spLocks noGrp="1"/>
          </p:cNvSpPr>
          <p:nvPr>
            <p:ph type="dt" sz="half" idx="10"/>
          </p:nvPr>
        </p:nvSpPr>
        <p:spPr bwMode="black"/>
        <p:txBody>
          <a:bodyPr/>
          <a:lstStyle/>
          <a:p>
            <a:fld id="{5485A5BA-A5F9-4138-9E4B-FFD626F6437A}" type="datetime1">
              <a:rPr lang="en-US" smtClean="0"/>
              <a:t>4/20/2026</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76742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a:noFill/>
        </p:spPr>
        <p:txBody>
          <a:bodyPr lIns="91440" tIns="45720" rIns="91440" bIns="4572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black">
          <a:xfrm>
            <a:off x="838200" y="6356350"/>
            <a:ext cx="1358590" cy="365125"/>
          </a:xfrm>
        </p:spPr>
        <p:txBody>
          <a:bodyPr/>
          <a:lstStyle/>
          <a:p>
            <a:fld id="{66C283A4-7960-4BFD-B3A5-A2CC5BB2A473}" type="datetime1">
              <a:rPr lang="en-US" smtClean="0"/>
              <a:t>4/20/2026</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86068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4/20/2026</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680076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Solid Blu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4/20/2026</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7553068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4/20/2026</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250504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13" name="Content Placeholder 2"/>
          <p:cNvSpPr>
            <a:spLocks noGrp="1"/>
          </p:cNvSpPr>
          <p:nvPr>
            <p:ph sz="quarter" idx="10"/>
          </p:nvPr>
        </p:nvSpPr>
        <p:spPr bwMode="white">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3"/>
          <p:cNvSpPr>
            <a:spLocks noGrp="1"/>
          </p:cNvSpPr>
          <p:nvPr>
            <p:ph type="pic" sz="quarter" idx="13"/>
          </p:nvPr>
        </p:nvSpPr>
        <p:spPr bwMode="lt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F4B91AA0-3BA7-4036-A3DA-317C6C4FFA29}" type="datetime1">
              <a:rPr lang="en-US" smtClean="0"/>
              <a:pPr/>
              <a:t>4/20/2026</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42134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4/20/2026</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1833685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Solid Blue, Imag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0"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4/20/2026</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26014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Content Placeholder 2"/>
          <p:cNvSpPr>
            <a:spLocks noGrp="1"/>
          </p:cNvSpPr>
          <p:nvPr>
            <p:ph sz="quarter" idx="10"/>
          </p:nvPr>
        </p:nvSpPr>
        <p:spPr bwMode="gray">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9" name="Date Placeholder 4"/>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4/20/2026</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0" name="Slide Number Placeholder 6"/>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196854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4" name="Picture Placeholder 3">
            <a:extLst>
              <a:ext uri="{FF2B5EF4-FFF2-40B4-BE49-F238E27FC236}">
                <a16:creationId xmlns:a16="http://schemas.microsoft.com/office/drawing/2014/main" id="{4378C81C-38CA-4D22-9B63-324111B4934E}"/>
              </a:ext>
            </a:extLst>
          </p:cNvPr>
          <p:cNvSpPr>
            <a:spLocks noGrp="1"/>
          </p:cNvSpPr>
          <p:nvPr>
            <p:ph type="pic" sz="quarter" idx="22" hasCustomPrompt="1"/>
          </p:nvPr>
        </p:nvSpPr>
        <p:spPr bwMode="gray">
          <a:xfrm>
            <a:off x="3645813"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8" name="Picture Placeholder 3">
            <a:extLst>
              <a:ext uri="{FF2B5EF4-FFF2-40B4-BE49-F238E27FC236}">
                <a16:creationId xmlns:a16="http://schemas.microsoft.com/office/drawing/2014/main" id="{E4B3DD3E-4071-4513-9DAD-DBBE02E05F58}"/>
              </a:ext>
            </a:extLst>
          </p:cNvPr>
          <p:cNvSpPr>
            <a:spLocks noGrp="1"/>
          </p:cNvSpPr>
          <p:nvPr>
            <p:ph type="pic" sz="quarter" idx="23" hasCustomPrompt="1"/>
          </p:nvPr>
        </p:nvSpPr>
        <p:spPr bwMode="gray">
          <a:xfrm>
            <a:off x="6484428"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20" name="Picture Placeholder 3">
            <a:extLst>
              <a:ext uri="{FF2B5EF4-FFF2-40B4-BE49-F238E27FC236}">
                <a16:creationId xmlns:a16="http://schemas.microsoft.com/office/drawing/2014/main" id="{03E6E0CE-BDC5-4A27-A3F6-F46D21F7DFC1}"/>
              </a:ext>
            </a:extLst>
          </p:cNvPr>
          <p:cNvSpPr>
            <a:spLocks noGrp="1"/>
          </p:cNvSpPr>
          <p:nvPr>
            <p:ph type="pic" sz="quarter" idx="24" hasCustomPrompt="1"/>
          </p:nvPr>
        </p:nvSpPr>
        <p:spPr bwMode="gray">
          <a:xfrm>
            <a:off x="9323043" y="2002884"/>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11"/>
          <p:cNvSpPr>
            <a:spLocks noGrp="1"/>
          </p:cNvSpPr>
          <p:nvPr>
            <p:ph type="dt" sz="half" idx="10"/>
          </p:nvPr>
        </p:nvSpPr>
        <p:spPr bwMode="black"/>
        <p:txBody>
          <a:bodyPr/>
          <a:lstStyle/>
          <a:p>
            <a:fld id="{936DB2D6-5DF4-4264-A4A1-7D3EAF38D255}" type="datetime1">
              <a:rPr lang="en-US" smtClean="0"/>
              <a:t>4/20/2026</a:t>
            </a:fld>
            <a:endParaRPr lang="en-US" dirty="0"/>
          </a:p>
        </p:txBody>
      </p:sp>
      <p:sp>
        <p:nvSpPr>
          <p:cNvPr id="1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93857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2D49-04FD-175A-79DB-A7497DBA7B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7874B9-8266-D52C-C9E3-F33A7FC18CE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8CE2F8-5063-917C-C20D-7C5BE5646A6E}"/>
              </a:ext>
            </a:extLst>
          </p:cNvPr>
          <p:cNvSpPr>
            <a:spLocks noGrp="1"/>
          </p:cNvSpPr>
          <p:nvPr>
            <p:ph type="dt" sz="half" idx="10"/>
          </p:nvPr>
        </p:nvSpPr>
        <p:spPr/>
        <p:txBody>
          <a:bodyPr/>
          <a:lstStyle/>
          <a:p>
            <a:fld id="{93DFC2FE-A21A-44D2-B261-F2658F2085D9}" type="datetimeFigureOut">
              <a:rPr lang="en-US" smtClean="0"/>
              <a:t>4/20/2026</a:t>
            </a:fld>
            <a:endParaRPr lang="en-US"/>
          </a:p>
        </p:txBody>
      </p:sp>
      <p:sp>
        <p:nvSpPr>
          <p:cNvPr id="5" name="Footer Placeholder 4">
            <a:extLst>
              <a:ext uri="{FF2B5EF4-FFF2-40B4-BE49-F238E27FC236}">
                <a16:creationId xmlns:a16="http://schemas.microsoft.com/office/drawing/2014/main" id="{E01BF290-F84E-128A-2AC1-EF77053570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CF18DC-F04F-9BCE-CB5C-19C7FDE75FA0}"/>
              </a:ext>
            </a:extLst>
          </p:cNvPr>
          <p:cNvSpPr>
            <a:spLocks noGrp="1"/>
          </p:cNvSpPr>
          <p:nvPr>
            <p:ph type="sldNum" sz="quarter" idx="12"/>
          </p:nvPr>
        </p:nvSpPr>
        <p:spPr/>
        <p:txBody>
          <a:bodyPr/>
          <a:lstStyle/>
          <a:p>
            <a:fld id="{E075968F-AB43-447E-B140-A6E1F0E99EEA}" type="slidenum">
              <a:rPr lang="en-US" smtClean="0"/>
              <a:t>‹#›</a:t>
            </a:fld>
            <a:endParaRPr lang="en-US"/>
          </a:p>
        </p:txBody>
      </p:sp>
    </p:spTree>
    <p:extLst>
      <p:ext uri="{BB962C8B-B14F-4D97-AF65-F5344CB8AC3E}">
        <p14:creationId xmlns:p14="http://schemas.microsoft.com/office/powerpoint/2010/main" val="6672622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4" name="Picture Placeholder 3">
            <a:extLst>
              <a:ext uri="{FF2B5EF4-FFF2-40B4-BE49-F238E27FC236}">
                <a16:creationId xmlns:a16="http://schemas.microsoft.com/office/drawing/2014/main" id="{255F61E2-2EE6-4C2E-9E57-37997A4DF66F}"/>
              </a:ext>
            </a:extLst>
          </p:cNvPr>
          <p:cNvSpPr>
            <a:spLocks noGrp="1"/>
          </p:cNvSpPr>
          <p:nvPr>
            <p:ph type="pic" sz="quarter" idx="20" hasCustomPrompt="1"/>
          </p:nvPr>
        </p:nvSpPr>
        <p:spPr bwMode="gray">
          <a:xfrm>
            <a:off x="157917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5" name="Picture Placeholder 3">
            <a:extLst>
              <a:ext uri="{FF2B5EF4-FFF2-40B4-BE49-F238E27FC236}">
                <a16:creationId xmlns:a16="http://schemas.microsoft.com/office/drawing/2014/main" id="{49921214-0833-4B73-BEEC-FC86E7FF789F}"/>
              </a:ext>
            </a:extLst>
          </p:cNvPr>
          <p:cNvSpPr>
            <a:spLocks noGrp="1"/>
          </p:cNvSpPr>
          <p:nvPr>
            <p:ph type="pic" sz="quarter" idx="21" hasCustomPrompt="1"/>
          </p:nvPr>
        </p:nvSpPr>
        <p:spPr bwMode="gray">
          <a:xfrm>
            <a:off x="482218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8" name="Picture Placeholder 3">
            <a:extLst>
              <a:ext uri="{FF2B5EF4-FFF2-40B4-BE49-F238E27FC236}">
                <a16:creationId xmlns:a16="http://schemas.microsoft.com/office/drawing/2014/main" id="{F5B35329-7A36-4EF4-A793-2D020420E2A2}"/>
              </a:ext>
            </a:extLst>
          </p:cNvPr>
          <p:cNvSpPr>
            <a:spLocks noGrp="1"/>
          </p:cNvSpPr>
          <p:nvPr>
            <p:ph type="pic" sz="quarter" idx="22" hasCustomPrompt="1"/>
          </p:nvPr>
        </p:nvSpPr>
        <p:spPr bwMode="gray">
          <a:xfrm>
            <a:off x="806519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9"/>
          <p:cNvSpPr>
            <a:spLocks noGrp="1"/>
          </p:cNvSpPr>
          <p:nvPr>
            <p:ph type="dt" sz="half" idx="10"/>
          </p:nvPr>
        </p:nvSpPr>
        <p:spPr bwMode="black"/>
        <p:txBody>
          <a:bodyPr/>
          <a:lstStyle/>
          <a:p>
            <a:fld id="{936DB2D6-5DF4-4264-A4A1-7D3EAF38D255}" type="datetime1">
              <a:rPr lang="en-US" smtClean="0"/>
              <a:t>4/20/2026</a:t>
            </a:fld>
            <a:endParaRPr lang="en-US" dirty="0"/>
          </a:p>
        </p:txBody>
      </p:sp>
      <p:sp>
        <p:nvSpPr>
          <p:cNvPr id="19"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797924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3" name="Picture Placeholder 3"/>
          <p:cNvSpPr>
            <a:spLocks noGrp="1"/>
          </p:cNvSpPr>
          <p:nvPr>
            <p:ph type="pic" sz="quarter" idx="14" hasCustomPrompt="1"/>
          </p:nvPr>
        </p:nvSpPr>
        <p:spPr bwMode="gray">
          <a:xfrm>
            <a:off x="806331"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4"/>
          <p:cNvSpPr>
            <a:spLocks noGrp="1"/>
          </p:cNvSpPr>
          <p:nvPr>
            <p:ph type="body" sz="quarter" idx="15"/>
          </p:nvPr>
        </p:nvSpPr>
        <p:spPr bwMode="black">
          <a:xfrm>
            <a:off x="2876550" y="167477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9" name="Picture Placeholder 5"/>
          <p:cNvSpPr>
            <a:spLocks noGrp="1"/>
          </p:cNvSpPr>
          <p:nvPr>
            <p:ph type="pic" sz="quarter" idx="13" hasCustomPrompt="1"/>
          </p:nvPr>
        </p:nvSpPr>
        <p:spPr bwMode="gray">
          <a:xfrm>
            <a:off x="806332" y="3939360"/>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6"/>
          <p:cNvSpPr>
            <a:spLocks noGrp="1"/>
          </p:cNvSpPr>
          <p:nvPr>
            <p:ph type="body" sz="quarter" idx="16"/>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8"/>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10"/>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3" name="Date Placeholder 11"/>
          <p:cNvSpPr>
            <a:spLocks noGrp="1"/>
          </p:cNvSpPr>
          <p:nvPr>
            <p:ph type="dt" sz="half" idx="10"/>
          </p:nvPr>
        </p:nvSpPr>
        <p:spPr bwMode="black"/>
        <p:txBody>
          <a:bodyPr/>
          <a:lstStyle/>
          <a:p>
            <a:fld id="{8DC79626-CE5A-4834-975C-E7305BA2E281}" type="datetime1">
              <a:rPr lang="en-US" smtClean="0"/>
              <a:t>4/20/2026</a:t>
            </a:fld>
            <a:endParaRPr lang="en-US" dirty="0"/>
          </a:p>
        </p:txBody>
      </p:sp>
      <p:sp>
        <p:nvSpPr>
          <p:cNvPr id="2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320172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6"/>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3" name="Date Placeholder 7"/>
          <p:cNvSpPr>
            <a:spLocks noGrp="1"/>
          </p:cNvSpPr>
          <p:nvPr>
            <p:ph type="dt" sz="half" idx="10"/>
          </p:nvPr>
        </p:nvSpPr>
        <p:spPr bwMode="black"/>
        <p:txBody>
          <a:bodyPr/>
          <a:lstStyle/>
          <a:p>
            <a:fld id="{7F519661-29C3-4FE0-9FC3-375A85A42C46}" type="datetime1">
              <a:rPr lang="en-US" smtClean="0"/>
              <a:t>4/20/2026</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064124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11"/>
          <p:cNvSpPr>
            <a:spLocks noGrp="1"/>
          </p:cNvSpPr>
          <p:nvPr>
            <p:ph type="dt" sz="half" idx="10"/>
          </p:nvPr>
        </p:nvSpPr>
        <p:spPr bwMode="black"/>
        <p:txBody>
          <a:bodyPr/>
          <a:lstStyle/>
          <a:p>
            <a:fld id="{4B4EEDC6-36CA-4209-B482-2ED76AA0BF08}" type="datetime1">
              <a:rPr lang="en-US" smtClean="0"/>
              <a:t>4/20/2026</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346134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9"/>
          <p:cNvSpPr>
            <a:spLocks noGrp="1"/>
          </p:cNvSpPr>
          <p:nvPr>
            <p:ph type="dt" sz="half" idx="10"/>
          </p:nvPr>
        </p:nvSpPr>
        <p:spPr bwMode="black"/>
        <p:txBody>
          <a:bodyPr/>
          <a:lstStyle/>
          <a:p>
            <a:fld id="{4B4EEDC6-36CA-4209-B482-2ED76AA0BF08}" type="datetime1">
              <a:rPr lang="en-US" smtClean="0"/>
              <a:t>4/20/2026</a:t>
            </a:fld>
            <a:endParaRPr lang="en-US" dirty="0"/>
          </a:p>
        </p:txBody>
      </p:sp>
      <p:sp>
        <p:nvSpPr>
          <p:cNvPr id="20"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611707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cons (4-Up Horizontal)">
    <p:bg bwMode="gray">
      <p:bgRef idx="1001">
        <a:schemeClr val="bg1"/>
      </p:bgRef>
    </p:bg>
    <p:spTree>
      <p:nvGrpSpPr>
        <p:cNvPr id="1" name=""/>
        <p:cNvGrpSpPr/>
        <p:nvPr/>
      </p:nvGrpSpPr>
      <p:grpSpPr>
        <a:xfrm>
          <a:off x="0" y="0"/>
          <a:ext cx="0" cy="0"/>
          <a:chOff x="0" y="0"/>
          <a:chExt cx="0" cy="0"/>
        </a:xfrm>
      </p:grpSpPr>
      <p:sp>
        <p:nvSpPr>
          <p:cNvPr id="24"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3"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6"/>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8"/>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10"/>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11"/>
          <p:cNvSpPr>
            <a:spLocks noGrp="1"/>
          </p:cNvSpPr>
          <p:nvPr>
            <p:ph type="dt" sz="half" idx="10"/>
          </p:nvPr>
        </p:nvSpPr>
        <p:spPr bwMode="black"/>
        <p:txBody>
          <a:bodyPr/>
          <a:lstStyle/>
          <a:p>
            <a:fld id="{1815FB38-58F3-410A-8DA4-4B706967601F}" type="datetime1">
              <a:rPr lang="en-US" smtClean="0"/>
              <a:t>4/20/2026</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6"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063597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cons (2-Up Horizont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6"/>
          <p:cNvSpPr>
            <a:spLocks noGrp="1"/>
          </p:cNvSpPr>
          <p:nvPr>
            <p:ph type="body" sz="quarter" idx="18"/>
          </p:nvPr>
        </p:nvSpPr>
        <p:spPr bwMode="black">
          <a:xfrm>
            <a:off x="8270023"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7"/>
          <p:cNvSpPr>
            <a:spLocks noGrp="1"/>
          </p:cNvSpPr>
          <p:nvPr>
            <p:ph type="dt" sz="half" idx="10"/>
          </p:nvPr>
        </p:nvSpPr>
        <p:spPr bwMode="black"/>
        <p:txBody>
          <a:bodyPr/>
          <a:lstStyle/>
          <a:p>
            <a:fld id="{0366E0EA-2D80-452F-9963-33FA7A36BC09}" type="datetime1">
              <a:rPr lang="en-US" smtClean="0"/>
              <a:t>4/20/2026</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6"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57787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s or Objects (10-Up)">
    <p:spTree>
      <p:nvGrpSpPr>
        <p:cNvPr id="1" name=""/>
        <p:cNvGrpSpPr/>
        <p:nvPr/>
      </p:nvGrpSpPr>
      <p:grpSpPr>
        <a:xfrm>
          <a:off x="0" y="0"/>
          <a:ext cx="0" cy="0"/>
          <a:chOff x="0" y="0"/>
          <a:chExt cx="0" cy="0"/>
        </a:xfrm>
      </p:grpSpPr>
      <p:sp>
        <p:nvSpPr>
          <p:cNvPr id="2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7" name="Content Placeholder 3"/>
          <p:cNvSpPr>
            <a:spLocks noGrp="1"/>
          </p:cNvSpPr>
          <p:nvPr>
            <p:ph sz="half" idx="15" hasCustomPrompt="1"/>
          </p:nvPr>
        </p:nvSpPr>
        <p:spPr bwMode="gray">
          <a:xfrm>
            <a:off x="301038" y="1600201"/>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5" name="Content Placeholder 4"/>
          <p:cNvSpPr>
            <a:spLocks noGrp="1"/>
          </p:cNvSpPr>
          <p:nvPr>
            <p:ph sz="half" idx="27" hasCustomPrompt="1"/>
          </p:nvPr>
        </p:nvSpPr>
        <p:spPr bwMode="gray">
          <a:xfrm>
            <a:off x="2676908" y="1600200"/>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6" name="Content Placeholder 5"/>
          <p:cNvSpPr>
            <a:spLocks noGrp="1"/>
          </p:cNvSpPr>
          <p:nvPr>
            <p:ph sz="half" idx="28" hasCustomPrompt="1"/>
          </p:nvPr>
        </p:nvSpPr>
        <p:spPr bwMode="gray">
          <a:xfrm>
            <a:off x="5061185" y="1600202"/>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8" name="Content Placeholder 6"/>
          <p:cNvSpPr>
            <a:spLocks noGrp="1"/>
          </p:cNvSpPr>
          <p:nvPr>
            <p:ph sz="half" idx="29" hasCustomPrompt="1"/>
          </p:nvPr>
        </p:nvSpPr>
        <p:spPr bwMode="gray">
          <a:xfrm>
            <a:off x="7450666" y="1600200"/>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9" name="Content Placeholder 7"/>
          <p:cNvSpPr>
            <a:spLocks noGrp="1"/>
          </p:cNvSpPr>
          <p:nvPr>
            <p:ph sz="half" idx="30" hasCustomPrompt="1"/>
          </p:nvPr>
        </p:nvSpPr>
        <p:spPr bwMode="gray">
          <a:xfrm>
            <a:off x="9809451" y="1600199"/>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5" name="Content Placeholder 8"/>
          <p:cNvSpPr>
            <a:spLocks noGrp="1"/>
          </p:cNvSpPr>
          <p:nvPr>
            <p:ph sz="half" idx="31" hasCustomPrompt="1"/>
          </p:nvPr>
        </p:nvSpPr>
        <p:spPr bwMode="gray">
          <a:xfrm>
            <a:off x="295833" y="4000500"/>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6" name="Content Placeholder 9"/>
          <p:cNvSpPr>
            <a:spLocks noGrp="1"/>
          </p:cNvSpPr>
          <p:nvPr>
            <p:ph sz="half" idx="32" hasCustomPrompt="1"/>
          </p:nvPr>
        </p:nvSpPr>
        <p:spPr bwMode="gray">
          <a:xfrm>
            <a:off x="2671704" y="4000499"/>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7" name="Content Placeholder 10"/>
          <p:cNvSpPr>
            <a:spLocks noGrp="1"/>
          </p:cNvSpPr>
          <p:nvPr>
            <p:ph sz="half" idx="33" hasCustomPrompt="1"/>
          </p:nvPr>
        </p:nvSpPr>
        <p:spPr bwMode="gray">
          <a:xfrm>
            <a:off x="5055980" y="4000501"/>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8" name="Content Placeholder 11"/>
          <p:cNvSpPr>
            <a:spLocks noGrp="1"/>
          </p:cNvSpPr>
          <p:nvPr>
            <p:ph sz="half" idx="34" hasCustomPrompt="1"/>
          </p:nvPr>
        </p:nvSpPr>
        <p:spPr bwMode="gray">
          <a:xfrm>
            <a:off x="7445462" y="4000499"/>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9" name="Content Placeholder 12"/>
          <p:cNvSpPr>
            <a:spLocks noGrp="1"/>
          </p:cNvSpPr>
          <p:nvPr>
            <p:ph sz="half" idx="35" hasCustomPrompt="1"/>
          </p:nvPr>
        </p:nvSpPr>
        <p:spPr bwMode="gray">
          <a:xfrm>
            <a:off x="9804246" y="4000498"/>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20" name="Date Placeholder 13"/>
          <p:cNvSpPr>
            <a:spLocks noGrp="1"/>
          </p:cNvSpPr>
          <p:nvPr>
            <p:ph type="dt" sz="half" idx="10"/>
          </p:nvPr>
        </p:nvSpPr>
        <p:spPr bwMode="black">
          <a:xfrm>
            <a:off x="838200" y="6356350"/>
            <a:ext cx="1358590" cy="365125"/>
          </a:xfrm>
        </p:spPr>
        <p:txBody>
          <a:bodyPr/>
          <a:lstStyle/>
          <a:p>
            <a:fld id="{1815FB38-58F3-410A-8DA4-4B706967601F}" type="datetime1">
              <a:rPr lang="en-US" smtClean="0"/>
              <a:t>4/20/2026</a:t>
            </a:fld>
            <a:endParaRPr lang="en-US" dirty="0"/>
          </a:p>
        </p:txBody>
      </p:sp>
      <p:sp>
        <p:nvSpPr>
          <p:cNvPr id="21" name="Footer Placeholder 1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22" name="Slide Number Placeholder 1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
        <p:nvSpPr>
          <p:cNvPr id="25" name="Rectangle 16"/>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9074544"/>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2"/>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
        <p:nvSpPr>
          <p:cNvPr id="4" name="Picture Placeholder 3"/>
          <p:cNvSpPr>
            <a:spLocks noGrp="1"/>
          </p:cNvSpPr>
          <p:nvPr>
            <p:ph type="pic" sz="quarter" idx="10"/>
          </p:nvPr>
        </p:nvSpPr>
        <p:spPr bwMode="gray">
          <a:xfrm>
            <a:off x="0" y="2"/>
            <a:ext cx="12192000" cy="5638797"/>
          </a:xfrm>
        </p:spPr>
        <p:txBody>
          <a:bodyPr/>
          <a:lstStyle/>
          <a:p>
            <a:r>
              <a:rPr lang="en-US"/>
              <a:t>Click icon to add picture</a:t>
            </a:r>
          </a:p>
        </p:txBody>
      </p:sp>
    </p:spTree>
    <p:extLst>
      <p:ext uri="{BB962C8B-B14F-4D97-AF65-F5344CB8AC3E}">
        <p14:creationId xmlns:p14="http://schemas.microsoft.com/office/powerpoint/2010/main" val="3306342788"/>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black">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2"/>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
        <p:nvSpPr>
          <p:cNvPr id="4" name="Picture Placeholder 3"/>
          <p:cNvSpPr>
            <a:spLocks noGrp="1"/>
          </p:cNvSpPr>
          <p:nvPr>
            <p:ph type="pic" sz="quarter" idx="10"/>
          </p:nvPr>
        </p:nvSpPr>
        <p:spPr bwMode="gray">
          <a:xfrm>
            <a:off x="0" y="2"/>
            <a:ext cx="12192000" cy="5638799"/>
          </a:xfrm>
        </p:spPr>
        <p:txBody>
          <a:bodyPr/>
          <a:lstStyle/>
          <a:p>
            <a:r>
              <a:rPr lang="en-US"/>
              <a:t>Click icon to add picture</a:t>
            </a:r>
          </a:p>
        </p:txBody>
      </p:sp>
    </p:spTree>
    <p:extLst>
      <p:ext uri="{BB962C8B-B14F-4D97-AF65-F5344CB8AC3E}">
        <p14:creationId xmlns:p14="http://schemas.microsoft.com/office/powerpoint/2010/main" val="41666191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EBD8-188B-2B08-7AE6-0A813A6750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5905C9-13B5-0F1F-96DE-A2F7C2DB1A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DEE6D5-5F77-7758-2C95-996B6CAB84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494037-305B-7C6E-1B9B-EF0D2A0B1216}"/>
              </a:ext>
            </a:extLst>
          </p:cNvPr>
          <p:cNvSpPr>
            <a:spLocks noGrp="1"/>
          </p:cNvSpPr>
          <p:nvPr>
            <p:ph type="dt" sz="half" idx="10"/>
          </p:nvPr>
        </p:nvSpPr>
        <p:spPr/>
        <p:txBody>
          <a:bodyPr/>
          <a:lstStyle/>
          <a:p>
            <a:fld id="{93DFC2FE-A21A-44D2-B261-F2658F2085D9}" type="datetimeFigureOut">
              <a:rPr lang="en-US" smtClean="0"/>
              <a:t>4/20/2026</a:t>
            </a:fld>
            <a:endParaRPr lang="en-US"/>
          </a:p>
        </p:txBody>
      </p:sp>
      <p:sp>
        <p:nvSpPr>
          <p:cNvPr id="6" name="Footer Placeholder 5">
            <a:extLst>
              <a:ext uri="{FF2B5EF4-FFF2-40B4-BE49-F238E27FC236}">
                <a16:creationId xmlns:a16="http://schemas.microsoft.com/office/drawing/2014/main" id="{F17E7294-4C93-C507-4632-D2F0EFDD62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235160-5F09-0FC3-22B6-D98296667EC1}"/>
              </a:ext>
            </a:extLst>
          </p:cNvPr>
          <p:cNvSpPr>
            <a:spLocks noGrp="1"/>
          </p:cNvSpPr>
          <p:nvPr>
            <p:ph type="sldNum" sz="quarter" idx="12"/>
          </p:nvPr>
        </p:nvSpPr>
        <p:spPr/>
        <p:txBody>
          <a:bodyPr/>
          <a:lstStyle/>
          <a:p>
            <a:fld id="{E075968F-AB43-447E-B140-A6E1F0E99EEA}" type="slidenum">
              <a:rPr lang="en-US" smtClean="0"/>
              <a:t>‹#›</a:t>
            </a:fld>
            <a:endParaRPr lang="en-US"/>
          </a:p>
        </p:txBody>
      </p:sp>
    </p:spTree>
    <p:extLst>
      <p:ext uri="{BB962C8B-B14F-4D97-AF65-F5344CB8AC3E}">
        <p14:creationId xmlns:p14="http://schemas.microsoft.com/office/powerpoint/2010/main" val="12053107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auto">
          <a:xfrm>
            <a:off x="0" y="5638800"/>
            <a:ext cx="12192000" cy="1219200"/>
          </a:xfrm>
          <a:prstGeom prst="rect">
            <a:avLst/>
          </a:prstGeom>
          <a:solidFill>
            <a:srgbClr val="78BE2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2"/>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
        <p:nvSpPr>
          <p:cNvPr id="4" name="Picture Placeholder 3"/>
          <p:cNvSpPr>
            <a:spLocks noGrp="1"/>
          </p:cNvSpPr>
          <p:nvPr>
            <p:ph type="pic" sz="quarter" idx="10"/>
          </p:nvPr>
        </p:nvSpPr>
        <p:spPr bwMode="gray">
          <a:xfrm>
            <a:off x="0" y="3"/>
            <a:ext cx="12192000" cy="5638798"/>
          </a:xfrm>
        </p:spPr>
        <p:txBody>
          <a:bodyPr/>
          <a:lstStyle/>
          <a:p>
            <a:r>
              <a:rPr lang="en-US"/>
              <a:t>Click icon to add picture</a:t>
            </a:r>
          </a:p>
        </p:txBody>
      </p:sp>
    </p:spTree>
    <p:extLst>
      <p:ext uri="{BB962C8B-B14F-4D97-AF65-F5344CB8AC3E}">
        <p14:creationId xmlns:p14="http://schemas.microsoft.com/office/powerpoint/2010/main" val="666023937"/>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auto">
          <a:xfrm>
            <a:off x="0" y="5638800"/>
            <a:ext cx="12192000" cy="1219200"/>
          </a:xfrm>
          <a:prstGeom prst="rect">
            <a:avLst/>
          </a:prstGeom>
          <a:solidFill>
            <a:srgbClr val="E8E8E8">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2"/>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
        <p:nvSpPr>
          <p:cNvPr id="4" name="Picture Placeholder 3"/>
          <p:cNvSpPr>
            <a:spLocks noGrp="1"/>
          </p:cNvSpPr>
          <p:nvPr>
            <p:ph type="pic" sz="quarter" idx="10"/>
          </p:nvPr>
        </p:nvSpPr>
        <p:spPr bwMode="gray">
          <a:xfrm>
            <a:off x="0" y="3"/>
            <a:ext cx="12192000" cy="5638798"/>
          </a:xfrm>
        </p:spPr>
        <p:txBody>
          <a:bodyPr/>
          <a:lstStyle/>
          <a:p>
            <a:r>
              <a:rPr lang="en-US"/>
              <a:t>Click icon to add picture</a:t>
            </a:r>
          </a:p>
        </p:txBody>
      </p:sp>
    </p:spTree>
    <p:extLst>
      <p:ext uri="{BB962C8B-B14F-4D97-AF65-F5344CB8AC3E}">
        <p14:creationId xmlns:p14="http://schemas.microsoft.com/office/powerpoint/2010/main" val="3164545636"/>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creenshot (Dark Horizont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4/20/2026</a:t>
            </a:fld>
            <a:endParaRPr lang="en-US" dirty="0"/>
          </a:p>
        </p:txBody>
      </p:sp>
      <p:sp>
        <p:nvSpPr>
          <p:cNvPr id="7"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9"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33853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creenshot (Dark Vertic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5457876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creenshot (Full Window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12"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7695742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2"/>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2"/>
          </p:nvPr>
        </p:nvSpPr>
        <p:spPr bwMode="black">
          <a:xfrm>
            <a:off x="838200" y="6356350"/>
            <a:ext cx="1358590" cy="365125"/>
          </a:xfrm>
        </p:spPr>
        <p:txBody>
          <a:bodyPr/>
          <a:lstStyle/>
          <a:p>
            <a:fld id="{5D76A200-3168-4D33-A718-3974884CE863}" type="datetime1">
              <a:rPr lang="en-US" smtClean="0"/>
              <a:t>4/20/2026</a:t>
            </a:fld>
            <a:endParaRPr lang="en-US" dirty="0"/>
          </a:p>
        </p:txBody>
      </p:sp>
      <p:sp>
        <p:nvSpPr>
          <p:cNvPr id="7"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1" name="Slide Number Placeholder 7"/>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274779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Text Placeholder 2"/>
          <p:cNvSpPr>
            <a:spLocks noGrp="1"/>
          </p:cNvSpPr>
          <p:nvPr>
            <p:ph type="body" sz="quarter" idx="11"/>
          </p:nvPr>
        </p:nvSpPr>
        <p:spPr bwMode="black">
          <a:xfrm>
            <a:off x="838200" y="1365203"/>
            <a:ext cx="10515600" cy="15671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452676594"/>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11681548"/>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creenshot (Blue Horizont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4/20/2026</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41229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4"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2109456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292DB-A7CC-8A49-EE26-720120FA6E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F7EB28-5D6F-0F03-AD13-3F9FCB0A18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ED7365-0F53-C78D-F734-465D5102FF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E64A6B-484D-6C5C-C660-574EABFF52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A76479-727E-D813-ED19-CCA15EC5F0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A3BC55-C6A0-48CE-CF1A-98D6C346993E}"/>
              </a:ext>
            </a:extLst>
          </p:cNvPr>
          <p:cNvSpPr>
            <a:spLocks noGrp="1"/>
          </p:cNvSpPr>
          <p:nvPr>
            <p:ph type="dt" sz="half" idx="10"/>
          </p:nvPr>
        </p:nvSpPr>
        <p:spPr/>
        <p:txBody>
          <a:bodyPr/>
          <a:lstStyle/>
          <a:p>
            <a:fld id="{93DFC2FE-A21A-44D2-B261-F2658F2085D9}" type="datetimeFigureOut">
              <a:rPr lang="en-US" smtClean="0"/>
              <a:t>4/20/2026</a:t>
            </a:fld>
            <a:endParaRPr lang="en-US"/>
          </a:p>
        </p:txBody>
      </p:sp>
      <p:sp>
        <p:nvSpPr>
          <p:cNvPr id="8" name="Footer Placeholder 7">
            <a:extLst>
              <a:ext uri="{FF2B5EF4-FFF2-40B4-BE49-F238E27FC236}">
                <a16:creationId xmlns:a16="http://schemas.microsoft.com/office/drawing/2014/main" id="{7C3390D6-F686-9A65-DE73-7603BCEDB0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73DEA0-C388-77BF-843D-5699B907F22B}"/>
              </a:ext>
            </a:extLst>
          </p:cNvPr>
          <p:cNvSpPr>
            <a:spLocks noGrp="1"/>
          </p:cNvSpPr>
          <p:nvPr>
            <p:ph type="sldNum" sz="quarter" idx="12"/>
          </p:nvPr>
        </p:nvSpPr>
        <p:spPr/>
        <p:txBody>
          <a:bodyPr/>
          <a:lstStyle/>
          <a:p>
            <a:fld id="{E075968F-AB43-447E-B140-A6E1F0E99EEA}" type="slidenum">
              <a:rPr lang="en-US" smtClean="0"/>
              <a:t>‹#›</a:t>
            </a:fld>
            <a:endParaRPr lang="en-US"/>
          </a:p>
        </p:txBody>
      </p:sp>
    </p:spTree>
    <p:extLst>
      <p:ext uri="{BB962C8B-B14F-4D97-AF65-F5344CB8AC3E}">
        <p14:creationId xmlns:p14="http://schemas.microsoft.com/office/powerpoint/2010/main" val="16655787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creenshot (Full Window Blue)">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6382020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creenshot (Computer)">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4/20/2026</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6872977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a:lstStyle>
            <a:lvl1pPr>
              <a:defRPr b="0">
                <a:solidFill>
                  <a:schemeClr val="tx1"/>
                </a:solidFill>
              </a:defRPr>
            </a:lvl1pPr>
          </a:lstStyle>
          <a:p>
            <a:r>
              <a:rPr lang="en-US" dirty="0"/>
              <a:t>Click to edit title</a:t>
            </a:r>
          </a:p>
        </p:txBody>
      </p:sp>
      <p:sp>
        <p:nvSpPr>
          <p:cNvPr id="17" name="Picture Placeholder 3"/>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dirty="0"/>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dirty="0"/>
              <a:t>Click icon to insert screenshot</a:t>
            </a:r>
          </a:p>
        </p:txBody>
      </p:sp>
      <p:sp>
        <p:nvSpPr>
          <p:cNvPr id="15" name="Picture Placeholder 5"/>
          <p:cNvSpPr>
            <a:spLocks noGrp="1"/>
          </p:cNvSpPr>
          <p:nvPr>
            <p:ph type="pic" sz="quarter" idx="10" hasCustomPrompt="1"/>
          </p:nvPr>
        </p:nvSpPr>
        <p:spPr bwMode="gray">
          <a:xfrm>
            <a:off x="4976788" y="691883"/>
            <a:ext cx="6298572" cy="3369130"/>
          </a:xfrm>
        </p:spPr>
        <p:txBody>
          <a:bodyPr/>
          <a:lstStyle>
            <a:lvl1pPr>
              <a:defRPr/>
            </a:lvl1pPr>
          </a:lstStyle>
          <a:p>
            <a:r>
              <a:rPr lang="en-US" dirty="0"/>
              <a:t>Click icon to insert screenshot</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276FB33B-BCEE-4E25-B97B-A564B0E1024B}" type="datetime1">
              <a:rPr lang="en-US" smtClean="0"/>
              <a:pPr/>
              <a:t>4/20/2026</a:t>
            </a:fld>
            <a:endParaRPr lang="en-US" dirty="0"/>
          </a:p>
        </p:txBody>
      </p:sp>
      <p:sp>
        <p:nvSpPr>
          <p:cNvPr id="9" name="Footer Placeholder 7"/>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1" name="Slide Number Placeholder 8"/>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50237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solidFill>
          <a:schemeClr val="bg1"/>
        </a:solidFill>
        <a:effectLst/>
      </p:bgPr>
    </p:bg>
    <p:spTree>
      <p:nvGrpSpPr>
        <p:cNvPr id="1" name=""/>
        <p:cNvGrpSpPr/>
        <p:nvPr/>
      </p:nvGrpSpPr>
      <p:grpSpPr>
        <a:xfrm>
          <a:off x="0" y="0"/>
          <a:ext cx="0" cy="0"/>
          <a:chOff x="0" y="0"/>
          <a:chExt cx="0" cy="0"/>
        </a:xfrm>
      </p:grpSpPr>
      <p:pic>
        <p:nvPicPr>
          <p:cNvPr id="3" name="Picture 1" descr="Shape, rectangle&#10;&#10;Description automatically generated">
            <a:extLst>
              <a:ext uri="{FF2B5EF4-FFF2-40B4-BE49-F238E27FC236}">
                <a16:creationId xmlns:a16="http://schemas.microsoft.com/office/drawing/2014/main" id="{6449201A-9881-4BD5-9EDB-134148F796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13" name="Title 2">
            <a:extLst>
              <a:ext uri="{FF2B5EF4-FFF2-40B4-BE49-F238E27FC236}">
                <a16:creationId xmlns:a16="http://schemas.microsoft.com/office/drawing/2014/main" id="{0B050E54-664D-466A-8DB7-324C516C8039}"/>
              </a:ext>
            </a:extLst>
          </p:cNvPr>
          <p:cNvSpPr>
            <a:spLocks noGrp="1"/>
          </p:cNvSpPr>
          <p:nvPr>
            <p:ph type="title" hasCustomPrompt="1"/>
          </p:nvPr>
        </p:nvSpPr>
        <p:spPr bwMode="black">
          <a:xfrm>
            <a:off x="1387736" y="1052945"/>
            <a:ext cx="9488245" cy="3227832"/>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4" name="Text Placeholder 3">
            <a:extLst>
              <a:ext uri="{FF2B5EF4-FFF2-40B4-BE49-F238E27FC236}">
                <a16:creationId xmlns:a16="http://schemas.microsoft.com/office/drawing/2014/main" id="{1906A78E-2FCE-427D-98A4-31316D7752E2}"/>
              </a:ext>
            </a:extLst>
          </p:cNvPr>
          <p:cNvSpPr>
            <a:spLocks noGrp="1"/>
          </p:cNvSpPr>
          <p:nvPr>
            <p:ph type="body" sz="quarter" idx="13" hasCustomPrompt="1"/>
          </p:nvPr>
        </p:nvSpPr>
        <p:spPr bwMode="black">
          <a:xfrm>
            <a:off x="1387736" y="4488873"/>
            <a:ext cx="9488245" cy="653282"/>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689878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Teal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1" descr="Shape, rectangle&#10;&#10;Description automatically generated">
            <a:extLst>
              <a:ext uri="{FF2B5EF4-FFF2-40B4-BE49-F238E27FC236}">
                <a16:creationId xmlns:a16="http://schemas.microsoft.com/office/drawing/2014/main" id="{28F32915-284F-4F48-8220-F8136AD1F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7" name="Title 2"/>
          <p:cNvSpPr>
            <a:spLocks noGrp="1"/>
          </p:cNvSpPr>
          <p:nvPr>
            <p:ph type="title" hasCustomPrompt="1"/>
          </p:nvPr>
        </p:nvSpPr>
        <p:spPr bwMode="black">
          <a:xfrm>
            <a:off x="1387736" y="1052945"/>
            <a:ext cx="9488245" cy="3227832"/>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3"/>
          <p:cNvSpPr>
            <a:spLocks noGrp="1"/>
          </p:cNvSpPr>
          <p:nvPr>
            <p:ph type="body" sz="quarter" idx="13" hasCustomPrompt="1"/>
          </p:nvPr>
        </p:nvSpPr>
        <p:spPr bwMode="black">
          <a:xfrm>
            <a:off x="1387736" y="4488873"/>
            <a:ext cx="9488245" cy="653282"/>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4371007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Minimal (Blue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C3814C0D-95ED-4173-8AC0-4AB29FDCB9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p:cNvSpPr>
            <a:spLocks noGrp="1"/>
          </p:cNvSpPr>
          <p:nvPr>
            <p:ph type="title" hasCustomPrompt="1"/>
          </p:nvPr>
        </p:nvSpPr>
        <p:spPr bwMode="black">
          <a:xfrm>
            <a:off x="415839" y="760288"/>
            <a:ext cx="8091163" cy="4163403"/>
          </a:xfrm>
        </p:spPr>
        <p:txBody>
          <a:bodyPr>
            <a:noAutofit/>
          </a:bodyPr>
          <a:lstStyle>
            <a:lvl1pPr algn="ctr">
              <a:tabLst>
                <a:tab pos="3770313" algn="l"/>
              </a:tabLst>
              <a:defRPr sz="5000" baseline="0">
                <a:solidFill>
                  <a:schemeClr val="accent1"/>
                </a:solidFill>
              </a:defRPr>
            </a:lvl1pPr>
          </a:lstStyle>
          <a:p>
            <a:r>
              <a:rPr lang="en-US" dirty="0"/>
              <a:t>“Click to add quote.”</a:t>
            </a:r>
          </a:p>
        </p:txBody>
      </p:sp>
      <p:sp>
        <p:nvSpPr>
          <p:cNvPr id="8" name="Text Placeholder 3"/>
          <p:cNvSpPr>
            <a:spLocks noGrp="1"/>
          </p:cNvSpPr>
          <p:nvPr>
            <p:ph type="body" sz="quarter" idx="13" hasCustomPrompt="1"/>
          </p:nvPr>
        </p:nvSpPr>
        <p:spPr bwMode="black">
          <a:xfrm>
            <a:off x="415839" y="5163327"/>
            <a:ext cx="8091163" cy="1015739"/>
          </a:xfrm>
        </p:spPr>
        <p:txBody>
          <a:bodyPr anchor="ctr">
            <a:normAutofit/>
          </a:bodyPr>
          <a:lstStyle>
            <a:lvl1pPr marL="0" indent="0" algn="ctr">
              <a:buNone/>
              <a:defRPr sz="2400" i="1" baseline="0">
                <a:solidFill>
                  <a:schemeClr val="tx2"/>
                </a:solidFill>
              </a:defRPr>
            </a:lvl1pPr>
          </a:lstStyle>
          <a:p>
            <a:pPr lvl="0"/>
            <a:r>
              <a:rPr lang="en-US" dirty="0"/>
              <a:t>- Click to add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941010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Minimal (Teal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C3814C0D-95ED-4173-8AC0-4AB29FDCB9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2">
            <a:extLst>
              <a:ext uri="{FF2B5EF4-FFF2-40B4-BE49-F238E27FC236}">
                <a16:creationId xmlns:a16="http://schemas.microsoft.com/office/drawing/2014/main" id="{71113A8F-A3E6-4773-A564-980D4D0C4F53}"/>
              </a:ext>
            </a:extLst>
          </p:cNvPr>
          <p:cNvSpPr>
            <a:spLocks noGrp="1"/>
          </p:cNvSpPr>
          <p:nvPr>
            <p:ph type="title" hasCustomPrompt="1"/>
          </p:nvPr>
        </p:nvSpPr>
        <p:spPr bwMode="black">
          <a:xfrm>
            <a:off x="415839" y="760288"/>
            <a:ext cx="8091163" cy="4163403"/>
          </a:xfrm>
        </p:spPr>
        <p:txBody>
          <a:bodyPr>
            <a:noAutofit/>
          </a:bodyPr>
          <a:lstStyle>
            <a:lvl1pPr algn="ctr">
              <a:tabLst>
                <a:tab pos="3770313" algn="l"/>
              </a:tabLst>
              <a:defRPr sz="5000" baseline="0">
                <a:solidFill>
                  <a:schemeClr val="accent1"/>
                </a:solidFill>
              </a:defRPr>
            </a:lvl1pPr>
          </a:lstStyle>
          <a:p>
            <a:r>
              <a:rPr lang="en-US" dirty="0"/>
              <a:t>“Click to add quote.”</a:t>
            </a:r>
          </a:p>
        </p:txBody>
      </p:sp>
      <p:sp>
        <p:nvSpPr>
          <p:cNvPr id="13" name="Text Placeholder 3">
            <a:extLst>
              <a:ext uri="{FF2B5EF4-FFF2-40B4-BE49-F238E27FC236}">
                <a16:creationId xmlns:a16="http://schemas.microsoft.com/office/drawing/2014/main" id="{DA8B1812-DAFE-4A6A-B301-7770908A2BD8}"/>
              </a:ext>
            </a:extLst>
          </p:cNvPr>
          <p:cNvSpPr>
            <a:spLocks noGrp="1"/>
          </p:cNvSpPr>
          <p:nvPr>
            <p:ph type="body" sz="quarter" idx="13" hasCustomPrompt="1"/>
          </p:nvPr>
        </p:nvSpPr>
        <p:spPr bwMode="black">
          <a:xfrm>
            <a:off x="415839" y="5163327"/>
            <a:ext cx="8091163" cy="1015739"/>
          </a:xfrm>
        </p:spPr>
        <p:txBody>
          <a:bodyPr anchor="ctr">
            <a:normAutofit/>
          </a:bodyPr>
          <a:lstStyle>
            <a:lvl1pPr marL="0" indent="0" algn="ctr">
              <a:buNone/>
              <a:defRPr sz="2400" i="1" baseline="0">
                <a:solidFill>
                  <a:schemeClr val="tx2"/>
                </a:solidFill>
              </a:defRPr>
            </a:lvl1pPr>
          </a:lstStyle>
          <a:p>
            <a:pPr lvl="0"/>
            <a:r>
              <a:rPr lang="en-US" dirty="0"/>
              <a:t>- Click to add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881536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ighlight">
    <p:bg bwMode="black">
      <p:bgPr>
        <a:solidFill>
          <a:schemeClr val="bg1"/>
        </a:solidFill>
        <a:effectLst/>
      </p:bgPr>
    </p:bg>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8C1F7E9D-0503-4BE4-8143-B788D47265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7" name="Title 2"/>
          <p:cNvSpPr>
            <a:spLocks noGrp="1"/>
          </p:cNvSpPr>
          <p:nvPr>
            <p:ph type="title" hasCustomPrompt="1"/>
          </p:nvPr>
        </p:nvSpPr>
        <p:spPr bwMode="black">
          <a:xfrm>
            <a:off x="3305909" y="633187"/>
            <a:ext cx="5580183" cy="808751"/>
          </a:xfrm>
        </p:spPr>
        <p:txBody>
          <a:bodyPr>
            <a:noAutofit/>
          </a:bodyPr>
          <a:lstStyle>
            <a:lvl1pPr marL="0" marR="0" indent="0" algn="ctr" defTabSz="914400" rtl="0" eaLnBrk="1" fontAlgn="auto" latinLnBrk="0" hangingPunct="1">
              <a:lnSpc>
                <a:spcPct val="100000"/>
              </a:lnSpc>
              <a:spcBef>
                <a:spcPts val="0"/>
              </a:spcBef>
              <a:spcAft>
                <a:spcPts val="0"/>
              </a:spcAft>
              <a:buClrTx/>
              <a:buSzTx/>
              <a:buFontTx/>
              <a:buNone/>
              <a:tabLst/>
              <a:defRPr sz="5000" b="0" baseline="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Click to add title</a:t>
            </a:r>
            <a:endParaRPr kumimoji="0" lang="en-US" sz="3000" b="1" i="0" u="none" strike="noStrike" kern="1200" cap="none" spc="0" normalizeH="0" baseline="0" noProof="0" dirty="0">
              <a:ln>
                <a:noFill/>
              </a:ln>
              <a:solidFill>
                <a:srgbClr val="FFFFFF"/>
              </a:solidFill>
              <a:effectLst/>
              <a:uLnTx/>
              <a:uFillTx/>
              <a:latin typeface="+mj-lt"/>
              <a:ea typeface="+mn-ea"/>
              <a:cs typeface="+mn-cs"/>
            </a:endParaRPr>
          </a:p>
        </p:txBody>
      </p:sp>
      <p:sp>
        <p:nvSpPr>
          <p:cNvPr id="3" name="Text Placeholder 3">
            <a:extLst>
              <a:ext uri="{FF2B5EF4-FFF2-40B4-BE49-F238E27FC236}">
                <a16:creationId xmlns:a16="http://schemas.microsoft.com/office/drawing/2014/main" id="{41562BBE-B5B7-42B5-8ABD-CE74CD647F22}"/>
              </a:ext>
            </a:extLst>
          </p:cNvPr>
          <p:cNvSpPr>
            <a:spLocks noGrp="1"/>
          </p:cNvSpPr>
          <p:nvPr>
            <p:ph type="body" sz="quarter" idx="13"/>
          </p:nvPr>
        </p:nvSpPr>
        <p:spPr>
          <a:xfrm>
            <a:off x="1408113" y="1755775"/>
            <a:ext cx="9434512" cy="4151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0086938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y the Numbers (5-Up with Icons)">
    <p:bg bwMode="gray">
      <p:bgRef idx="1001">
        <a:schemeClr val="bg1"/>
      </p:bgRef>
    </p:bg>
    <p:spTree>
      <p:nvGrpSpPr>
        <p:cNvPr id="1" name=""/>
        <p:cNvGrpSpPr/>
        <p:nvPr/>
      </p:nvGrpSpPr>
      <p:grpSpPr>
        <a:xfrm>
          <a:off x="0" y="0"/>
          <a:ext cx="0" cy="0"/>
          <a:chOff x="0" y="0"/>
          <a:chExt cx="0" cy="0"/>
        </a:xfrm>
      </p:grpSpPr>
      <p:sp>
        <p:nvSpPr>
          <p:cNvPr id="19" name="Rectangle 1">
            <a:extLst>
              <a:ext uri="{FF2B5EF4-FFF2-40B4-BE49-F238E27FC236}">
                <a16:creationId xmlns:a16="http://schemas.microsoft.com/office/drawing/2014/main" id="{A5D6346A-285F-46E0-9AAB-F8F29A1C2BC6}"/>
              </a:ext>
            </a:extLst>
          </p:cNvPr>
          <p:cNvSpPr/>
          <p:nvPr userDrawn="1"/>
        </p:nvSpPr>
        <p:spPr bwMode="black">
          <a:xfrm>
            <a:off x="4060951" y="0"/>
            <a:ext cx="4063999"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a:spLocks noGrp="1"/>
          </p:cNvSpPr>
          <p:nvPr userDrawn="1">
            <p:ph type="title" hasCustomPrompt="1"/>
          </p:nvPr>
        </p:nvSpPr>
        <p:spPr bwMode="white">
          <a:xfrm>
            <a:off x="4325757" y="363682"/>
            <a:ext cx="3531339" cy="2809009"/>
          </a:xfrm>
          <a:noFill/>
        </p:spPr>
        <p:txBody>
          <a:bodyPr lIns="0" rIns="0">
            <a:normAutofit/>
          </a:bodyPr>
          <a:lstStyle>
            <a:lvl1pPr algn="ctr">
              <a:defRPr sz="3600">
                <a:solidFill>
                  <a:schemeClr val="bg1"/>
                </a:solidFill>
              </a:defRPr>
            </a:lvl1pPr>
          </a:lstStyle>
          <a:p>
            <a:r>
              <a:rPr lang="en-US" dirty="0"/>
              <a:t>Click to add title</a:t>
            </a:r>
          </a:p>
        </p:txBody>
      </p:sp>
      <p:sp>
        <p:nvSpPr>
          <p:cNvPr id="18" name="Rectangle 3">
            <a:extLst>
              <a:ext uri="{FF2B5EF4-FFF2-40B4-BE49-F238E27FC236}">
                <a16:creationId xmlns:a16="http://schemas.microsoft.com/office/drawing/2014/main" id="{8B1D6FB0-3CFA-4F98-9E32-13372A146E50}"/>
              </a:ext>
            </a:extLst>
          </p:cNvPr>
          <p:cNvSpPr/>
          <p:nvPr userDrawn="1"/>
        </p:nvSpPr>
        <p:spPr>
          <a:xfrm>
            <a:off x="-3048" y="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4">
            <a:extLst>
              <a:ext uri="{FF2B5EF4-FFF2-40B4-BE49-F238E27FC236}">
                <a16:creationId xmlns:a16="http://schemas.microsoft.com/office/drawing/2014/main" id="{91253B02-FE9E-42BD-9273-EB07447C42F2}"/>
              </a:ext>
            </a:extLst>
          </p:cNvPr>
          <p:cNvSpPr/>
          <p:nvPr userDrawn="1"/>
        </p:nvSpPr>
        <p:spPr>
          <a:xfrm>
            <a:off x="8124953" y="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5">
            <a:extLst>
              <a:ext uri="{FF2B5EF4-FFF2-40B4-BE49-F238E27FC236}">
                <a16:creationId xmlns:a16="http://schemas.microsoft.com/office/drawing/2014/main" id="{FA95525E-0F0F-42A1-814D-8A0F5F6C9504}"/>
              </a:ext>
            </a:extLst>
          </p:cNvPr>
          <p:cNvSpPr/>
          <p:nvPr userDrawn="1"/>
        </p:nvSpPr>
        <p:spPr>
          <a:xfrm>
            <a:off x="0" y="3429000"/>
            <a:ext cx="4063999" cy="342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E2F620B4-FC61-4BCB-BFAB-5DAE7EDBC3A1}"/>
              </a:ext>
            </a:extLst>
          </p:cNvPr>
          <p:cNvSpPr/>
          <p:nvPr userDrawn="1"/>
        </p:nvSpPr>
        <p:spPr>
          <a:xfrm>
            <a:off x="4063999" y="342900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7">
            <a:extLst>
              <a:ext uri="{FF2B5EF4-FFF2-40B4-BE49-F238E27FC236}">
                <a16:creationId xmlns:a16="http://schemas.microsoft.com/office/drawing/2014/main" id="{6D8EBE3F-0971-43E7-9934-99422D606481}"/>
              </a:ext>
            </a:extLst>
          </p:cNvPr>
          <p:cNvSpPr/>
          <p:nvPr userDrawn="1"/>
        </p:nvSpPr>
        <p:spPr>
          <a:xfrm>
            <a:off x="8128001" y="3429000"/>
            <a:ext cx="4063999" cy="342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8">
            <a:extLst>
              <a:ext uri="{FF2B5EF4-FFF2-40B4-BE49-F238E27FC236}">
                <a16:creationId xmlns:a16="http://schemas.microsoft.com/office/drawing/2014/main" id="{D8DD7EF7-A01F-4BC7-80C9-B7ED221F6395}"/>
              </a:ext>
            </a:extLst>
          </p:cNvPr>
          <p:cNvSpPr>
            <a:spLocks noGrp="1"/>
          </p:cNvSpPr>
          <p:nvPr>
            <p:ph type="pic" sz="quarter" idx="13" hasCustomPrompt="1"/>
          </p:nvPr>
        </p:nvSpPr>
        <p:spPr bwMode="gray">
          <a:xfrm>
            <a:off x="1565351" y="347961"/>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3" name="Content Placeholder 9"/>
          <p:cNvSpPr>
            <a:spLocks noGrp="1"/>
          </p:cNvSpPr>
          <p:nvPr userDrawn="1">
            <p:ph idx="1" hasCustomPrompt="1"/>
          </p:nvPr>
        </p:nvSpPr>
        <p:spPr bwMode="gray">
          <a:xfrm>
            <a:off x="360218" y="1683143"/>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29" name="Picture Placeholder 10">
            <a:extLst>
              <a:ext uri="{FF2B5EF4-FFF2-40B4-BE49-F238E27FC236}">
                <a16:creationId xmlns:a16="http://schemas.microsoft.com/office/drawing/2014/main" id="{D04436AB-D3A4-4BCB-A795-5F8437FE2E86}"/>
              </a:ext>
            </a:extLst>
          </p:cNvPr>
          <p:cNvSpPr>
            <a:spLocks noGrp="1"/>
          </p:cNvSpPr>
          <p:nvPr>
            <p:ph type="pic" sz="quarter" idx="21" hasCustomPrompt="1"/>
          </p:nvPr>
        </p:nvSpPr>
        <p:spPr bwMode="gray">
          <a:xfrm>
            <a:off x="9668035" y="293132"/>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8" name="Content Placeholder 11">
            <a:extLst>
              <a:ext uri="{FF2B5EF4-FFF2-40B4-BE49-F238E27FC236}">
                <a16:creationId xmlns:a16="http://schemas.microsoft.com/office/drawing/2014/main" id="{6F9304B1-6B55-4695-943B-30DD680AEE6A}"/>
              </a:ext>
            </a:extLst>
          </p:cNvPr>
          <p:cNvSpPr>
            <a:spLocks noGrp="1"/>
          </p:cNvSpPr>
          <p:nvPr>
            <p:ph idx="20" hasCustomPrompt="1"/>
          </p:nvPr>
        </p:nvSpPr>
        <p:spPr bwMode="gray">
          <a:xfrm>
            <a:off x="8462902" y="1628314"/>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23" name="Picture Placeholder 12">
            <a:extLst>
              <a:ext uri="{FF2B5EF4-FFF2-40B4-BE49-F238E27FC236}">
                <a16:creationId xmlns:a16="http://schemas.microsoft.com/office/drawing/2014/main" id="{B28D5B16-4425-46F4-9F63-B46F36029402}"/>
              </a:ext>
            </a:extLst>
          </p:cNvPr>
          <p:cNvSpPr>
            <a:spLocks noGrp="1"/>
          </p:cNvSpPr>
          <p:nvPr>
            <p:ph type="pic" sz="quarter" idx="15" hasCustomPrompt="1"/>
          </p:nvPr>
        </p:nvSpPr>
        <p:spPr bwMode="gray">
          <a:xfrm>
            <a:off x="1565351"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2" name="Content Placeholder 13">
            <a:extLst>
              <a:ext uri="{FF2B5EF4-FFF2-40B4-BE49-F238E27FC236}">
                <a16:creationId xmlns:a16="http://schemas.microsoft.com/office/drawing/2014/main" id="{AD263849-863B-4132-B6E1-C61464355379}"/>
              </a:ext>
            </a:extLst>
          </p:cNvPr>
          <p:cNvSpPr>
            <a:spLocks noGrp="1"/>
          </p:cNvSpPr>
          <p:nvPr>
            <p:ph idx="14" hasCustomPrompt="1"/>
          </p:nvPr>
        </p:nvSpPr>
        <p:spPr bwMode="gray">
          <a:xfrm>
            <a:off x="360218" y="5153708"/>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25" name="Picture Placeholder 14">
            <a:extLst>
              <a:ext uri="{FF2B5EF4-FFF2-40B4-BE49-F238E27FC236}">
                <a16:creationId xmlns:a16="http://schemas.microsoft.com/office/drawing/2014/main" id="{2CE6DAA4-2E97-4817-A549-1F198B25D71D}"/>
              </a:ext>
            </a:extLst>
          </p:cNvPr>
          <p:cNvSpPr>
            <a:spLocks noGrp="1"/>
          </p:cNvSpPr>
          <p:nvPr>
            <p:ph type="pic" sz="quarter" idx="17" hasCustomPrompt="1"/>
          </p:nvPr>
        </p:nvSpPr>
        <p:spPr bwMode="gray">
          <a:xfrm>
            <a:off x="5610137"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4" name="Content Placeholder 15">
            <a:extLst>
              <a:ext uri="{FF2B5EF4-FFF2-40B4-BE49-F238E27FC236}">
                <a16:creationId xmlns:a16="http://schemas.microsoft.com/office/drawing/2014/main" id="{5B029AC8-AE17-421E-A0F3-247B7315CD29}"/>
              </a:ext>
            </a:extLst>
          </p:cNvPr>
          <p:cNvSpPr>
            <a:spLocks noGrp="1"/>
          </p:cNvSpPr>
          <p:nvPr>
            <p:ph idx="16" hasCustomPrompt="1"/>
          </p:nvPr>
        </p:nvSpPr>
        <p:spPr bwMode="gray">
          <a:xfrm>
            <a:off x="4405004" y="5153708"/>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27" name="Picture Placeholder 16">
            <a:extLst>
              <a:ext uri="{FF2B5EF4-FFF2-40B4-BE49-F238E27FC236}">
                <a16:creationId xmlns:a16="http://schemas.microsoft.com/office/drawing/2014/main" id="{F2965326-2267-4131-8529-A5DD17D8D70A}"/>
              </a:ext>
            </a:extLst>
          </p:cNvPr>
          <p:cNvSpPr>
            <a:spLocks noGrp="1"/>
          </p:cNvSpPr>
          <p:nvPr>
            <p:ph type="pic" sz="quarter" idx="19" hasCustomPrompt="1"/>
          </p:nvPr>
        </p:nvSpPr>
        <p:spPr bwMode="gray">
          <a:xfrm>
            <a:off x="9668035"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6" name="Content Placeholder 17">
            <a:extLst>
              <a:ext uri="{FF2B5EF4-FFF2-40B4-BE49-F238E27FC236}">
                <a16:creationId xmlns:a16="http://schemas.microsoft.com/office/drawing/2014/main" id="{69D189A1-22A5-49F4-835C-1A0417D045F6}"/>
              </a:ext>
            </a:extLst>
          </p:cNvPr>
          <p:cNvSpPr>
            <a:spLocks noGrp="1"/>
          </p:cNvSpPr>
          <p:nvPr>
            <p:ph idx="18" hasCustomPrompt="1"/>
          </p:nvPr>
        </p:nvSpPr>
        <p:spPr bwMode="gray">
          <a:xfrm>
            <a:off x="8462902" y="5153708"/>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6" name="Slide Number Placeholder 18"/>
          <p:cNvSpPr>
            <a:spLocks noGrp="1"/>
          </p:cNvSpPr>
          <p:nvPr userDrawn="1">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6441957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y the Numbers (9-Up)">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userDrawn="1">
            <p:ph type="title" hasCustomPrompt="1"/>
          </p:nvPr>
        </p:nvSpPr>
        <p:spPr bwMode="white">
          <a:xfrm>
            <a:off x="838200" y="-1"/>
            <a:ext cx="10515600" cy="1216025"/>
          </a:xfrm>
          <a:noFill/>
        </p:spPr>
        <p:txBody>
          <a:bodyPr lIns="0" rIns="0">
            <a:normAutofit/>
          </a:bodyPr>
          <a:lstStyle>
            <a:lvl1pPr algn="r">
              <a:defRPr sz="3600">
                <a:solidFill>
                  <a:schemeClr val="bg1"/>
                </a:solidFill>
              </a:defRPr>
            </a:lvl1pPr>
          </a:lstStyle>
          <a:p>
            <a:r>
              <a:rPr lang="en-US" dirty="0"/>
              <a:t>Click to add title</a:t>
            </a:r>
          </a:p>
        </p:txBody>
      </p:sp>
      <p:sp>
        <p:nvSpPr>
          <p:cNvPr id="27" name="Rectangle 3">
            <a:extLst>
              <a:ext uri="{FF2B5EF4-FFF2-40B4-BE49-F238E27FC236}">
                <a16:creationId xmlns:a16="http://schemas.microsoft.com/office/drawing/2014/main" id="{47D138E0-2756-4912-9525-2DF109D30567}"/>
              </a:ext>
            </a:extLst>
          </p:cNvPr>
          <p:cNvSpPr/>
          <p:nvPr userDrawn="1"/>
        </p:nvSpPr>
        <p:spPr>
          <a:xfrm>
            <a:off x="0" y="1335281"/>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4">
            <a:extLst>
              <a:ext uri="{FF2B5EF4-FFF2-40B4-BE49-F238E27FC236}">
                <a16:creationId xmlns:a16="http://schemas.microsoft.com/office/drawing/2014/main" id="{014F3C95-F0D6-41F7-AA29-3C6EE80AEAE4}"/>
              </a:ext>
            </a:extLst>
          </p:cNvPr>
          <p:cNvSpPr/>
          <p:nvPr userDrawn="1"/>
        </p:nvSpPr>
        <p:spPr>
          <a:xfrm>
            <a:off x="4062984" y="1335281"/>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5">
            <a:extLst>
              <a:ext uri="{FF2B5EF4-FFF2-40B4-BE49-F238E27FC236}">
                <a16:creationId xmlns:a16="http://schemas.microsoft.com/office/drawing/2014/main" id="{C748B337-33F7-40A1-88D8-CD2BA65D869E}"/>
              </a:ext>
            </a:extLst>
          </p:cNvPr>
          <p:cNvSpPr/>
          <p:nvPr userDrawn="1"/>
        </p:nvSpPr>
        <p:spPr>
          <a:xfrm>
            <a:off x="8125968" y="1335281"/>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6">
            <a:extLst>
              <a:ext uri="{FF2B5EF4-FFF2-40B4-BE49-F238E27FC236}">
                <a16:creationId xmlns:a16="http://schemas.microsoft.com/office/drawing/2014/main" id="{D5D8785B-E7B0-45E9-A241-DE133451585E}"/>
              </a:ext>
            </a:extLst>
          </p:cNvPr>
          <p:cNvSpPr/>
          <p:nvPr userDrawn="1"/>
        </p:nvSpPr>
        <p:spPr>
          <a:xfrm>
            <a:off x="0" y="3176188"/>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7">
            <a:extLst>
              <a:ext uri="{FF2B5EF4-FFF2-40B4-BE49-F238E27FC236}">
                <a16:creationId xmlns:a16="http://schemas.microsoft.com/office/drawing/2014/main" id="{1B929D3F-61AE-48F2-891C-9DFD75256C6D}"/>
              </a:ext>
            </a:extLst>
          </p:cNvPr>
          <p:cNvSpPr/>
          <p:nvPr userDrawn="1"/>
        </p:nvSpPr>
        <p:spPr>
          <a:xfrm>
            <a:off x="4062984" y="3176188"/>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8">
            <a:extLst>
              <a:ext uri="{FF2B5EF4-FFF2-40B4-BE49-F238E27FC236}">
                <a16:creationId xmlns:a16="http://schemas.microsoft.com/office/drawing/2014/main" id="{B7CC1275-0931-46C8-8F97-B088A9519B1D}"/>
              </a:ext>
            </a:extLst>
          </p:cNvPr>
          <p:cNvSpPr/>
          <p:nvPr userDrawn="1"/>
        </p:nvSpPr>
        <p:spPr>
          <a:xfrm>
            <a:off x="8125968" y="3176188"/>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9">
            <a:extLst>
              <a:ext uri="{FF2B5EF4-FFF2-40B4-BE49-F238E27FC236}">
                <a16:creationId xmlns:a16="http://schemas.microsoft.com/office/drawing/2014/main" id="{330A8418-CF1B-46A4-B5BE-AFE11C079F01}"/>
              </a:ext>
            </a:extLst>
          </p:cNvPr>
          <p:cNvSpPr/>
          <p:nvPr userDrawn="1"/>
        </p:nvSpPr>
        <p:spPr>
          <a:xfrm>
            <a:off x="0" y="5017094"/>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0">
            <a:extLst>
              <a:ext uri="{FF2B5EF4-FFF2-40B4-BE49-F238E27FC236}">
                <a16:creationId xmlns:a16="http://schemas.microsoft.com/office/drawing/2014/main" id="{719FCF12-F13A-4B9B-A958-B33602A70EC2}"/>
              </a:ext>
            </a:extLst>
          </p:cNvPr>
          <p:cNvSpPr/>
          <p:nvPr userDrawn="1"/>
        </p:nvSpPr>
        <p:spPr>
          <a:xfrm>
            <a:off x="4062984" y="5017093"/>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11">
            <a:extLst>
              <a:ext uri="{FF2B5EF4-FFF2-40B4-BE49-F238E27FC236}">
                <a16:creationId xmlns:a16="http://schemas.microsoft.com/office/drawing/2014/main" id="{2C994B8F-9B33-413F-9097-B33609846937}"/>
              </a:ext>
            </a:extLst>
          </p:cNvPr>
          <p:cNvSpPr/>
          <p:nvPr userDrawn="1"/>
        </p:nvSpPr>
        <p:spPr>
          <a:xfrm>
            <a:off x="8125968" y="5017093"/>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13">
            <a:extLst>
              <a:ext uri="{FF2B5EF4-FFF2-40B4-BE49-F238E27FC236}">
                <a16:creationId xmlns:a16="http://schemas.microsoft.com/office/drawing/2014/main" id="{801AB76E-7762-46CE-9516-D338BC43BE78}"/>
              </a:ext>
            </a:extLst>
          </p:cNvPr>
          <p:cNvSpPr>
            <a:spLocks noGrp="1"/>
          </p:cNvSpPr>
          <p:nvPr>
            <p:ph type="body" sz="quarter" idx="10" hasCustomPrompt="1"/>
          </p:nvPr>
        </p:nvSpPr>
        <p:spPr>
          <a:xfrm>
            <a:off x="229362" y="1588094"/>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4" name="Text Placeholder 14">
            <a:extLst>
              <a:ext uri="{FF2B5EF4-FFF2-40B4-BE49-F238E27FC236}">
                <a16:creationId xmlns:a16="http://schemas.microsoft.com/office/drawing/2014/main" id="{DF20C971-9987-4982-B10F-B0CC4C009517}"/>
              </a:ext>
            </a:extLst>
          </p:cNvPr>
          <p:cNvSpPr>
            <a:spLocks noGrp="1"/>
          </p:cNvSpPr>
          <p:nvPr>
            <p:ph type="body" sz="quarter" idx="11" hasCustomPrompt="1"/>
          </p:nvPr>
        </p:nvSpPr>
        <p:spPr>
          <a:xfrm>
            <a:off x="4303014" y="1569933"/>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5" name="Text Placeholder 15">
            <a:extLst>
              <a:ext uri="{FF2B5EF4-FFF2-40B4-BE49-F238E27FC236}">
                <a16:creationId xmlns:a16="http://schemas.microsoft.com/office/drawing/2014/main" id="{345C34D9-17B4-4613-B9BD-59F326907F3D}"/>
              </a:ext>
            </a:extLst>
          </p:cNvPr>
          <p:cNvSpPr>
            <a:spLocks noGrp="1"/>
          </p:cNvSpPr>
          <p:nvPr>
            <p:ph type="body" sz="quarter" idx="12" hasCustomPrompt="1"/>
          </p:nvPr>
        </p:nvSpPr>
        <p:spPr>
          <a:xfrm>
            <a:off x="8360664" y="1569933"/>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6" name="Text Placeholder 16">
            <a:extLst>
              <a:ext uri="{FF2B5EF4-FFF2-40B4-BE49-F238E27FC236}">
                <a16:creationId xmlns:a16="http://schemas.microsoft.com/office/drawing/2014/main" id="{A1AA7C28-B086-407F-8AF1-4301768182DD}"/>
              </a:ext>
            </a:extLst>
          </p:cNvPr>
          <p:cNvSpPr>
            <a:spLocks noGrp="1"/>
          </p:cNvSpPr>
          <p:nvPr>
            <p:ph type="body" sz="quarter" idx="13" hasCustomPrompt="1"/>
          </p:nvPr>
        </p:nvSpPr>
        <p:spPr>
          <a:xfrm>
            <a:off x="229362" y="3447161"/>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7" name="Text Placeholder 17">
            <a:extLst>
              <a:ext uri="{FF2B5EF4-FFF2-40B4-BE49-F238E27FC236}">
                <a16:creationId xmlns:a16="http://schemas.microsoft.com/office/drawing/2014/main" id="{D76E17B9-0002-44B8-AF7E-8969D01E0AA6}"/>
              </a:ext>
            </a:extLst>
          </p:cNvPr>
          <p:cNvSpPr>
            <a:spLocks noGrp="1"/>
          </p:cNvSpPr>
          <p:nvPr>
            <p:ph type="body" sz="quarter" idx="14" hasCustomPrompt="1"/>
          </p:nvPr>
        </p:nvSpPr>
        <p:spPr>
          <a:xfrm>
            <a:off x="4303014" y="3429000"/>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8" name="Text Placeholder 18">
            <a:extLst>
              <a:ext uri="{FF2B5EF4-FFF2-40B4-BE49-F238E27FC236}">
                <a16:creationId xmlns:a16="http://schemas.microsoft.com/office/drawing/2014/main" id="{B3D2B886-4EAE-44EA-AE7C-F3ADDAF4FAC2}"/>
              </a:ext>
            </a:extLst>
          </p:cNvPr>
          <p:cNvSpPr>
            <a:spLocks noGrp="1"/>
          </p:cNvSpPr>
          <p:nvPr>
            <p:ph type="body" sz="quarter" idx="15" hasCustomPrompt="1"/>
          </p:nvPr>
        </p:nvSpPr>
        <p:spPr>
          <a:xfrm>
            <a:off x="8360664" y="3429000"/>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9" name="Text Placeholder 19">
            <a:extLst>
              <a:ext uri="{FF2B5EF4-FFF2-40B4-BE49-F238E27FC236}">
                <a16:creationId xmlns:a16="http://schemas.microsoft.com/office/drawing/2014/main" id="{2DDB0377-5DDF-4FE6-AC8F-55DC93331053}"/>
              </a:ext>
            </a:extLst>
          </p:cNvPr>
          <p:cNvSpPr>
            <a:spLocks noGrp="1"/>
          </p:cNvSpPr>
          <p:nvPr>
            <p:ph type="body" sz="quarter" idx="16" hasCustomPrompt="1"/>
          </p:nvPr>
        </p:nvSpPr>
        <p:spPr>
          <a:xfrm>
            <a:off x="229362" y="5242666"/>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60" name="Text Placeholder 20">
            <a:extLst>
              <a:ext uri="{FF2B5EF4-FFF2-40B4-BE49-F238E27FC236}">
                <a16:creationId xmlns:a16="http://schemas.microsoft.com/office/drawing/2014/main" id="{3FB77825-C8FD-42A1-8FA6-A3FE7450E669}"/>
              </a:ext>
            </a:extLst>
          </p:cNvPr>
          <p:cNvSpPr>
            <a:spLocks noGrp="1"/>
          </p:cNvSpPr>
          <p:nvPr>
            <p:ph type="body" sz="quarter" idx="17" hasCustomPrompt="1"/>
          </p:nvPr>
        </p:nvSpPr>
        <p:spPr>
          <a:xfrm>
            <a:off x="4303014" y="5224505"/>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61" name="Text Placeholder 21">
            <a:extLst>
              <a:ext uri="{FF2B5EF4-FFF2-40B4-BE49-F238E27FC236}">
                <a16:creationId xmlns:a16="http://schemas.microsoft.com/office/drawing/2014/main" id="{494D3609-5A57-469E-BBF2-662F0C4358D6}"/>
              </a:ext>
            </a:extLst>
          </p:cNvPr>
          <p:cNvSpPr>
            <a:spLocks noGrp="1"/>
          </p:cNvSpPr>
          <p:nvPr>
            <p:ph type="body" sz="quarter" idx="18" hasCustomPrompt="1"/>
          </p:nvPr>
        </p:nvSpPr>
        <p:spPr>
          <a:xfrm>
            <a:off x="8360664" y="5224505"/>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Tree>
    <p:extLst>
      <p:ext uri="{BB962C8B-B14F-4D97-AF65-F5344CB8AC3E}">
        <p14:creationId xmlns:p14="http://schemas.microsoft.com/office/powerpoint/2010/main" val="817949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04304-DACA-D712-DC5A-26EF28703F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A89996-FDC7-C929-872A-B153030BB776}"/>
              </a:ext>
            </a:extLst>
          </p:cNvPr>
          <p:cNvSpPr>
            <a:spLocks noGrp="1"/>
          </p:cNvSpPr>
          <p:nvPr>
            <p:ph type="dt" sz="half" idx="10"/>
          </p:nvPr>
        </p:nvSpPr>
        <p:spPr/>
        <p:txBody>
          <a:bodyPr/>
          <a:lstStyle/>
          <a:p>
            <a:fld id="{93DFC2FE-A21A-44D2-B261-F2658F2085D9}" type="datetimeFigureOut">
              <a:rPr lang="en-US" smtClean="0"/>
              <a:t>4/20/2026</a:t>
            </a:fld>
            <a:endParaRPr lang="en-US"/>
          </a:p>
        </p:txBody>
      </p:sp>
      <p:sp>
        <p:nvSpPr>
          <p:cNvPr id="4" name="Footer Placeholder 3">
            <a:extLst>
              <a:ext uri="{FF2B5EF4-FFF2-40B4-BE49-F238E27FC236}">
                <a16:creationId xmlns:a16="http://schemas.microsoft.com/office/drawing/2014/main" id="{A0562DE3-A871-6403-BC98-E57560ECC4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4BA255-644A-AFD6-8D0B-D36FC051E4DE}"/>
              </a:ext>
            </a:extLst>
          </p:cNvPr>
          <p:cNvSpPr>
            <a:spLocks noGrp="1"/>
          </p:cNvSpPr>
          <p:nvPr>
            <p:ph type="sldNum" sz="quarter" idx="12"/>
          </p:nvPr>
        </p:nvSpPr>
        <p:spPr/>
        <p:txBody>
          <a:bodyPr/>
          <a:lstStyle/>
          <a:p>
            <a:fld id="{E075968F-AB43-447E-B140-A6E1F0E99EEA}" type="slidenum">
              <a:rPr lang="en-US" smtClean="0"/>
              <a:t>‹#›</a:t>
            </a:fld>
            <a:endParaRPr lang="en-US"/>
          </a:p>
        </p:txBody>
      </p:sp>
    </p:spTree>
    <p:extLst>
      <p:ext uri="{BB962C8B-B14F-4D97-AF65-F5344CB8AC3E}">
        <p14:creationId xmlns:p14="http://schemas.microsoft.com/office/powerpoint/2010/main" val="37412975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8B90B5-0ADD-4FAB-AAA7-60B10917D5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7253" y="-1"/>
            <a:ext cx="10876547" cy="6852225"/>
          </a:xfrm>
          <a:prstGeom prst="rect">
            <a:avLst/>
          </a:prstGeom>
        </p:spPr>
      </p:pic>
      <p:sp>
        <p:nvSpPr>
          <p:cNvPr id="13" name="Title 1">
            <a:extLst>
              <a:ext uri="{FF2B5EF4-FFF2-40B4-BE49-F238E27FC236}">
                <a16:creationId xmlns:a16="http://schemas.microsoft.com/office/drawing/2014/main" id="{CF41329C-8017-4B1E-8629-9EB8192B20C0}"/>
              </a:ext>
            </a:extLst>
          </p:cNvPr>
          <p:cNvSpPr>
            <a:spLocks noGrp="1"/>
          </p:cNvSpPr>
          <p:nvPr>
            <p:ph type="title" hasCustomPrompt="1"/>
          </p:nvPr>
        </p:nvSpPr>
        <p:spPr bwMode="black">
          <a:xfrm>
            <a:off x="4908884" y="2376739"/>
            <a:ext cx="2088682" cy="2098744"/>
          </a:xfrm>
          <a:prstGeom prst="ellipse">
            <a:avLst/>
          </a:prstGeom>
          <a:noFill/>
        </p:spPr>
        <p:txBody>
          <a:bodyPr lIns="0" rIns="0">
            <a:normAutofit/>
          </a:bodyPr>
          <a:lstStyle>
            <a:lvl1pPr algn="ctr">
              <a:defRPr sz="2500">
                <a:solidFill>
                  <a:schemeClr val="tx1"/>
                </a:solidFill>
              </a:defRPr>
            </a:lvl1pPr>
          </a:lstStyle>
          <a:p>
            <a:r>
              <a:rPr lang="en-US" dirty="0"/>
              <a:t>Click to add title</a:t>
            </a:r>
          </a:p>
        </p:txBody>
      </p:sp>
      <p:sp>
        <p:nvSpPr>
          <p:cNvPr id="17" name="Content Placeholder 2">
            <a:extLst>
              <a:ext uri="{FF2B5EF4-FFF2-40B4-BE49-F238E27FC236}">
                <a16:creationId xmlns:a16="http://schemas.microsoft.com/office/drawing/2014/main" id="{94026A8F-5767-4C60-A899-B201C4472978}"/>
              </a:ext>
            </a:extLst>
          </p:cNvPr>
          <p:cNvSpPr>
            <a:spLocks noGrp="1"/>
          </p:cNvSpPr>
          <p:nvPr>
            <p:ph sz="quarter" idx="17" hasCustomPrompt="1"/>
          </p:nvPr>
        </p:nvSpPr>
        <p:spPr>
          <a:xfrm>
            <a:off x="477838" y="452438"/>
            <a:ext cx="2746375" cy="2714625"/>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9" name="Picture Placeholder 3">
            <a:extLst>
              <a:ext uri="{FF2B5EF4-FFF2-40B4-BE49-F238E27FC236}">
                <a16:creationId xmlns:a16="http://schemas.microsoft.com/office/drawing/2014/main" id="{15A3E4B8-CACE-4AB4-A8FC-7AEF75EDAF39}"/>
              </a:ext>
            </a:extLst>
          </p:cNvPr>
          <p:cNvSpPr>
            <a:spLocks noGrp="1"/>
          </p:cNvSpPr>
          <p:nvPr>
            <p:ph type="pic" sz="quarter" idx="13" hasCustomPrompt="1"/>
          </p:nvPr>
        </p:nvSpPr>
        <p:spPr bwMode="gray">
          <a:xfrm>
            <a:off x="3561365" y="1125505"/>
            <a:ext cx="1135062" cy="1136650"/>
          </a:xfrm>
        </p:spPr>
        <p:txBody>
          <a:bodyPr>
            <a:normAutofit/>
          </a:bodyPr>
          <a:lstStyle>
            <a:lvl1pPr marL="0" indent="0" algn="ctr">
              <a:buNone/>
              <a:defRPr sz="1500"/>
            </a:lvl1pPr>
          </a:lstStyle>
          <a:p>
            <a:r>
              <a:rPr lang="en-US" dirty="0"/>
              <a:t>Icon</a:t>
            </a:r>
          </a:p>
        </p:txBody>
      </p:sp>
      <p:sp>
        <p:nvSpPr>
          <p:cNvPr id="18" name="Content Placeholder 4">
            <a:extLst>
              <a:ext uri="{FF2B5EF4-FFF2-40B4-BE49-F238E27FC236}">
                <a16:creationId xmlns:a16="http://schemas.microsoft.com/office/drawing/2014/main" id="{032A610F-10B9-4A8A-83D5-C97FF538D359}"/>
              </a:ext>
            </a:extLst>
          </p:cNvPr>
          <p:cNvSpPr>
            <a:spLocks noGrp="1"/>
          </p:cNvSpPr>
          <p:nvPr>
            <p:ph sz="quarter" idx="18" hasCustomPrompt="1"/>
          </p:nvPr>
        </p:nvSpPr>
        <p:spPr>
          <a:xfrm>
            <a:off x="8776001" y="450884"/>
            <a:ext cx="2746375" cy="2714625"/>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10" name="Picture Placeholder 5">
            <a:extLst>
              <a:ext uri="{FF2B5EF4-FFF2-40B4-BE49-F238E27FC236}">
                <a16:creationId xmlns:a16="http://schemas.microsoft.com/office/drawing/2014/main" id="{EA34264D-D28C-49EA-828E-9A4D4603A2CB}"/>
              </a:ext>
            </a:extLst>
          </p:cNvPr>
          <p:cNvSpPr>
            <a:spLocks noGrp="1"/>
          </p:cNvSpPr>
          <p:nvPr>
            <p:ph type="pic" sz="quarter" idx="14" hasCustomPrompt="1"/>
          </p:nvPr>
        </p:nvSpPr>
        <p:spPr bwMode="gray">
          <a:xfrm>
            <a:off x="7251508" y="1125505"/>
            <a:ext cx="1135062" cy="1136650"/>
          </a:xfrm>
        </p:spPr>
        <p:txBody>
          <a:bodyPr>
            <a:normAutofit/>
          </a:bodyPr>
          <a:lstStyle>
            <a:lvl1pPr marL="0" indent="0" algn="ctr">
              <a:buNone/>
              <a:defRPr sz="1500"/>
            </a:lvl1pPr>
          </a:lstStyle>
          <a:p>
            <a:r>
              <a:rPr lang="en-US" dirty="0"/>
              <a:t>Icon</a:t>
            </a:r>
          </a:p>
        </p:txBody>
      </p:sp>
      <p:sp>
        <p:nvSpPr>
          <p:cNvPr id="19" name="Content Placeholder 6">
            <a:extLst>
              <a:ext uri="{FF2B5EF4-FFF2-40B4-BE49-F238E27FC236}">
                <a16:creationId xmlns:a16="http://schemas.microsoft.com/office/drawing/2014/main" id="{15663BA5-2702-4695-9A70-94EAAC588296}"/>
              </a:ext>
            </a:extLst>
          </p:cNvPr>
          <p:cNvSpPr>
            <a:spLocks noGrp="1"/>
          </p:cNvSpPr>
          <p:nvPr>
            <p:ph sz="quarter" idx="19" hasCustomPrompt="1"/>
          </p:nvPr>
        </p:nvSpPr>
        <p:spPr>
          <a:xfrm>
            <a:off x="477253" y="3743578"/>
            <a:ext cx="2746375" cy="2612772"/>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11" name="Picture Placeholder 7">
            <a:extLst>
              <a:ext uri="{FF2B5EF4-FFF2-40B4-BE49-F238E27FC236}">
                <a16:creationId xmlns:a16="http://schemas.microsoft.com/office/drawing/2014/main" id="{41875FDC-A655-4A0D-9846-FEBF4FE91C83}"/>
              </a:ext>
            </a:extLst>
          </p:cNvPr>
          <p:cNvSpPr>
            <a:spLocks noGrp="1"/>
          </p:cNvSpPr>
          <p:nvPr>
            <p:ph type="pic" sz="quarter" idx="15" hasCustomPrompt="1"/>
          </p:nvPr>
        </p:nvSpPr>
        <p:spPr bwMode="gray">
          <a:xfrm>
            <a:off x="3561365" y="4595846"/>
            <a:ext cx="1135062" cy="1136650"/>
          </a:xfrm>
        </p:spPr>
        <p:txBody>
          <a:bodyPr>
            <a:normAutofit/>
          </a:bodyPr>
          <a:lstStyle>
            <a:lvl1pPr marL="0" indent="0" algn="ctr">
              <a:buNone/>
              <a:defRPr sz="1500"/>
            </a:lvl1pPr>
          </a:lstStyle>
          <a:p>
            <a:r>
              <a:rPr lang="en-US" dirty="0"/>
              <a:t>Icon</a:t>
            </a:r>
          </a:p>
        </p:txBody>
      </p:sp>
      <p:sp>
        <p:nvSpPr>
          <p:cNvPr id="20" name="Content Placeholder 8">
            <a:extLst>
              <a:ext uri="{FF2B5EF4-FFF2-40B4-BE49-F238E27FC236}">
                <a16:creationId xmlns:a16="http://schemas.microsoft.com/office/drawing/2014/main" id="{B3257A84-CA4A-40FD-9C48-BA83D297743C}"/>
              </a:ext>
            </a:extLst>
          </p:cNvPr>
          <p:cNvSpPr>
            <a:spLocks noGrp="1"/>
          </p:cNvSpPr>
          <p:nvPr>
            <p:ph sz="quarter" idx="20" hasCustomPrompt="1"/>
          </p:nvPr>
        </p:nvSpPr>
        <p:spPr>
          <a:xfrm>
            <a:off x="8775416" y="3742023"/>
            <a:ext cx="2746375" cy="2612773"/>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12" name="Picture Placeholder 9">
            <a:extLst>
              <a:ext uri="{FF2B5EF4-FFF2-40B4-BE49-F238E27FC236}">
                <a16:creationId xmlns:a16="http://schemas.microsoft.com/office/drawing/2014/main" id="{36A64B5B-AE77-4B74-925A-5D85BD05CECF}"/>
              </a:ext>
            </a:extLst>
          </p:cNvPr>
          <p:cNvSpPr>
            <a:spLocks noGrp="1"/>
          </p:cNvSpPr>
          <p:nvPr>
            <p:ph type="pic" sz="quarter" idx="16" hasCustomPrompt="1"/>
          </p:nvPr>
        </p:nvSpPr>
        <p:spPr bwMode="gray">
          <a:xfrm>
            <a:off x="7251508" y="4595846"/>
            <a:ext cx="1135062" cy="1136650"/>
          </a:xfrm>
        </p:spPr>
        <p:txBody>
          <a:bodyPr>
            <a:normAutofit/>
          </a:bodyPr>
          <a:lstStyle>
            <a:lvl1pPr marL="0" indent="0" algn="ctr">
              <a:buNone/>
              <a:defRPr sz="1500"/>
            </a:lvl1pPr>
          </a:lstStyle>
          <a:p>
            <a:r>
              <a:rPr lang="en-US" dirty="0"/>
              <a:t>Icon</a:t>
            </a:r>
          </a:p>
        </p:txBody>
      </p:sp>
      <p:sp>
        <p:nvSpPr>
          <p:cNvPr id="3" name="Date Placeholder 10">
            <a:extLst>
              <a:ext uri="{FF2B5EF4-FFF2-40B4-BE49-F238E27FC236}">
                <a16:creationId xmlns:a16="http://schemas.microsoft.com/office/drawing/2014/main" id="{D7B1B1D7-CD0C-49E0-8AC1-567A6D1A48F1}"/>
              </a:ext>
            </a:extLst>
          </p:cNvPr>
          <p:cNvSpPr>
            <a:spLocks noGrp="1"/>
          </p:cNvSpPr>
          <p:nvPr>
            <p:ph type="dt" sz="half" idx="10"/>
          </p:nvPr>
        </p:nvSpPr>
        <p:spPr/>
        <p:txBody>
          <a:bodyPr/>
          <a:lstStyle/>
          <a:p>
            <a:fld id="{16D5E9BE-CAA2-49B9-B3D1-E3587DB5B59A}" type="datetime1">
              <a:rPr lang="en-US" smtClean="0"/>
              <a:t>4/20/2026</a:t>
            </a:fld>
            <a:endParaRPr lang="en-US" dirty="0"/>
          </a:p>
        </p:txBody>
      </p:sp>
      <p:sp>
        <p:nvSpPr>
          <p:cNvPr id="4" name="Footer Placeholder 11">
            <a:extLst>
              <a:ext uri="{FF2B5EF4-FFF2-40B4-BE49-F238E27FC236}">
                <a16:creationId xmlns:a16="http://schemas.microsoft.com/office/drawing/2014/main" id="{A0DE9E05-D5C9-40B5-B0BD-C5FFC93DBC73}"/>
              </a:ext>
            </a:extLst>
          </p:cNvPr>
          <p:cNvSpPr>
            <a:spLocks noGrp="1"/>
          </p:cNvSpPr>
          <p:nvPr>
            <p:ph type="ftr" sz="quarter" idx="11"/>
          </p:nvPr>
        </p:nvSpPr>
        <p:spPr/>
        <p:txBody>
          <a:bodyPr/>
          <a:lstStyle/>
          <a:p>
            <a:r>
              <a:rPr lang="en-US" dirty="0"/>
              <a:t>health.state.mn.us</a:t>
            </a:r>
          </a:p>
        </p:txBody>
      </p:sp>
      <p:sp>
        <p:nvSpPr>
          <p:cNvPr id="5" name="Slide Number Placeholder 12">
            <a:extLst>
              <a:ext uri="{FF2B5EF4-FFF2-40B4-BE49-F238E27FC236}">
                <a16:creationId xmlns:a16="http://schemas.microsoft.com/office/drawing/2014/main" id="{A87A070A-47B1-4FE3-8E7C-7C9F041B2625}"/>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98484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Half and Half">
    <p:spTree>
      <p:nvGrpSpPr>
        <p:cNvPr id="1" name=""/>
        <p:cNvGrpSpPr/>
        <p:nvPr/>
      </p:nvGrpSpPr>
      <p:grpSpPr>
        <a:xfrm>
          <a:off x="0" y="0"/>
          <a:ext cx="0" cy="0"/>
          <a:chOff x="0" y="0"/>
          <a:chExt cx="0" cy="0"/>
        </a:xfrm>
      </p:grpSpPr>
      <p:pic>
        <p:nvPicPr>
          <p:cNvPr id="6" name="Picture 1" descr="Shape&#10;&#10;Description automatically generated">
            <a:extLst>
              <a:ext uri="{FF2B5EF4-FFF2-40B4-BE49-F238E27FC236}">
                <a16:creationId xmlns:a16="http://schemas.microsoft.com/office/drawing/2014/main" id="{58A98041-598A-4B86-A4FE-CE64268EAC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850440" y="401352"/>
            <a:ext cx="8467375" cy="5571533"/>
          </a:xfrm>
          <a:prstGeom prst="rect">
            <a:avLst/>
          </a:prstGeom>
        </p:spPr>
      </p:pic>
      <p:sp>
        <p:nvSpPr>
          <p:cNvPr id="13" name="Title 2">
            <a:extLst>
              <a:ext uri="{FF2B5EF4-FFF2-40B4-BE49-F238E27FC236}">
                <a16:creationId xmlns:a16="http://schemas.microsoft.com/office/drawing/2014/main" id="{CF41329C-8017-4B1E-8629-9EB8192B20C0}"/>
              </a:ext>
            </a:extLst>
          </p:cNvPr>
          <p:cNvSpPr>
            <a:spLocks noGrp="1"/>
          </p:cNvSpPr>
          <p:nvPr>
            <p:ph type="title" hasCustomPrompt="1"/>
          </p:nvPr>
        </p:nvSpPr>
        <p:spPr bwMode="black">
          <a:xfrm>
            <a:off x="4433862" y="1550632"/>
            <a:ext cx="3268003" cy="3272972"/>
          </a:xfrm>
          <a:prstGeom prst="ellipse">
            <a:avLst/>
          </a:prstGeom>
          <a:noFill/>
        </p:spPr>
        <p:txBody>
          <a:bodyPr lIns="0" rIns="0">
            <a:normAutofit/>
          </a:bodyPr>
          <a:lstStyle>
            <a:lvl1pPr algn="ctr">
              <a:defRPr sz="3600">
                <a:solidFill>
                  <a:schemeClr val="tx1"/>
                </a:solidFill>
              </a:defRPr>
            </a:lvl1pPr>
          </a:lstStyle>
          <a:p>
            <a:r>
              <a:rPr lang="en-US" dirty="0"/>
              <a:t>Click to add title</a:t>
            </a:r>
          </a:p>
        </p:txBody>
      </p:sp>
      <p:sp>
        <p:nvSpPr>
          <p:cNvPr id="11" name="Picture Placeholder 3">
            <a:extLst>
              <a:ext uri="{FF2B5EF4-FFF2-40B4-BE49-F238E27FC236}">
                <a16:creationId xmlns:a16="http://schemas.microsoft.com/office/drawing/2014/main" id="{41875FDC-A655-4A0D-9846-FEBF4FE91C83}"/>
              </a:ext>
            </a:extLst>
          </p:cNvPr>
          <p:cNvSpPr>
            <a:spLocks noGrp="1"/>
          </p:cNvSpPr>
          <p:nvPr>
            <p:ph type="pic" sz="quarter" idx="15" hasCustomPrompt="1"/>
          </p:nvPr>
        </p:nvSpPr>
        <p:spPr bwMode="gray">
          <a:xfrm>
            <a:off x="1357005" y="1344489"/>
            <a:ext cx="1135062" cy="1136650"/>
          </a:xfrm>
        </p:spPr>
        <p:txBody>
          <a:bodyPr>
            <a:normAutofit/>
          </a:bodyPr>
          <a:lstStyle>
            <a:lvl1pPr marL="0" indent="0" algn="ctr">
              <a:buNone/>
              <a:defRPr sz="1500"/>
            </a:lvl1pPr>
          </a:lstStyle>
          <a:p>
            <a:r>
              <a:rPr lang="en-US" dirty="0"/>
              <a:t>Icon</a:t>
            </a:r>
          </a:p>
        </p:txBody>
      </p:sp>
      <p:sp>
        <p:nvSpPr>
          <p:cNvPr id="20" name="Content Placeholder 4">
            <a:extLst>
              <a:ext uri="{FF2B5EF4-FFF2-40B4-BE49-F238E27FC236}">
                <a16:creationId xmlns:a16="http://schemas.microsoft.com/office/drawing/2014/main" id="{B3257A84-CA4A-40FD-9C48-BA83D297743C}"/>
              </a:ext>
            </a:extLst>
          </p:cNvPr>
          <p:cNvSpPr>
            <a:spLocks noGrp="1"/>
          </p:cNvSpPr>
          <p:nvPr>
            <p:ph sz="quarter" idx="20" hasCustomPrompt="1"/>
          </p:nvPr>
        </p:nvSpPr>
        <p:spPr>
          <a:xfrm>
            <a:off x="555802" y="2718639"/>
            <a:ext cx="2746375" cy="3300984"/>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12" name="Picture Placeholder 5">
            <a:extLst>
              <a:ext uri="{FF2B5EF4-FFF2-40B4-BE49-F238E27FC236}">
                <a16:creationId xmlns:a16="http://schemas.microsoft.com/office/drawing/2014/main" id="{36A64B5B-AE77-4B74-925A-5D85BD05CECF}"/>
              </a:ext>
            </a:extLst>
          </p:cNvPr>
          <p:cNvSpPr>
            <a:spLocks noGrp="1"/>
          </p:cNvSpPr>
          <p:nvPr>
            <p:ph type="pic" sz="quarter" idx="16" hasCustomPrompt="1"/>
          </p:nvPr>
        </p:nvSpPr>
        <p:spPr bwMode="gray">
          <a:xfrm>
            <a:off x="9581072" y="401352"/>
            <a:ext cx="1135062" cy="1136650"/>
          </a:xfrm>
        </p:spPr>
        <p:txBody>
          <a:bodyPr>
            <a:normAutofit/>
          </a:bodyPr>
          <a:lstStyle>
            <a:lvl1pPr marL="0" indent="0" algn="ctr">
              <a:buNone/>
              <a:defRPr sz="1500"/>
            </a:lvl1pPr>
          </a:lstStyle>
          <a:p>
            <a:r>
              <a:rPr lang="en-US" dirty="0"/>
              <a:t>Icon</a:t>
            </a:r>
          </a:p>
        </p:txBody>
      </p:sp>
      <p:sp>
        <p:nvSpPr>
          <p:cNvPr id="14" name="Content Placeholder 6">
            <a:extLst>
              <a:ext uri="{FF2B5EF4-FFF2-40B4-BE49-F238E27FC236}">
                <a16:creationId xmlns:a16="http://schemas.microsoft.com/office/drawing/2014/main" id="{70EA3296-E774-4946-8E91-E5BC0EDF7F5C}"/>
              </a:ext>
            </a:extLst>
          </p:cNvPr>
          <p:cNvSpPr>
            <a:spLocks noGrp="1"/>
          </p:cNvSpPr>
          <p:nvPr>
            <p:ph sz="quarter" idx="21" hasCustomPrompt="1"/>
          </p:nvPr>
        </p:nvSpPr>
        <p:spPr>
          <a:xfrm>
            <a:off x="8742872" y="1788132"/>
            <a:ext cx="2811462" cy="3300014"/>
          </a:xfrm>
        </p:spPr>
        <p:txBody>
          <a:bodyPr/>
          <a:lstStyle>
            <a:lvl1pPr marL="0" indent="0">
              <a:buNone/>
              <a:defRPr b="1"/>
            </a:lvl1pPr>
            <a:lvl2pPr marL="346075" indent="-228600">
              <a:defRPr/>
            </a:lvl2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3" name="Date Placeholder 7">
            <a:extLst>
              <a:ext uri="{FF2B5EF4-FFF2-40B4-BE49-F238E27FC236}">
                <a16:creationId xmlns:a16="http://schemas.microsoft.com/office/drawing/2014/main" id="{D7B1B1D7-CD0C-49E0-8AC1-567A6D1A48F1}"/>
              </a:ext>
            </a:extLst>
          </p:cNvPr>
          <p:cNvSpPr>
            <a:spLocks noGrp="1"/>
          </p:cNvSpPr>
          <p:nvPr>
            <p:ph type="dt" sz="half" idx="10"/>
          </p:nvPr>
        </p:nvSpPr>
        <p:spPr/>
        <p:txBody>
          <a:bodyPr/>
          <a:lstStyle/>
          <a:p>
            <a:fld id="{16D5E9BE-CAA2-49B9-B3D1-E3587DB5B59A}" type="datetime1">
              <a:rPr lang="en-US" smtClean="0"/>
              <a:t>4/20/2026</a:t>
            </a:fld>
            <a:endParaRPr lang="en-US" dirty="0"/>
          </a:p>
        </p:txBody>
      </p:sp>
      <p:sp>
        <p:nvSpPr>
          <p:cNvPr id="4" name="Footer Placeholder 8">
            <a:extLst>
              <a:ext uri="{FF2B5EF4-FFF2-40B4-BE49-F238E27FC236}">
                <a16:creationId xmlns:a16="http://schemas.microsoft.com/office/drawing/2014/main" id="{A0DE9E05-D5C9-40B5-B0BD-C5FFC93DBC73}"/>
              </a:ext>
            </a:extLst>
          </p:cNvPr>
          <p:cNvSpPr>
            <a:spLocks noGrp="1"/>
          </p:cNvSpPr>
          <p:nvPr>
            <p:ph type="ftr" sz="quarter" idx="11"/>
          </p:nvPr>
        </p:nvSpPr>
        <p:spPr/>
        <p:txBody>
          <a:bodyPr/>
          <a:lstStyle/>
          <a:p>
            <a:r>
              <a:rPr lang="en-US" dirty="0"/>
              <a:t>health.state.mn.us</a:t>
            </a:r>
          </a:p>
        </p:txBody>
      </p:sp>
      <p:sp>
        <p:nvSpPr>
          <p:cNvPr id="5" name="Slide Number Placeholder 9">
            <a:extLst>
              <a:ext uri="{FF2B5EF4-FFF2-40B4-BE49-F238E27FC236}">
                <a16:creationId xmlns:a16="http://schemas.microsoft.com/office/drawing/2014/main" id="{A87A070A-47B1-4FE3-8E7C-7C9F041B2625}"/>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2552281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0 Up Pictures and Text">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2820924"/>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2821051"/>
            <a:ext cx="10515600" cy="1216025"/>
          </a:xfrm>
          <a:noFill/>
        </p:spPr>
        <p:txBody>
          <a:bodyPr lIns="0" rIns="0">
            <a:normAutofit/>
          </a:bodyPr>
          <a:lstStyle>
            <a:lvl1pPr algn="ctr">
              <a:defRPr sz="3600">
                <a:solidFill>
                  <a:schemeClr val="bg1"/>
                </a:solidFill>
              </a:defRPr>
            </a:lvl1pPr>
          </a:lstStyle>
          <a:p>
            <a:r>
              <a:rPr lang="en-US" dirty="0"/>
              <a:t>Click to add title</a:t>
            </a:r>
          </a:p>
        </p:txBody>
      </p:sp>
      <p:sp>
        <p:nvSpPr>
          <p:cNvPr id="2" name="Rectangle 3">
            <a:extLst>
              <a:ext uri="{FF2B5EF4-FFF2-40B4-BE49-F238E27FC236}">
                <a16:creationId xmlns:a16="http://schemas.microsoft.com/office/drawing/2014/main" id="{BD162C60-CB96-4A1A-A18D-22B32089E235}"/>
              </a:ext>
            </a:extLst>
          </p:cNvPr>
          <p:cNvSpPr/>
          <p:nvPr userDrawn="1"/>
        </p:nvSpPr>
        <p:spPr>
          <a:xfrm>
            <a:off x="1"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4">
            <a:extLst>
              <a:ext uri="{FF2B5EF4-FFF2-40B4-BE49-F238E27FC236}">
                <a16:creationId xmlns:a16="http://schemas.microsoft.com/office/drawing/2014/main" id="{0B3DCC4C-18F1-44A1-83F2-567249ACDEF1}"/>
              </a:ext>
            </a:extLst>
          </p:cNvPr>
          <p:cNvSpPr/>
          <p:nvPr userDrawn="1"/>
        </p:nvSpPr>
        <p:spPr>
          <a:xfrm>
            <a:off x="4877349"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5">
            <a:extLst>
              <a:ext uri="{FF2B5EF4-FFF2-40B4-BE49-F238E27FC236}">
                <a16:creationId xmlns:a16="http://schemas.microsoft.com/office/drawing/2014/main" id="{8CF2B0C9-EA38-4390-A84A-EBCFEDC0AAE5}"/>
              </a:ext>
            </a:extLst>
          </p:cNvPr>
          <p:cNvSpPr/>
          <p:nvPr userDrawn="1"/>
        </p:nvSpPr>
        <p:spPr>
          <a:xfrm>
            <a:off x="9754696"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6">
            <a:extLst>
              <a:ext uri="{FF2B5EF4-FFF2-40B4-BE49-F238E27FC236}">
                <a16:creationId xmlns:a16="http://schemas.microsoft.com/office/drawing/2014/main" id="{3D0C31E3-527C-4CBA-97E5-DBDF2A52AFAC}"/>
              </a:ext>
            </a:extLst>
          </p:cNvPr>
          <p:cNvSpPr/>
          <p:nvPr userDrawn="1"/>
        </p:nvSpPr>
        <p:spPr>
          <a:xfrm>
            <a:off x="2435850" y="4037076"/>
            <a:ext cx="2437305" cy="2817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7">
            <a:extLst>
              <a:ext uri="{FF2B5EF4-FFF2-40B4-BE49-F238E27FC236}">
                <a16:creationId xmlns:a16="http://schemas.microsoft.com/office/drawing/2014/main" id="{591E0941-ABF1-462A-AA3A-64D47089A2D7}"/>
              </a:ext>
            </a:extLst>
          </p:cNvPr>
          <p:cNvSpPr/>
          <p:nvPr userDrawn="1"/>
        </p:nvSpPr>
        <p:spPr>
          <a:xfrm>
            <a:off x="7314342" y="4037076"/>
            <a:ext cx="2437305" cy="2817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8">
            <a:extLst>
              <a:ext uri="{FF2B5EF4-FFF2-40B4-BE49-F238E27FC236}">
                <a16:creationId xmlns:a16="http://schemas.microsoft.com/office/drawing/2014/main" id="{5EB20B2C-E9C0-4B6F-9D8F-0B7BAAE1EDC6}"/>
              </a:ext>
            </a:extLst>
          </p:cNvPr>
          <p:cNvSpPr>
            <a:spLocks noGrp="1"/>
          </p:cNvSpPr>
          <p:nvPr>
            <p:ph type="pic" sz="quarter" idx="20" hasCustomPrompt="1"/>
          </p:nvPr>
        </p:nvSpPr>
        <p:spPr bwMode="gray">
          <a:xfrm>
            <a:off x="399634" y="256163"/>
            <a:ext cx="1688368" cy="1572637"/>
          </a:xfrm>
        </p:spPr>
        <p:txBody>
          <a:bodyPr/>
          <a:lstStyle>
            <a:lvl1pPr marL="0" indent="0" algn="ctr">
              <a:buNone/>
              <a:defRPr/>
            </a:lvl1pPr>
          </a:lstStyle>
          <a:p>
            <a:r>
              <a:rPr lang="en-US" dirty="0"/>
              <a:t>Picture</a:t>
            </a:r>
          </a:p>
        </p:txBody>
      </p:sp>
      <p:sp>
        <p:nvSpPr>
          <p:cNvPr id="5" name="Text Placeholder 9">
            <a:extLst>
              <a:ext uri="{FF2B5EF4-FFF2-40B4-BE49-F238E27FC236}">
                <a16:creationId xmlns:a16="http://schemas.microsoft.com/office/drawing/2014/main" id="{B1B2EA53-4275-4D74-9FC5-D8EA8CF60C8B}"/>
              </a:ext>
            </a:extLst>
          </p:cNvPr>
          <p:cNvSpPr>
            <a:spLocks noGrp="1"/>
          </p:cNvSpPr>
          <p:nvPr>
            <p:ph type="body" sz="quarter" idx="49" hasCustomPrompt="1"/>
          </p:nvPr>
        </p:nvSpPr>
        <p:spPr>
          <a:xfrm>
            <a:off x="144193" y="1927044"/>
            <a:ext cx="2148840" cy="722376"/>
          </a:xfrm>
        </p:spPr>
        <p:txBody>
          <a:bodyPr anchor="ctr">
            <a:normAutofit/>
          </a:bodyPr>
          <a:lstStyle>
            <a:lvl1pPr marL="0" indent="0" algn="ctr">
              <a:buNone/>
              <a:defRPr sz="2000" b="1"/>
            </a:lvl1pPr>
          </a:lstStyle>
          <a:p>
            <a:pPr lvl="0"/>
            <a:r>
              <a:rPr lang="en-US" dirty="0"/>
              <a:t>Click to add text</a:t>
            </a:r>
          </a:p>
        </p:txBody>
      </p:sp>
      <p:sp>
        <p:nvSpPr>
          <p:cNvPr id="58" name="Picture Placeholder 10">
            <a:extLst>
              <a:ext uri="{FF2B5EF4-FFF2-40B4-BE49-F238E27FC236}">
                <a16:creationId xmlns:a16="http://schemas.microsoft.com/office/drawing/2014/main" id="{513F8D1A-87BC-4B26-9247-B2DC62BB13C5}"/>
              </a:ext>
            </a:extLst>
          </p:cNvPr>
          <p:cNvSpPr>
            <a:spLocks noGrp="1"/>
          </p:cNvSpPr>
          <p:nvPr>
            <p:ph type="pic" sz="quarter" idx="32"/>
          </p:nvPr>
        </p:nvSpPr>
        <p:spPr bwMode="gray">
          <a:xfrm>
            <a:off x="2840906" y="256163"/>
            <a:ext cx="1688368" cy="1572637"/>
          </a:xfrm>
        </p:spPr>
        <p:txBody>
          <a:bodyPr/>
          <a:lstStyle>
            <a:lvl1pPr marL="0" indent="0" algn="ctr">
              <a:buNone/>
              <a:defRPr/>
            </a:lvl1pPr>
          </a:lstStyle>
          <a:p>
            <a:r>
              <a:rPr lang="en-US"/>
              <a:t>Click icon to add picture</a:t>
            </a:r>
            <a:endParaRPr lang="en-US" dirty="0"/>
          </a:p>
        </p:txBody>
      </p:sp>
      <p:sp>
        <p:nvSpPr>
          <p:cNvPr id="88" name="Text Placeholder 11">
            <a:extLst>
              <a:ext uri="{FF2B5EF4-FFF2-40B4-BE49-F238E27FC236}">
                <a16:creationId xmlns:a16="http://schemas.microsoft.com/office/drawing/2014/main" id="{6D665270-BCFF-43F6-9CEB-51DA6F7F1FA6}"/>
              </a:ext>
            </a:extLst>
          </p:cNvPr>
          <p:cNvSpPr>
            <a:spLocks noGrp="1"/>
          </p:cNvSpPr>
          <p:nvPr>
            <p:ph type="body" sz="quarter" idx="50" hasCustomPrompt="1"/>
          </p:nvPr>
        </p:nvSpPr>
        <p:spPr>
          <a:xfrm>
            <a:off x="2596612" y="1927044"/>
            <a:ext cx="2148840" cy="722376"/>
          </a:xfrm>
        </p:spPr>
        <p:txBody>
          <a:bodyPr anchor="ctr">
            <a:normAutofit/>
          </a:bodyPr>
          <a:lstStyle>
            <a:lvl1pPr marL="0" indent="0" algn="ctr">
              <a:buNone/>
              <a:defRPr sz="2000" b="1"/>
            </a:lvl1pPr>
          </a:lstStyle>
          <a:p>
            <a:pPr lvl="0"/>
            <a:r>
              <a:rPr lang="en-US" dirty="0"/>
              <a:t>Click to add text</a:t>
            </a:r>
          </a:p>
        </p:txBody>
      </p:sp>
      <p:sp>
        <p:nvSpPr>
          <p:cNvPr id="60" name="Picture Placeholder 12">
            <a:extLst>
              <a:ext uri="{FF2B5EF4-FFF2-40B4-BE49-F238E27FC236}">
                <a16:creationId xmlns:a16="http://schemas.microsoft.com/office/drawing/2014/main" id="{04897160-9BF7-44CA-9ACE-9621AC1F8AB6}"/>
              </a:ext>
            </a:extLst>
          </p:cNvPr>
          <p:cNvSpPr>
            <a:spLocks noGrp="1"/>
          </p:cNvSpPr>
          <p:nvPr>
            <p:ph type="pic" sz="quarter" idx="34"/>
          </p:nvPr>
        </p:nvSpPr>
        <p:spPr bwMode="gray">
          <a:xfrm>
            <a:off x="5251816" y="256163"/>
            <a:ext cx="1688368" cy="1572637"/>
          </a:xfrm>
        </p:spPr>
        <p:txBody>
          <a:bodyPr/>
          <a:lstStyle>
            <a:lvl1pPr marL="0" indent="0" algn="ctr">
              <a:buNone/>
              <a:defRPr/>
            </a:lvl1pPr>
          </a:lstStyle>
          <a:p>
            <a:r>
              <a:rPr lang="en-US"/>
              <a:t>Click icon to add picture</a:t>
            </a:r>
            <a:endParaRPr lang="en-US" dirty="0"/>
          </a:p>
        </p:txBody>
      </p:sp>
      <p:sp>
        <p:nvSpPr>
          <p:cNvPr id="89" name="Text Placeholder 13">
            <a:extLst>
              <a:ext uri="{FF2B5EF4-FFF2-40B4-BE49-F238E27FC236}">
                <a16:creationId xmlns:a16="http://schemas.microsoft.com/office/drawing/2014/main" id="{C7CDD40B-9D6C-4966-A99A-F976E43A8934}"/>
              </a:ext>
            </a:extLst>
          </p:cNvPr>
          <p:cNvSpPr>
            <a:spLocks noGrp="1"/>
          </p:cNvSpPr>
          <p:nvPr>
            <p:ph type="body" sz="quarter" idx="51" hasCustomPrompt="1"/>
          </p:nvPr>
        </p:nvSpPr>
        <p:spPr>
          <a:xfrm>
            <a:off x="5024862" y="1927044"/>
            <a:ext cx="2148840" cy="722376"/>
          </a:xfrm>
        </p:spPr>
        <p:txBody>
          <a:bodyPr anchor="ctr">
            <a:normAutofit/>
          </a:bodyPr>
          <a:lstStyle>
            <a:lvl1pPr marL="0" indent="0" algn="ctr">
              <a:buNone/>
              <a:defRPr sz="2000" b="1"/>
            </a:lvl1pPr>
          </a:lstStyle>
          <a:p>
            <a:pPr lvl="0"/>
            <a:r>
              <a:rPr lang="en-US" dirty="0"/>
              <a:t>Click to add text</a:t>
            </a:r>
          </a:p>
        </p:txBody>
      </p:sp>
      <p:sp>
        <p:nvSpPr>
          <p:cNvPr id="62" name="Picture Placeholder 14">
            <a:extLst>
              <a:ext uri="{FF2B5EF4-FFF2-40B4-BE49-F238E27FC236}">
                <a16:creationId xmlns:a16="http://schemas.microsoft.com/office/drawing/2014/main" id="{74F24F6E-7165-4401-A9FB-B018D4A703FC}"/>
              </a:ext>
            </a:extLst>
          </p:cNvPr>
          <p:cNvSpPr>
            <a:spLocks noGrp="1"/>
          </p:cNvSpPr>
          <p:nvPr>
            <p:ph type="pic" sz="quarter" idx="36"/>
          </p:nvPr>
        </p:nvSpPr>
        <p:spPr bwMode="gray">
          <a:xfrm>
            <a:off x="7662726" y="256163"/>
            <a:ext cx="1688368" cy="1572637"/>
          </a:xfrm>
        </p:spPr>
        <p:txBody>
          <a:bodyPr/>
          <a:lstStyle>
            <a:lvl1pPr marL="0" indent="0" algn="ctr">
              <a:buNone/>
              <a:defRPr/>
            </a:lvl1pPr>
          </a:lstStyle>
          <a:p>
            <a:r>
              <a:rPr lang="en-US"/>
              <a:t>Click icon to add picture</a:t>
            </a:r>
            <a:endParaRPr lang="en-US" dirty="0"/>
          </a:p>
        </p:txBody>
      </p:sp>
      <p:sp>
        <p:nvSpPr>
          <p:cNvPr id="90" name="Text Placeholder 15">
            <a:extLst>
              <a:ext uri="{FF2B5EF4-FFF2-40B4-BE49-F238E27FC236}">
                <a16:creationId xmlns:a16="http://schemas.microsoft.com/office/drawing/2014/main" id="{C28FB982-4B84-4C4C-9989-BA2563472E37}"/>
              </a:ext>
            </a:extLst>
          </p:cNvPr>
          <p:cNvSpPr>
            <a:spLocks noGrp="1"/>
          </p:cNvSpPr>
          <p:nvPr>
            <p:ph type="body" sz="quarter" idx="52" hasCustomPrompt="1"/>
          </p:nvPr>
        </p:nvSpPr>
        <p:spPr>
          <a:xfrm>
            <a:off x="7474206" y="1927044"/>
            <a:ext cx="2148840" cy="722376"/>
          </a:xfrm>
        </p:spPr>
        <p:txBody>
          <a:bodyPr anchor="ctr">
            <a:normAutofit/>
          </a:bodyPr>
          <a:lstStyle>
            <a:lvl1pPr marL="0" indent="0" algn="ctr">
              <a:buNone/>
              <a:defRPr sz="2000" b="1"/>
            </a:lvl1pPr>
          </a:lstStyle>
          <a:p>
            <a:pPr lvl="0"/>
            <a:r>
              <a:rPr lang="en-US" dirty="0"/>
              <a:t>Click to add text</a:t>
            </a:r>
          </a:p>
        </p:txBody>
      </p:sp>
      <p:sp>
        <p:nvSpPr>
          <p:cNvPr id="64" name="Picture Placeholder 15">
            <a:extLst>
              <a:ext uri="{FF2B5EF4-FFF2-40B4-BE49-F238E27FC236}">
                <a16:creationId xmlns:a16="http://schemas.microsoft.com/office/drawing/2014/main" id="{6626904F-CC3B-4AAC-9351-389DC5A32A64}"/>
              </a:ext>
            </a:extLst>
          </p:cNvPr>
          <p:cNvSpPr>
            <a:spLocks noGrp="1"/>
          </p:cNvSpPr>
          <p:nvPr>
            <p:ph type="pic" sz="quarter" idx="38"/>
          </p:nvPr>
        </p:nvSpPr>
        <p:spPr bwMode="gray">
          <a:xfrm>
            <a:off x="10117655" y="256163"/>
            <a:ext cx="1688368" cy="1572637"/>
          </a:xfrm>
        </p:spPr>
        <p:txBody>
          <a:bodyPr/>
          <a:lstStyle>
            <a:lvl1pPr marL="0" indent="0" algn="ctr">
              <a:buNone/>
              <a:defRPr/>
            </a:lvl1pPr>
          </a:lstStyle>
          <a:p>
            <a:r>
              <a:rPr lang="en-US"/>
              <a:t>Click icon to add picture</a:t>
            </a:r>
            <a:endParaRPr lang="en-US" dirty="0"/>
          </a:p>
        </p:txBody>
      </p:sp>
      <p:sp>
        <p:nvSpPr>
          <p:cNvPr id="91" name="Text Placeholder 16">
            <a:extLst>
              <a:ext uri="{FF2B5EF4-FFF2-40B4-BE49-F238E27FC236}">
                <a16:creationId xmlns:a16="http://schemas.microsoft.com/office/drawing/2014/main" id="{CD0CF586-7B0D-45A0-B7D6-DB10979C2E2A}"/>
              </a:ext>
            </a:extLst>
          </p:cNvPr>
          <p:cNvSpPr>
            <a:spLocks noGrp="1"/>
          </p:cNvSpPr>
          <p:nvPr>
            <p:ph type="body" sz="quarter" idx="53" hasCustomPrompt="1"/>
          </p:nvPr>
        </p:nvSpPr>
        <p:spPr>
          <a:xfrm>
            <a:off x="9898967" y="1927044"/>
            <a:ext cx="2148840" cy="722376"/>
          </a:xfrm>
        </p:spPr>
        <p:txBody>
          <a:bodyPr anchor="ctr">
            <a:normAutofit/>
          </a:bodyPr>
          <a:lstStyle>
            <a:lvl1pPr marL="0" indent="0" algn="ctr">
              <a:buNone/>
              <a:defRPr sz="2000" b="1"/>
            </a:lvl1pPr>
          </a:lstStyle>
          <a:p>
            <a:pPr lvl="0"/>
            <a:r>
              <a:rPr lang="en-US" dirty="0"/>
              <a:t>Click to add text</a:t>
            </a:r>
          </a:p>
        </p:txBody>
      </p:sp>
      <p:sp>
        <p:nvSpPr>
          <p:cNvPr id="71" name="Picture Placeholder 17">
            <a:extLst>
              <a:ext uri="{FF2B5EF4-FFF2-40B4-BE49-F238E27FC236}">
                <a16:creationId xmlns:a16="http://schemas.microsoft.com/office/drawing/2014/main" id="{CE73143E-94A3-454F-9304-4BC606CA8D31}"/>
              </a:ext>
            </a:extLst>
          </p:cNvPr>
          <p:cNvSpPr>
            <a:spLocks noGrp="1"/>
          </p:cNvSpPr>
          <p:nvPr>
            <p:ph type="pic" sz="quarter" idx="40"/>
          </p:nvPr>
        </p:nvSpPr>
        <p:spPr bwMode="gray">
          <a:xfrm>
            <a:off x="397289" y="4304416"/>
            <a:ext cx="1688368" cy="1572637"/>
          </a:xfrm>
        </p:spPr>
        <p:txBody>
          <a:bodyPr/>
          <a:lstStyle>
            <a:lvl1pPr marL="0" indent="0" algn="ctr">
              <a:buNone/>
              <a:defRPr/>
            </a:lvl1pPr>
          </a:lstStyle>
          <a:p>
            <a:r>
              <a:rPr lang="en-US"/>
              <a:t>Click icon to add picture</a:t>
            </a:r>
            <a:endParaRPr lang="en-US" dirty="0"/>
          </a:p>
        </p:txBody>
      </p:sp>
      <p:sp>
        <p:nvSpPr>
          <p:cNvPr id="92" name="Text Placeholder 18">
            <a:extLst>
              <a:ext uri="{FF2B5EF4-FFF2-40B4-BE49-F238E27FC236}">
                <a16:creationId xmlns:a16="http://schemas.microsoft.com/office/drawing/2014/main" id="{CCC4D160-A359-419D-BD12-F65BE6183B77}"/>
              </a:ext>
            </a:extLst>
          </p:cNvPr>
          <p:cNvSpPr>
            <a:spLocks noGrp="1"/>
          </p:cNvSpPr>
          <p:nvPr>
            <p:ph type="body" sz="quarter" idx="54" hasCustomPrompt="1"/>
          </p:nvPr>
        </p:nvSpPr>
        <p:spPr>
          <a:xfrm>
            <a:off x="144193" y="5982177"/>
            <a:ext cx="2148840" cy="722376"/>
          </a:xfrm>
        </p:spPr>
        <p:txBody>
          <a:bodyPr anchor="ctr">
            <a:normAutofit/>
          </a:bodyPr>
          <a:lstStyle>
            <a:lvl1pPr marL="0" indent="0" algn="ctr">
              <a:buNone/>
              <a:defRPr sz="2000" b="1"/>
            </a:lvl1pPr>
          </a:lstStyle>
          <a:p>
            <a:pPr lvl="0"/>
            <a:r>
              <a:rPr lang="en-US" dirty="0"/>
              <a:t>Click to add text</a:t>
            </a:r>
          </a:p>
        </p:txBody>
      </p:sp>
      <p:sp>
        <p:nvSpPr>
          <p:cNvPr id="73" name="Picture Placeholder 19">
            <a:extLst>
              <a:ext uri="{FF2B5EF4-FFF2-40B4-BE49-F238E27FC236}">
                <a16:creationId xmlns:a16="http://schemas.microsoft.com/office/drawing/2014/main" id="{0D271139-EB02-4351-B32D-98286D27AD6C}"/>
              </a:ext>
            </a:extLst>
          </p:cNvPr>
          <p:cNvSpPr>
            <a:spLocks noGrp="1"/>
          </p:cNvSpPr>
          <p:nvPr>
            <p:ph type="pic" sz="quarter" idx="42"/>
          </p:nvPr>
        </p:nvSpPr>
        <p:spPr bwMode="gray">
          <a:xfrm>
            <a:off x="2838561" y="4304416"/>
            <a:ext cx="1688368" cy="1572637"/>
          </a:xfrm>
        </p:spPr>
        <p:txBody>
          <a:bodyPr/>
          <a:lstStyle>
            <a:lvl1pPr marL="0" indent="0" algn="ctr">
              <a:buNone/>
              <a:defRPr/>
            </a:lvl1pPr>
          </a:lstStyle>
          <a:p>
            <a:r>
              <a:rPr lang="en-US"/>
              <a:t>Click icon to add picture</a:t>
            </a:r>
            <a:endParaRPr lang="en-US" dirty="0"/>
          </a:p>
        </p:txBody>
      </p:sp>
      <p:sp>
        <p:nvSpPr>
          <p:cNvPr id="93" name="Text Placeholder 20">
            <a:extLst>
              <a:ext uri="{FF2B5EF4-FFF2-40B4-BE49-F238E27FC236}">
                <a16:creationId xmlns:a16="http://schemas.microsoft.com/office/drawing/2014/main" id="{49EF6F7E-E510-4C65-A550-B5300CCADE05}"/>
              </a:ext>
            </a:extLst>
          </p:cNvPr>
          <p:cNvSpPr>
            <a:spLocks noGrp="1"/>
          </p:cNvSpPr>
          <p:nvPr>
            <p:ph type="body" sz="quarter" idx="55" hasCustomPrompt="1"/>
          </p:nvPr>
        </p:nvSpPr>
        <p:spPr>
          <a:xfrm>
            <a:off x="2596612" y="5982177"/>
            <a:ext cx="2148840" cy="722376"/>
          </a:xfrm>
        </p:spPr>
        <p:txBody>
          <a:bodyPr anchor="ctr">
            <a:normAutofit/>
          </a:bodyPr>
          <a:lstStyle>
            <a:lvl1pPr marL="0" indent="0" algn="ctr">
              <a:buNone/>
              <a:defRPr sz="2000" b="1"/>
            </a:lvl1pPr>
          </a:lstStyle>
          <a:p>
            <a:pPr lvl="0"/>
            <a:r>
              <a:rPr lang="en-US" dirty="0"/>
              <a:t>Click to add text</a:t>
            </a:r>
          </a:p>
        </p:txBody>
      </p:sp>
      <p:sp>
        <p:nvSpPr>
          <p:cNvPr id="75" name="Picture Placeholder 21">
            <a:extLst>
              <a:ext uri="{FF2B5EF4-FFF2-40B4-BE49-F238E27FC236}">
                <a16:creationId xmlns:a16="http://schemas.microsoft.com/office/drawing/2014/main" id="{51DCDB0D-A1AA-42EB-8125-F4656517D2CD}"/>
              </a:ext>
            </a:extLst>
          </p:cNvPr>
          <p:cNvSpPr>
            <a:spLocks noGrp="1"/>
          </p:cNvSpPr>
          <p:nvPr>
            <p:ph type="pic" sz="quarter" idx="44"/>
          </p:nvPr>
        </p:nvSpPr>
        <p:spPr bwMode="gray">
          <a:xfrm>
            <a:off x="5249471" y="4304416"/>
            <a:ext cx="1688368" cy="1572637"/>
          </a:xfrm>
        </p:spPr>
        <p:txBody>
          <a:bodyPr/>
          <a:lstStyle>
            <a:lvl1pPr marL="0" indent="0" algn="ctr">
              <a:buNone/>
              <a:defRPr/>
            </a:lvl1pPr>
          </a:lstStyle>
          <a:p>
            <a:r>
              <a:rPr lang="en-US"/>
              <a:t>Click icon to add picture</a:t>
            </a:r>
            <a:endParaRPr lang="en-US" dirty="0"/>
          </a:p>
        </p:txBody>
      </p:sp>
      <p:sp>
        <p:nvSpPr>
          <p:cNvPr id="94" name="Text Placeholder 22">
            <a:extLst>
              <a:ext uri="{FF2B5EF4-FFF2-40B4-BE49-F238E27FC236}">
                <a16:creationId xmlns:a16="http://schemas.microsoft.com/office/drawing/2014/main" id="{87DF68F9-C9AB-4D3A-8431-FF108ED3DF9E}"/>
              </a:ext>
            </a:extLst>
          </p:cNvPr>
          <p:cNvSpPr>
            <a:spLocks noGrp="1"/>
          </p:cNvSpPr>
          <p:nvPr>
            <p:ph type="body" sz="quarter" idx="56" hasCustomPrompt="1"/>
          </p:nvPr>
        </p:nvSpPr>
        <p:spPr>
          <a:xfrm>
            <a:off x="5024862" y="5982177"/>
            <a:ext cx="2148840" cy="722376"/>
          </a:xfrm>
        </p:spPr>
        <p:txBody>
          <a:bodyPr anchor="ctr">
            <a:normAutofit/>
          </a:bodyPr>
          <a:lstStyle>
            <a:lvl1pPr marL="0" indent="0" algn="ctr">
              <a:buNone/>
              <a:defRPr sz="2000" b="1"/>
            </a:lvl1pPr>
          </a:lstStyle>
          <a:p>
            <a:pPr lvl="0"/>
            <a:r>
              <a:rPr lang="en-US" dirty="0"/>
              <a:t>Click to add text</a:t>
            </a:r>
          </a:p>
        </p:txBody>
      </p:sp>
      <p:sp>
        <p:nvSpPr>
          <p:cNvPr id="77" name="Picture Placeholder 23">
            <a:extLst>
              <a:ext uri="{FF2B5EF4-FFF2-40B4-BE49-F238E27FC236}">
                <a16:creationId xmlns:a16="http://schemas.microsoft.com/office/drawing/2014/main" id="{D82E0B0A-7218-4FD5-9991-8E5E9FFBFFC7}"/>
              </a:ext>
            </a:extLst>
          </p:cNvPr>
          <p:cNvSpPr>
            <a:spLocks noGrp="1"/>
          </p:cNvSpPr>
          <p:nvPr>
            <p:ph type="pic" sz="quarter" idx="46"/>
          </p:nvPr>
        </p:nvSpPr>
        <p:spPr bwMode="gray">
          <a:xfrm>
            <a:off x="7660381" y="4304416"/>
            <a:ext cx="1688368" cy="1572637"/>
          </a:xfrm>
        </p:spPr>
        <p:txBody>
          <a:bodyPr/>
          <a:lstStyle>
            <a:lvl1pPr marL="0" indent="0" algn="ctr">
              <a:buNone/>
              <a:defRPr/>
            </a:lvl1pPr>
          </a:lstStyle>
          <a:p>
            <a:r>
              <a:rPr lang="en-US"/>
              <a:t>Click icon to add picture</a:t>
            </a:r>
            <a:endParaRPr lang="en-US" dirty="0"/>
          </a:p>
        </p:txBody>
      </p:sp>
      <p:sp>
        <p:nvSpPr>
          <p:cNvPr id="95" name="Text Placeholder 24">
            <a:extLst>
              <a:ext uri="{FF2B5EF4-FFF2-40B4-BE49-F238E27FC236}">
                <a16:creationId xmlns:a16="http://schemas.microsoft.com/office/drawing/2014/main" id="{D6FF2AA9-E000-4B0D-956F-F94226FE2E1C}"/>
              </a:ext>
            </a:extLst>
          </p:cNvPr>
          <p:cNvSpPr>
            <a:spLocks noGrp="1"/>
          </p:cNvSpPr>
          <p:nvPr>
            <p:ph type="body" sz="quarter" idx="57" hasCustomPrompt="1"/>
          </p:nvPr>
        </p:nvSpPr>
        <p:spPr>
          <a:xfrm>
            <a:off x="7474206" y="5982177"/>
            <a:ext cx="2148840" cy="722376"/>
          </a:xfrm>
        </p:spPr>
        <p:txBody>
          <a:bodyPr anchor="ctr">
            <a:normAutofit/>
          </a:bodyPr>
          <a:lstStyle>
            <a:lvl1pPr marL="0" indent="0" algn="ctr">
              <a:buNone/>
              <a:defRPr sz="2000" b="1"/>
            </a:lvl1pPr>
          </a:lstStyle>
          <a:p>
            <a:pPr lvl="0"/>
            <a:r>
              <a:rPr lang="en-US" dirty="0"/>
              <a:t>Click to add text</a:t>
            </a:r>
          </a:p>
        </p:txBody>
      </p:sp>
      <p:sp>
        <p:nvSpPr>
          <p:cNvPr id="79" name="Picture Placeholder 25">
            <a:extLst>
              <a:ext uri="{FF2B5EF4-FFF2-40B4-BE49-F238E27FC236}">
                <a16:creationId xmlns:a16="http://schemas.microsoft.com/office/drawing/2014/main" id="{F4AE9E1B-D8F1-43B5-8EC9-55F377B7EA06}"/>
              </a:ext>
            </a:extLst>
          </p:cNvPr>
          <p:cNvSpPr>
            <a:spLocks noGrp="1"/>
          </p:cNvSpPr>
          <p:nvPr>
            <p:ph type="pic" sz="quarter" idx="48"/>
          </p:nvPr>
        </p:nvSpPr>
        <p:spPr bwMode="gray">
          <a:xfrm>
            <a:off x="10115310" y="4304416"/>
            <a:ext cx="1688368" cy="1572637"/>
          </a:xfrm>
        </p:spPr>
        <p:txBody>
          <a:bodyPr/>
          <a:lstStyle>
            <a:lvl1pPr marL="0" indent="0" algn="ctr">
              <a:buNone/>
              <a:defRPr/>
            </a:lvl1pPr>
          </a:lstStyle>
          <a:p>
            <a:r>
              <a:rPr lang="en-US"/>
              <a:t>Click icon to add picture</a:t>
            </a:r>
            <a:endParaRPr lang="en-US" dirty="0"/>
          </a:p>
        </p:txBody>
      </p:sp>
      <p:sp>
        <p:nvSpPr>
          <p:cNvPr id="96" name="Text Placeholder 26">
            <a:extLst>
              <a:ext uri="{FF2B5EF4-FFF2-40B4-BE49-F238E27FC236}">
                <a16:creationId xmlns:a16="http://schemas.microsoft.com/office/drawing/2014/main" id="{86B304D2-5934-49D0-828A-58E73AB34CAB}"/>
              </a:ext>
            </a:extLst>
          </p:cNvPr>
          <p:cNvSpPr>
            <a:spLocks noGrp="1"/>
          </p:cNvSpPr>
          <p:nvPr>
            <p:ph type="body" sz="quarter" idx="58" hasCustomPrompt="1"/>
          </p:nvPr>
        </p:nvSpPr>
        <p:spPr>
          <a:xfrm>
            <a:off x="9898967" y="5982177"/>
            <a:ext cx="2148840" cy="722376"/>
          </a:xfrm>
        </p:spPr>
        <p:txBody>
          <a:bodyPr anchor="ctr">
            <a:normAutofit/>
          </a:bodyPr>
          <a:lstStyle>
            <a:lvl1pPr marL="0" indent="0" algn="ctr">
              <a:buNone/>
              <a:defRPr sz="2000" b="1"/>
            </a:lvl1pPr>
          </a:lstStyle>
          <a:p>
            <a:pPr lvl="0"/>
            <a:r>
              <a:rPr lang="en-US" dirty="0"/>
              <a:t>Click to add text</a:t>
            </a:r>
          </a:p>
        </p:txBody>
      </p:sp>
    </p:spTree>
    <p:extLst>
      <p:ext uri="{BB962C8B-B14F-4D97-AF65-F5344CB8AC3E}">
        <p14:creationId xmlns:p14="http://schemas.microsoft.com/office/powerpoint/2010/main" val="19532806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hoto Background (Blue Title, Overlay)">
    <p:spTree>
      <p:nvGrpSpPr>
        <p:cNvPr id="1" name=""/>
        <p:cNvGrpSpPr/>
        <p:nvPr/>
      </p:nvGrpSpPr>
      <p:grpSpPr>
        <a:xfrm>
          <a:off x="0" y="0"/>
          <a:ext cx="0" cy="0"/>
          <a:chOff x="0" y="0"/>
          <a:chExt cx="0" cy="0"/>
        </a:xfrm>
      </p:grpSpPr>
      <p:sp>
        <p:nvSpPr>
          <p:cNvPr id="1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9" name="Picture Placeholder 3"/>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7" name="Content Placeholder 4"/>
          <p:cNvSpPr>
            <a:spLocks noGrp="1"/>
          </p:cNvSpPr>
          <p:nvPr>
            <p:ph idx="1" hasCustomPrompt="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a:t>Click to edit Master text styles. Note that blue overlay slide types require extra accessibility remediation when exported to PDF.</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6272533"/>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9" name="Picture Placeholder 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7" name="Content Placeholder 3"/>
          <p:cNvSpPr>
            <a:spLocks noGrp="1"/>
          </p:cNvSpPr>
          <p:nvPr>
            <p:ph idx="1" hasCustomPrompt="1"/>
          </p:nvPr>
        </p:nvSpPr>
        <p:spPr bwMode="auto">
          <a:xfrm>
            <a:off x="0" y="1921328"/>
            <a:ext cx="5683624" cy="4234542"/>
          </a:xfrm>
          <a:solidFill>
            <a:schemeClr val="tx1">
              <a:alpha val="88000"/>
            </a:schemeClr>
          </a:solidFill>
        </p:spPr>
        <p:txBody>
          <a:bodyPr rIns="274320" anchor="ctr"/>
          <a:lstStyle>
            <a:lvl1pPr marL="457200" marR="0" indent="0" algn="l" defTabSz="914400" rtl="0" eaLnBrk="1" fontAlgn="auto" latinLnBrk="0" hangingPunct="1">
              <a:lnSpc>
                <a:spcPct val="100000"/>
              </a:lnSpc>
              <a:spcBef>
                <a:spcPts val="0"/>
              </a:spcBef>
              <a:spcAft>
                <a:spcPts val="1000"/>
              </a:spcAft>
              <a:buClr>
                <a:schemeClr val="accent2"/>
              </a:buClr>
              <a:buSzTx/>
              <a:buFont typeface="Arial" panose="020B0604020202020204" pitchFamily="34" charset="0"/>
              <a:buNone/>
              <a:tabLst/>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marL="685800" marR="0" lvl="0" indent="-228600" algn="l" defTabSz="914400" rtl="0" eaLnBrk="1" fontAlgn="auto" latinLnBrk="0" hangingPunct="1">
              <a:lnSpc>
                <a:spcPct val="100000"/>
              </a:lnSpc>
              <a:spcBef>
                <a:spcPts val="0"/>
              </a:spcBef>
              <a:spcAft>
                <a:spcPts val="1000"/>
              </a:spcAft>
              <a:buClr>
                <a:schemeClr val="accent2"/>
              </a:buClr>
              <a:buSzTx/>
              <a:buFont typeface="Arial" panose="020B0604020202020204" pitchFamily="34" charset="0"/>
              <a:buChar char="•"/>
              <a:tabLst/>
              <a:defRPr/>
            </a:pPr>
            <a:r>
              <a:rPr lang="en-US" dirty="0"/>
              <a:t>Click to edit Master text styles. Note that blue overlay slide types require extra accessibility remediation when exported to PDF.</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0576188"/>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endParaRPr lang="en-US" dirty="0"/>
          </a:p>
        </p:txBody>
      </p:sp>
      <p:sp>
        <p:nvSpPr>
          <p:cNvPr id="9" name="Title 2"/>
          <p:cNvSpPr>
            <a:spLocks noGrp="1"/>
          </p:cNvSpPr>
          <p:nvPr>
            <p:ph type="title" hasCustomPrompt="1"/>
          </p:nvPr>
        </p:nvSpPr>
        <p:spPr bwMode="auto">
          <a:xfrm>
            <a:off x="6304108"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1621540082"/>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a:t>Click icon to add picture</a:t>
            </a:r>
            <a:endParaRPr lang="en-US" dirty="0"/>
          </a:p>
        </p:txBody>
      </p:sp>
      <p:sp>
        <p:nvSpPr>
          <p:cNvPr id="8" name="Title 2"/>
          <p:cNvSpPr>
            <a:spLocks noGrp="1"/>
          </p:cNvSpPr>
          <p:nvPr>
            <p:ph type="title" hasCustomPrompt="1"/>
          </p:nvPr>
        </p:nvSpPr>
        <p:spPr bwMode="auto">
          <a:xfrm>
            <a:off x="7289728" y="901318"/>
            <a:ext cx="4661388" cy="4661388"/>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12" name="Text Placeholder 3"/>
          <p:cNvSpPr>
            <a:spLocks noGrp="1"/>
          </p:cNvSpPr>
          <p:nvPr>
            <p:ph type="body" sz="quarter" idx="16" hasCustomPrompt="1"/>
          </p:nvPr>
        </p:nvSpPr>
        <p:spPr bwMode="auto">
          <a:xfrm>
            <a:off x="6054753" y="398666"/>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13" name="Text Placeholder 4"/>
          <p:cNvSpPr>
            <a:spLocks noGrp="1"/>
          </p:cNvSpPr>
          <p:nvPr>
            <p:ph type="body" sz="quarter" idx="17" hasCustomPrompt="1"/>
          </p:nvPr>
        </p:nvSpPr>
        <p:spPr bwMode="auto">
          <a:xfrm>
            <a:off x="5679058" y="3827626"/>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1110456365"/>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5" name="Title 2"/>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712749965"/>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Quote or Statement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2"/>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3"/>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4/20/2026</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health.state.mn.us</a:t>
            </a:r>
          </a:p>
        </p:txBody>
      </p:sp>
      <p:sp>
        <p:nvSpPr>
          <p:cNvPr id="4" name="Slide Number Placeholder 5"/>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55321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p:cNvSpPr txBox="1">
            <a:spLocks/>
          </p:cNvSpPr>
          <p:nvPr userDrawn="1"/>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389685"/>
            <a:ext cx="11658600" cy="1340989"/>
          </a:xfrm>
          <a:no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3"/>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dirty="0"/>
              <a:t>Make a secondary statement here.</a:t>
            </a:r>
          </a:p>
        </p:txBody>
      </p:sp>
      <p:sp>
        <p:nvSpPr>
          <p:cNvPr id="3" name="Date Placeholder 4"/>
          <p:cNvSpPr>
            <a:spLocks noGrp="1"/>
          </p:cNvSpPr>
          <p:nvPr>
            <p:ph type="dt" sz="half" idx="10"/>
          </p:nvPr>
        </p:nvSpPr>
        <p:spPr bwMode="black"/>
        <p:txBody>
          <a:bodyPr/>
          <a:lstStyle/>
          <a:p>
            <a:fld id="{466A75E6-E45B-4C5D-981E-7C8ED0C72F5D}" type="datetime1">
              <a:rPr lang="en-US" smtClean="0"/>
              <a:t>4/20/2026</a:t>
            </a:fld>
            <a:endParaRPr lang="en-US" dirty="0"/>
          </a:p>
        </p:txBody>
      </p:sp>
      <p:sp>
        <p:nvSpPr>
          <p:cNvPr id="5" name="Footer Placeholder 5"/>
          <p:cNvSpPr>
            <a:spLocks noGrp="1"/>
          </p:cNvSpPr>
          <p:nvPr>
            <p:ph type="ftr" sz="quarter" idx="12"/>
          </p:nvPr>
        </p:nvSpPr>
        <p:spPr bwMode="black"/>
        <p:txBody>
          <a:bodyPr/>
          <a:lstStyle>
            <a:lvl1pPr>
              <a:defRPr>
                <a:solidFill>
                  <a:schemeClr val="tx2"/>
                </a:solidFill>
              </a:defRPr>
            </a:lvl1pPr>
          </a:lstStyle>
          <a:p>
            <a:r>
              <a:rPr lang="en-US" dirty="0"/>
              <a:t>health.state.mn.us</a:t>
            </a:r>
          </a:p>
        </p:txBody>
      </p:sp>
      <p:sp>
        <p:nvSpPr>
          <p:cNvPr id="4" name="Slide Number Placeholder 6"/>
          <p:cNvSpPr>
            <a:spLocks noGrp="1"/>
          </p:cNvSpPr>
          <p:nvPr>
            <p:ph type="sldNum" sz="quarter" idx="11"/>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43007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75DDCF-A286-C60C-8412-44B2345B594A}"/>
              </a:ext>
            </a:extLst>
          </p:cNvPr>
          <p:cNvSpPr>
            <a:spLocks noGrp="1"/>
          </p:cNvSpPr>
          <p:nvPr>
            <p:ph type="dt" sz="half" idx="10"/>
          </p:nvPr>
        </p:nvSpPr>
        <p:spPr/>
        <p:txBody>
          <a:bodyPr/>
          <a:lstStyle/>
          <a:p>
            <a:fld id="{93DFC2FE-A21A-44D2-B261-F2658F2085D9}" type="datetimeFigureOut">
              <a:rPr lang="en-US" smtClean="0"/>
              <a:t>4/20/2026</a:t>
            </a:fld>
            <a:endParaRPr lang="en-US"/>
          </a:p>
        </p:txBody>
      </p:sp>
      <p:sp>
        <p:nvSpPr>
          <p:cNvPr id="3" name="Footer Placeholder 2">
            <a:extLst>
              <a:ext uri="{FF2B5EF4-FFF2-40B4-BE49-F238E27FC236}">
                <a16:creationId xmlns:a16="http://schemas.microsoft.com/office/drawing/2014/main" id="{ED1F45BD-AC3B-1289-A4DB-597F8EA81C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9EA4FF-88C1-FC3C-FFA2-42E9646B8A97}"/>
              </a:ext>
            </a:extLst>
          </p:cNvPr>
          <p:cNvSpPr>
            <a:spLocks noGrp="1"/>
          </p:cNvSpPr>
          <p:nvPr>
            <p:ph type="sldNum" sz="quarter" idx="12"/>
          </p:nvPr>
        </p:nvSpPr>
        <p:spPr/>
        <p:txBody>
          <a:bodyPr/>
          <a:lstStyle/>
          <a:p>
            <a:fld id="{E075968F-AB43-447E-B140-A6E1F0E99EEA}" type="slidenum">
              <a:rPr lang="en-US" smtClean="0"/>
              <a:t>‹#›</a:t>
            </a:fld>
            <a:endParaRPr lang="en-US"/>
          </a:p>
        </p:txBody>
      </p:sp>
    </p:spTree>
    <p:extLst>
      <p:ext uri="{BB962C8B-B14F-4D97-AF65-F5344CB8AC3E}">
        <p14:creationId xmlns:p14="http://schemas.microsoft.com/office/powerpoint/2010/main" val="37192459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 or Statement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4" hasCustomPrompt="1"/>
          </p:nvPr>
        </p:nvSpPr>
        <p:spPr bwMode="gray">
          <a:xfrm>
            <a:off x="0" y="0"/>
            <a:ext cx="12192000" cy="6858000"/>
          </a:xfrm>
          <a:solidFill>
            <a:schemeClr val="tx2">
              <a:lumMod val="65000"/>
              <a:lumOff val="35000"/>
            </a:schemeClr>
          </a:solidFill>
        </p:spPr>
        <p:txBody>
          <a:bodyPr/>
          <a:lstStyle>
            <a:lvl1pPr>
              <a:defRPr>
                <a:solidFill>
                  <a:schemeClr val="bg1"/>
                </a:solidFill>
              </a:defRPr>
            </a:lvl1pPr>
          </a:lstStyle>
          <a:p>
            <a:r>
              <a:rPr lang="en-US" dirty="0"/>
              <a:t>Click icon to add background picture. Ensure sufficient contrast exists between photo and white text.</a:t>
            </a:r>
          </a:p>
        </p:txBody>
      </p:sp>
      <p:sp>
        <p:nvSpPr>
          <p:cNvPr id="12" name="Title 2"/>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3"/>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4"/>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t>4/20/2026</a:t>
            </a:fld>
            <a:endParaRPr lang="en-US" dirty="0"/>
          </a:p>
        </p:txBody>
      </p:sp>
      <p:sp>
        <p:nvSpPr>
          <p:cNvPr id="5" name="Footer Placeholder 5"/>
          <p:cNvSpPr>
            <a:spLocks noGrp="1"/>
          </p:cNvSpPr>
          <p:nvPr>
            <p:ph type="ftr" sz="quarter" idx="12"/>
          </p:nvPr>
        </p:nvSpPr>
        <p:spPr bwMode="white"/>
        <p:txBody>
          <a:bodyPr/>
          <a:lstStyle>
            <a:lvl1pPr>
              <a:defRPr>
                <a:solidFill>
                  <a:schemeClr val="bg1"/>
                </a:solidFill>
              </a:defRPr>
            </a:lvl1pPr>
          </a:lstStyle>
          <a:p>
            <a:r>
              <a:rPr lang="en-US" dirty="0"/>
              <a:t>health.state.mn.us</a:t>
            </a:r>
          </a:p>
        </p:txBody>
      </p:sp>
      <p:sp>
        <p:nvSpPr>
          <p:cNvPr id="4" name="Slide Number Placeholder 6"/>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21313548"/>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651380"/>
            <a:ext cx="11658600" cy="1733266"/>
          </a:xfrm>
          <a:noFill/>
        </p:spPr>
        <p:txBody>
          <a:bodyPr>
            <a:noAutofit/>
          </a:bodyPr>
          <a:lstStyle>
            <a:lvl1pPr algn="ctr">
              <a:tabLst>
                <a:tab pos="3770313" algn="l"/>
              </a:tabLst>
              <a:defRPr sz="7000">
                <a:solidFill>
                  <a:schemeClr val="bg1"/>
                </a:solidFill>
              </a:defRPr>
            </a:lvl1pPr>
          </a:lstStyle>
          <a:p>
            <a:r>
              <a:rPr lang="en-US" dirty="0"/>
              <a:t>Add “thank you” here</a:t>
            </a:r>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4/20/2026</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t>health.state.mn.us</a:t>
            </a: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7" descr="Minnesota Department of Health logo">
            <a:extLst>
              <a:ext uri="{FF2B5EF4-FFF2-40B4-BE49-F238E27FC236}">
                <a16:creationId xmlns:a16="http://schemas.microsoft.com/office/drawing/2014/main" id="{5592C70C-B546-4A40-9C26-6C857E0F9E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580090" y="705704"/>
            <a:ext cx="2427390" cy="346770"/>
          </a:xfrm>
          <a:prstGeom prst="rect">
            <a:avLst/>
          </a:prstGeom>
        </p:spPr>
      </p:pic>
    </p:spTree>
    <p:extLst>
      <p:ext uri="{BB962C8B-B14F-4D97-AF65-F5344CB8AC3E}">
        <p14:creationId xmlns:p14="http://schemas.microsoft.com/office/powerpoint/2010/main" val="28750957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dirty="0"/>
              <a:t>Add “thank you” here</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4/20/2026</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health.state.mn.us</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8" descr="Minnesota Department of Health logo">
            <a:extLst>
              <a:ext uri="{FF2B5EF4-FFF2-40B4-BE49-F238E27FC236}">
                <a16:creationId xmlns:a16="http://schemas.microsoft.com/office/drawing/2014/main" id="{2A40E8AF-55F5-4194-AB93-9716C425792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580090" y="705704"/>
            <a:ext cx="2427390" cy="346770"/>
          </a:xfrm>
          <a:prstGeom prst="rect">
            <a:avLst/>
          </a:prstGeom>
        </p:spPr>
      </p:pic>
    </p:spTree>
    <p:extLst>
      <p:ext uri="{BB962C8B-B14F-4D97-AF65-F5344CB8AC3E}">
        <p14:creationId xmlns:p14="http://schemas.microsoft.com/office/powerpoint/2010/main" val="36647020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25439941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 col / 1 row">
    <p:bg bwMode="gray">
      <p:bgRef idx="1001">
        <a:schemeClr val="bg1"/>
      </p:bgRef>
    </p:bg>
    <p:spTree>
      <p:nvGrpSpPr>
        <p:cNvPr id="1" name=""/>
        <p:cNvGrpSpPr/>
        <p:nvPr/>
      </p:nvGrpSpPr>
      <p:grpSpPr>
        <a:xfrm>
          <a:off x="0" y="0"/>
          <a:ext cx="0" cy="0"/>
          <a:chOff x="0" y="0"/>
          <a:chExt cx="0" cy="0"/>
        </a:xfrm>
      </p:grpSpPr>
      <p:grpSp>
        <p:nvGrpSpPr>
          <p:cNvPr id="7" name="Group 6" descr="&quot;&quot;"/>
          <p:cNvGrpSpPr/>
          <p:nvPr userDrawn="1"/>
        </p:nvGrpSpPr>
        <p:grpSpPr>
          <a:xfrm>
            <a:off x="0" y="-128"/>
            <a:ext cx="12192000" cy="1335409"/>
            <a:chOff x="0" y="-128"/>
            <a:chExt cx="12192000" cy="1335409"/>
          </a:xfrm>
        </p:grpSpPr>
        <p:sp>
          <p:nvSpPr>
            <p:cNvPr id="9"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0" y="-1"/>
            <a:ext cx="11887200" cy="1216025"/>
          </a:xfrm>
          <a:noFill/>
        </p:spPr>
        <p:txBody>
          <a:bodyPr lIns="0" rIns="0">
            <a:normAutofit/>
          </a:bodyPr>
          <a:lstStyle>
            <a:lvl1pPr marL="457200" algn="r">
              <a:spcBef>
                <a:spcPts val="0"/>
              </a:spcBef>
              <a:spcAft>
                <a:spcPts val="0"/>
              </a:spcAft>
              <a:defRPr sz="3600" b="1">
                <a:solidFill>
                  <a:schemeClr val="bg1"/>
                </a:solidFill>
              </a:defRPr>
            </a:lvl1pPr>
          </a:lstStyle>
          <a:p>
            <a:r>
              <a:rPr lang="en-US" dirty="0"/>
              <a:t>Slide title – 1 col / 1 row</a:t>
            </a:r>
          </a:p>
        </p:txBody>
      </p:sp>
      <p:sp>
        <p:nvSpPr>
          <p:cNvPr id="3" name="Content Placeholder 3"/>
          <p:cNvSpPr>
            <a:spLocks noGrp="1"/>
          </p:cNvSpPr>
          <p:nvPr>
            <p:ph idx="1" hasCustomPrompt="1"/>
          </p:nvPr>
        </p:nvSpPr>
        <p:spPr bwMode="gray">
          <a:xfrm>
            <a:off x="1529542" y="1594624"/>
            <a:ext cx="10357658" cy="4582339"/>
          </a:xfrm>
          <a:noFill/>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Add text or click icon to add object</a:t>
            </a:r>
          </a:p>
          <a:p>
            <a:pPr lvl="1"/>
            <a:r>
              <a:rPr lang="en-US" dirty="0" err="1"/>
              <a:t>Lsjkdflksd</a:t>
            </a:r>
            <a:endParaRPr lang="en-US" dirty="0"/>
          </a:p>
          <a:p>
            <a:pPr lvl="2"/>
            <a:r>
              <a:rPr lang="en-US" dirty="0" err="1"/>
              <a:t>Lkjsdlksd</a:t>
            </a:r>
            <a:endParaRPr lang="en-US" dirty="0"/>
          </a:p>
          <a:p>
            <a:pPr lvl="3"/>
            <a:r>
              <a:rPr lang="en-US" dirty="0"/>
              <a:t>;</a:t>
            </a:r>
            <a:r>
              <a:rPr lang="en-US" dirty="0" err="1"/>
              <a:t>kfs;lsd</a:t>
            </a:r>
            <a:endParaRPr lang="en-US" dirty="0"/>
          </a:p>
          <a:p>
            <a:pPr lvl="4"/>
            <a:r>
              <a:rPr lang="en-US" dirty="0" err="1"/>
              <a:t>L;ksdlksd</a:t>
            </a:r>
            <a:endParaRPr lang="en-US" dirty="0"/>
          </a:p>
        </p:txBody>
      </p:sp>
      <p:sp>
        <p:nvSpPr>
          <p:cNvPr id="6" name="Slide Number Placeholder 6"/>
          <p:cNvSpPr>
            <a:spLocks noGrp="1"/>
          </p:cNvSpPr>
          <p:nvPr>
            <p:ph type="sldNum" sz="quarter" idx="12"/>
          </p:nvPr>
        </p:nvSpPr>
        <p:spPr bwMode="black">
          <a:xfrm>
            <a:off x="10425426" y="632460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82273633"/>
      </p:ext>
    </p:extLst>
  </p:cSld>
  <p:clrMapOvr>
    <a:masterClrMapping/>
  </p:clrMapOvr>
  <p:extLst>
    <p:ext uri="{DCECCB84-F9BA-43D5-87BE-67443E8EF086}">
      <p15:sldGuideLst xmlns:p15="http://schemas.microsoft.com/office/powerpoint/2012/main">
        <p15:guide id="1" pos="96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2"/>
          <p:cNvSpPr>
            <a:spLocks noGrp="1"/>
          </p:cNvSpPr>
          <p:nvPr>
            <p:ph type="dt" sz="half" idx="10"/>
          </p:nvPr>
        </p:nvSpPr>
        <p:spPr/>
        <p:txBody>
          <a:bodyPr/>
          <a:lstStyle/>
          <a:p>
            <a:fld id="{4B4EEDC6-36CA-4209-B482-2ED76AA0BF08}" type="datetime1">
              <a:rPr lang="en-US" smtClean="0"/>
              <a:t>4/20/2026</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716237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fld id="{37C3B6E0-E413-4EA2-9B23-AF69A1623F89}" type="datetime1">
              <a:rPr lang="en-US" smtClean="0"/>
              <a:t>4/20/2026</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58974448"/>
      </p:ext>
    </p:extLst>
  </p:cSld>
  <p:clrMapOvr>
    <a:masterClrMapping/>
  </p:clrMapOvr>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936DB2D6-5DF4-4264-A4A1-7D3EAF38D255}" type="datetime1">
              <a:rPr lang="en-US" smtClean="0"/>
              <a:t>4/20/2026</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734112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general 1/1">
    <p:spTree>
      <p:nvGrpSpPr>
        <p:cNvPr id="1" name=""/>
        <p:cNvGrpSpPr/>
        <p:nvPr/>
      </p:nvGrpSpPr>
      <p:grpSpPr>
        <a:xfrm>
          <a:off x="0" y="0"/>
          <a:ext cx="0" cy="0"/>
          <a:chOff x="0" y="0"/>
          <a:chExt cx="0" cy="0"/>
        </a:xfrm>
      </p:grpSpPr>
      <p:sp>
        <p:nvSpPr>
          <p:cNvPr id="9" name="Number"/>
          <p:cNvSpPr>
            <a:spLocks noGrp="1"/>
          </p:cNvSpPr>
          <p:nvPr>
            <p:ph type="sldNum" sz="quarter" idx="12"/>
          </p:nvPr>
        </p:nvSpPr>
        <p:spPr>
          <a:xfrm>
            <a:off x="10186144" y="6362701"/>
            <a:ext cx="1392447" cy="365125"/>
          </a:xfrm>
        </p:spPr>
        <p:txBody>
          <a:bodyPr/>
          <a:lstStyle/>
          <a:p>
            <a:fld id="{C77968C3-7B7E-411D-B105-08F43D0B3F8A}" type="slidenum">
              <a:rPr lang="en-US" smtClean="0"/>
              <a:t>‹#›</a:t>
            </a:fld>
            <a:endParaRPr lang="en-US"/>
          </a:p>
        </p:txBody>
      </p:sp>
      <p:sp>
        <p:nvSpPr>
          <p:cNvPr id="10" name="Footer"/>
          <p:cNvSpPr>
            <a:spLocks noGrp="1"/>
          </p:cNvSpPr>
          <p:nvPr>
            <p:ph type="ftr" sz="quarter" idx="13"/>
          </p:nvPr>
        </p:nvSpPr>
        <p:spPr>
          <a:xfrm>
            <a:off x="2002048" y="6356352"/>
            <a:ext cx="8184095" cy="365125"/>
          </a:xfrm>
          <a:prstGeom prst="rect">
            <a:avLst/>
          </a:prstGeom>
        </p:spPr>
        <p:txBody>
          <a:bodyPr vert="horz" lIns="91440" tIns="45720" rIns="91440" bIns="45720" rtlCol="0" anchor="ctr"/>
          <a:lstStyle>
            <a:lvl1pPr algn="ctr">
              <a:defRPr sz="988" b="1" i="0" cap="all" spc="99" baseline="0">
                <a:solidFill>
                  <a:schemeClr val="accent1"/>
                </a:solidFill>
                <a:latin typeface="Calibri" panose="020F0502020204030204" pitchFamily="34" charset="0"/>
              </a:defRPr>
            </a:lvl1pPr>
          </a:lstStyle>
          <a:p>
            <a:r>
              <a:rPr lang="en-US"/>
              <a:t>PROTECTING, MAINTAINING AND IMPROVING THE HEALTH OF ALL MINNESOTANS</a:t>
            </a:r>
          </a:p>
        </p:txBody>
      </p:sp>
      <p:sp>
        <p:nvSpPr>
          <p:cNvPr id="22" name="Date"/>
          <p:cNvSpPr>
            <a:spLocks noGrp="1"/>
          </p:cNvSpPr>
          <p:nvPr>
            <p:ph type="dt" sz="half" idx="14"/>
          </p:nvPr>
        </p:nvSpPr>
        <p:spPr>
          <a:xfrm>
            <a:off x="609600" y="6362702"/>
            <a:ext cx="1392448" cy="365125"/>
          </a:xfrm>
          <a:prstGeom prst="rect">
            <a:avLst/>
          </a:prstGeom>
        </p:spPr>
        <p:txBody>
          <a:bodyPr vert="horz" lIns="91440" tIns="45720" rIns="91440" bIns="45720" rtlCol="0" anchor="ctr"/>
          <a:lstStyle>
            <a:lvl1pPr algn="l">
              <a:defRPr sz="988" b="1" spc="198" baseline="0">
                <a:solidFill>
                  <a:schemeClr val="accent1"/>
                </a:solidFill>
              </a:defRPr>
            </a:lvl1pPr>
          </a:lstStyle>
          <a:p>
            <a:fld id="{B03B318F-DCD9-4300-8D6C-27366D417958}" type="datetime1">
              <a:rPr lang="en-US" smtClean="0"/>
              <a:t>4/20/2026</a:t>
            </a:fld>
            <a:endParaRPr lang="en-US"/>
          </a:p>
        </p:txBody>
      </p:sp>
      <p:sp>
        <p:nvSpPr>
          <p:cNvPr id="4" name="Content Placeholder 3"/>
          <p:cNvSpPr>
            <a:spLocks noGrp="1"/>
          </p:cNvSpPr>
          <p:nvPr>
            <p:ph sz="half" idx="2" hasCustomPrompt="1"/>
          </p:nvPr>
        </p:nvSpPr>
        <p:spPr>
          <a:xfrm>
            <a:off x="677333" y="1600202"/>
            <a:ext cx="11213630" cy="4589463"/>
          </a:xfrm>
        </p:spPr>
        <p:txBody>
          <a:bodyPr anchor="ctr">
            <a:normAutofit/>
          </a:bodyPr>
          <a:lstStyle>
            <a:lvl1pPr marL="0" indent="0">
              <a:buNone/>
              <a:defRPr sz="3161" baseline="0"/>
            </a:lvl1pPr>
            <a:lvl2pPr marL="391993" indent="0">
              <a:buNone/>
              <a:defRPr/>
            </a:lvl2pPr>
            <a:lvl3pPr marL="732244" indent="0">
              <a:buNone/>
              <a:defRPr/>
            </a:lvl3pPr>
            <a:lvl4pPr marL="1074062" indent="0">
              <a:buNone/>
              <a:defRPr/>
            </a:lvl4pPr>
            <a:lvl5pPr marL="1414312" indent="0">
              <a:buNone/>
              <a:defRPr/>
            </a:lvl5pPr>
          </a:lstStyle>
          <a:p>
            <a:pPr lvl="0"/>
            <a:r>
              <a:rPr lang="en-US"/>
              <a:t>Add text or other object </a:t>
            </a:r>
            <a:br>
              <a:rPr lang="en-US"/>
            </a:br>
            <a:r>
              <a:rPr lang="en-US"/>
              <a:t>by clicking an icon. </a:t>
            </a:r>
          </a:p>
        </p:txBody>
      </p:sp>
      <p:sp>
        <p:nvSpPr>
          <p:cNvPr id="18" name="bluebar"/>
          <p:cNvSpPr/>
          <p:nvPr userDrawn="1"/>
        </p:nvSpPr>
        <p:spPr>
          <a:xfrm>
            <a:off x="0" y="1216660"/>
            <a:ext cx="121920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21" name="Rectangle 20"/>
          <p:cNvSpPr/>
          <p:nvPr userDrawn="1"/>
        </p:nvSpPr>
        <p:spPr>
          <a:xfrm>
            <a:off x="0" y="0"/>
            <a:ext cx="121920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2" name="Title 3"/>
          <p:cNvSpPr>
            <a:spLocks noGrp="1"/>
          </p:cNvSpPr>
          <p:nvPr userDrawn="1">
            <p:ph type="title" hasCustomPrompt="1"/>
          </p:nvPr>
        </p:nvSpPr>
        <p:spPr bwMode="gray">
          <a:xfrm>
            <a:off x="0" y="2"/>
            <a:ext cx="11552296" cy="1210309"/>
          </a:xfrm>
          <a:solidFill>
            <a:schemeClr val="accent1"/>
          </a:solidFill>
          <a:ln>
            <a:noFill/>
          </a:ln>
        </p:spPr>
        <p:txBody>
          <a:bodyPr anchor="ctr">
            <a:normAutofit/>
          </a:bodyPr>
          <a:lstStyle>
            <a:lvl1pPr algn="r">
              <a:defRPr sz="3556">
                <a:solidFill>
                  <a:schemeClr val="bg2"/>
                </a:solidFill>
              </a:defRPr>
            </a:lvl1pPr>
          </a:lstStyle>
          <a:p>
            <a:r>
              <a:rPr lang="en-US"/>
              <a:t>Title - 1 column slide</a:t>
            </a:r>
          </a:p>
        </p:txBody>
      </p:sp>
    </p:spTree>
    <p:extLst>
      <p:ext uri="{BB962C8B-B14F-4D97-AF65-F5344CB8AC3E}">
        <p14:creationId xmlns:p14="http://schemas.microsoft.com/office/powerpoint/2010/main" val="8306698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514350" indent="-171450">
              <a:lnSpc>
                <a:spcPct val="100000"/>
              </a:lnSpc>
              <a:spcBef>
                <a:spcPts val="0"/>
              </a:spcBef>
              <a:buClr>
                <a:schemeClr val="accent2"/>
              </a:buClr>
              <a:defRPr sz="1875">
                <a:solidFill>
                  <a:schemeClr val="bg1"/>
                </a:solidFill>
              </a:defRPr>
            </a:lvl1pPr>
            <a:lvl2pPr marL="857250" indent="-171450">
              <a:lnSpc>
                <a:spcPct val="100000"/>
              </a:lnSpc>
              <a:buClr>
                <a:schemeClr val="accent2"/>
              </a:buClr>
              <a:defRPr sz="1575">
                <a:solidFill>
                  <a:schemeClr val="bg1"/>
                </a:solidFill>
              </a:defRPr>
            </a:lvl2pPr>
            <a:lvl3pPr marL="1200150" indent="-171450">
              <a:lnSpc>
                <a:spcPct val="100000"/>
              </a:lnSpc>
              <a:buClr>
                <a:schemeClr val="accent2"/>
              </a:buClr>
              <a:defRPr sz="1275">
                <a:solidFill>
                  <a:schemeClr val="bg1"/>
                </a:solidFill>
              </a:defRPr>
            </a:lvl3pPr>
            <a:lvl4pPr marL="1543050" indent="-171450">
              <a:lnSpc>
                <a:spcPct val="100000"/>
              </a:lnSpc>
              <a:buClr>
                <a:schemeClr val="accent2"/>
              </a:buClr>
              <a:defRPr sz="1275">
                <a:solidFill>
                  <a:schemeClr val="bg1"/>
                </a:solidFill>
              </a:defRPr>
            </a:lvl4pPr>
            <a:lvl5pPr marL="1885950" indent="-171450">
              <a:lnSpc>
                <a:spcPct val="100000"/>
              </a:lnSpc>
              <a:buClr>
                <a:schemeClr val="accent2"/>
              </a:buClr>
              <a:defRPr sz="1275">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2E8677-C648-465D-82CD-E88587B4845D}" type="datetime1">
              <a:rPr lang="en-US" smtClean="0"/>
              <a:t>4/20/2026</a:t>
            </a:fld>
            <a:endParaRPr lang="en-US" dirty="0"/>
          </a:p>
        </p:txBody>
      </p:sp>
      <p:sp>
        <p:nvSpPr>
          <p:cNvPr id="13"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1454816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92FB2-9EF5-38FB-E003-A4E43227A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5E6185-10B9-AFEC-C954-1548C9AFCA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F9114-C754-09FD-C4D4-832016D95E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E45892-7517-C20A-162E-EE686A9CE9DD}"/>
              </a:ext>
            </a:extLst>
          </p:cNvPr>
          <p:cNvSpPr>
            <a:spLocks noGrp="1"/>
          </p:cNvSpPr>
          <p:nvPr>
            <p:ph type="dt" sz="half" idx="10"/>
          </p:nvPr>
        </p:nvSpPr>
        <p:spPr/>
        <p:txBody>
          <a:bodyPr/>
          <a:lstStyle/>
          <a:p>
            <a:fld id="{93DFC2FE-A21A-44D2-B261-F2658F2085D9}" type="datetimeFigureOut">
              <a:rPr lang="en-US" smtClean="0"/>
              <a:t>4/20/2026</a:t>
            </a:fld>
            <a:endParaRPr lang="en-US"/>
          </a:p>
        </p:txBody>
      </p:sp>
      <p:sp>
        <p:nvSpPr>
          <p:cNvPr id="6" name="Footer Placeholder 5">
            <a:extLst>
              <a:ext uri="{FF2B5EF4-FFF2-40B4-BE49-F238E27FC236}">
                <a16:creationId xmlns:a16="http://schemas.microsoft.com/office/drawing/2014/main" id="{82C20E84-6748-6E5B-9B62-EA536DC2A5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03FD8F-6602-2000-2E4E-F05787C16879}"/>
              </a:ext>
            </a:extLst>
          </p:cNvPr>
          <p:cNvSpPr>
            <a:spLocks noGrp="1"/>
          </p:cNvSpPr>
          <p:nvPr>
            <p:ph type="sldNum" sz="quarter" idx="12"/>
          </p:nvPr>
        </p:nvSpPr>
        <p:spPr/>
        <p:txBody>
          <a:bodyPr/>
          <a:lstStyle/>
          <a:p>
            <a:fld id="{E075968F-AB43-447E-B140-A6E1F0E99EEA}" type="slidenum">
              <a:rPr lang="en-US" smtClean="0"/>
              <a:t>‹#›</a:t>
            </a:fld>
            <a:endParaRPr lang="en-US"/>
          </a:p>
        </p:txBody>
      </p:sp>
    </p:spTree>
    <p:extLst>
      <p:ext uri="{BB962C8B-B14F-4D97-AF65-F5344CB8AC3E}">
        <p14:creationId xmlns:p14="http://schemas.microsoft.com/office/powerpoint/2010/main" val="1662036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16A87-BFA5-0A1F-FC7E-94652E4F31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BAD0E1-D2E7-2C30-8E02-1C07E0B023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CD3DD9-2AF4-DE62-1970-728E47ADD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2375C3-E94B-B44D-8BC0-21063C1DC156}"/>
              </a:ext>
            </a:extLst>
          </p:cNvPr>
          <p:cNvSpPr>
            <a:spLocks noGrp="1"/>
          </p:cNvSpPr>
          <p:nvPr>
            <p:ph type="dt" sz="half" idx="10"/>
          </p:nvPr>
        </p:nvSpPr>
        <p:spPr/>
        <p:txBody>
          <a:bodyPr/>
          <a:lstStyle/>
          <a:p>
            <a:fld id="{93DFC2FE-A21A-44D2-B261-F2658F2085D9}" type="datetimeFigureOut">
              <a:rPr lang="en-US" smtClean="0"/>
              <a:t>4/20/2026</a:t>
            </a:fld>
            <a:endParaRPr lang="en-US"/>
          </a:p>
        </p:txBody>
      </p:sp>
      <p:sp>
        <p:nvSpPr>
          <p:cNvPr id="6" name="Footer Placeholder 5">
            <a:extLst>
              <a:ext uri="{FF2B5EF4-FFF2-40B4-BE49-F238E27FC236}">
                <a16:creationId xmlns:a16="http://schemas.microsoft.com/office/drawing/2014/main" id="{A0EC05A3-C7D4-A01A-224E-8A34AC610E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C52DAA-77F9-C79C-8947-E4808E3E6E01}"/>
              </a:ext>
            </a:extLst>
          </p:cNvPr>
          <p:cNvSpPr>
            <a:spLocks noGrp="1"/>
          </p:cNvSpPr>
          <p:nvPr>
            <p:ph type="sldNum" sz="quarter" idx="12"/>
          </p:nvPr>
        </p:nvSpPr>
        <p:spPr/>
        <p:txBody>
          <a:bodyPr/>
          <a:lstStyle/>
          <a:p>
            <a:fld id="{E075968F-AB43-447E-B140-A6E1F0E99EEA}" type="slidenum">
              <a:rPr lang="en-US" smtClean="0"/>
              <a:t>‹#›</a:t>
            </a:fld>
            <a:endParaRPr lang="en-US"/>
          </a:p>
        </p:txBody>
      </p:sp>
    </p:spTree>
    <p:extLst>
      <p:ext uri="{BB962C8B-B14F-4D97-AF65-F5344CB8AC3E}">
        <p14:creationId xmlns:p14="http://schemas.microsoft.com/office/powerpoint/2010/main" val="3073270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8.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50" Type="http://schemas.openxmlformats.org/officeDocument/2006/relationships/slideLayout" Target="../slideLayouts/slideLayout62.xml"/><Relationship Id="rId55" Type="http://schemas.openxmlformats.org/officeDocument/2006/relationships/slideLayout" Target="../slideLayouts/slideLayout67.xml"/><Relationship Id="rId63" Type="http://schemas.openxmlformats.org/officeDocument/2006/relationships/slideLayout" Target="../slideLayouts/slideLayout75.xml"/><Relationship Id="rId68" Type="http://schemas.openxmlformats.org/officeDocument/2006/relationships/theme" Target="../theme/theme2.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9" Type="http://schemas.openxmlformats.org/officeDocument/2006/relationships/slideLayout" Target="../slideLayouts/slideLayout41.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3" Type="http://schemas.openxmlformats.org/officeDocument/2006/relationships/slideLayout" Target="../slideLayouts/slideLayout65.xml"/><Relationship Id="rId58" Type="http://schemas.openxmlformats.org/officeDocument/2006/relationships/slideLayout" Target="../slideLayouts/slideLayout70.xml"/><Relationship Id="rId66" Type="http://schemas.openxmlformats.org/officeDocument/2006/relationships/slideLayout" Target="../slideLayouts/slideLayout78.xml"/><Relationship Id="rId5" Type="http://schemas.openxmlformats.org/officeDocument/2006/relationships/slideLayout" Target="../slideLayouts/slideLayout17.xml"/><Relationship Id="rId61" Type="http://schemas.openxmlformats.org/officeDocument/2006/relationships/slideLayout" Target="../slideLayouts/slideLayout73.xml"/><Relationship Id="rId19" Type="http://schemas.openxmlformats.org/officeDocument/2006/relationships/slideLayout" Target="../slideLayouts/slideLayout3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56" Type="http://schemas.openxmlformats.org/officeDocument/2006/relationships/slideLayout" Target="../slideLayouts/slideLayout68.xml"/><Relationship Id="rId64" Type="http://schemas.openxmlformats.org/officeDocument/2006/relationships/slideLayout" Target="../slideLayouts/slideLayout76.xml"/><Relationship Id="rId8" Type="http://schemas.openxmlformats.org/officeDocument/2006/relationships/slideLayout" Target="../slideLayouts/slideLayout20.xml"/><Relationship Id="rId51" Type="http://schemas.openxmlformats.org/officeDocument/2006/relationships/slideLayout" Target="../slideLayouts/slideLayout63.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59" Type="http://schemas.openxmlformats.org/officeDocument/2006/relationships/slideLayout" Target="../slideLayouts/slideLayout71.xml"/><Relationship Id="rId67" Type="http://schemas.openxmlformats.org/officeDocument/2006/relationships/slideLayout" Target="../slideLayouts/slideLayout79.xml"/><Relationship Id="rId20" Type="http://schemas.openxmlformats.org/officeDocument/2006/relationships/slideLayout" Target="../slideLayouts/slideLayout32.xml"/><Relationship Id="rId41" Type="http://schemas.openxmlformats.org/officeDocument/2006/relationships/slideLayout" Target="../slideLayouts/slideLayout53.xml"/><Relationship Id="rId54" Type="http://schemas.openxmlformats.org/officeDocument/2006/relationships/slideLayout" Target="../slideLayouts/slideLayout66.xml"/><Relationship Id="rId62" Type="http://schemas.openxmlformats.org/officeDocument/2006/relationships/slideLayout" Target="../slideLayouts/slideLayout7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slideLayout" Target="../slideLayouts/slideLayout61.xml"/><Relationship Id="rId57" Type="http://schemas.openxmlformats.org/officeDocument/2006/relationships/slideLayout" Target="../slideLayouts/slideLayout69.xml"/><Relationship Id="rId10" Type="http://schemas.openxmlformats.org/officeDocument/2006/relationships/slideLayout" Target="../slideLayouts/slideLayout22.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52" Type="http://schemas.openxmlformats.org/officeDocument/2006/relationships/slideLayout" Target="../slideLayouts/slideLayout64.xml"/><Relationship Id="rId60" Type="http://schemas.openxmlformats.org/officeDocument/2006/relationships/slideLayout" Target="../slideLayouts/slideLayout72.xml"/><Relationship Id="rId65" Type="http://schemas.openxmlformats.org/officeDocument/2006/relationships/slideLayout" Target="../slideLayouts/slideLayout77.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AE2D0D-1FCC-1216-99FB-8E1175F5B9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F66549-1D03-F019-EF9B-6EA48BFD87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B7F958-CB9D-3ADB-BFFF-F4CB3F5420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3DFC2FE-A21A-44D2-B261-F2658F2085D9}" type="datetimeFigureOut">
              <a:rPr lang="en-US" smtClean="0"/>
              <a:t>4/20/2026</a:t>
            </a:fld>
            <a:endParaRPr lang="en-US"/>
          </a:p>
        </p:txBody>
      </p:sp>
      <p:sp>
        <p:nvSpPr>
          <p:cNvPr id="5" name="Footer Placeholder 4">
            <a:extLst>
              <a:ext uri="{FF2B5EF4-FFF2-40B4-BE49-F238E27FC236}">
                <a16:creationId xmlns:a16="http://schemas.microsoft.com/office/drawing/2014/main" id="{125FA273-8A90-94E8-AA61-037887E363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F86BFA7-2C11-65D5-D8B9-0A75B0611E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75968F-AB43-447E-B140-A6E1F0E99EEA}" type="slidenum">
              <a:rPr lang="en-US" smtClean="0"/>
              <a:t>‹#›</a:t>
            </a:fld>
            <a:endParaRPr lang="en-US"/>
          </a:p>
        </p:txBody>
      </p:sp>
    </p:spTree>
    <p:extLst>
      <p:ext uri="{BB962C8B-B14F-4D97-AF65-F5344CB8AC3E}">
        <p14:creationId xmlns:p14="http://schemas.microsoft.com/office/powerpoint/2010/main" val="1140303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4/20/2026</a:t>
            </a:fld>
            <a:endParaRPr lang="en-US" dirty="0"/>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45367589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 id="2147483706" r:id="rId44"/>
    <p:sldLayoutId id="2147483707" r:id="rId45"/>
    <p:sldLayoutId id="2147483708" r:id="rId46"/>
    <p:sldLayoutId id="2147483709" r:id="rId47"/>
    <p:sldLayoutId id="2147483710" r:id="rId48"/>
    <p:sldLayoutId id="2147483711" r:id="rId49"/>
    <p:sldLayoutId id="2147483712" r:id="rId50"/>
    <p:sldLayoutId id="2147483713" r:id="rId51"/>
    <p:sldLayoutId id="2147483714" r:id="rId52"/>
    <p:sldLayoutId id="2147483715" r:id="rId53"/>
    <p:sldLayoutId id="2147483716" r:id="rId54"/>
    <p:sldLayoutId id="2147483717" r:id="rId55"/>
    <p:sldLayoutId id="2147483718" r:id="rId56"/>
    <p:sldLayoutId id="2147483719" r:id="rId57"/>
    <p:sldLayoutId id="2147483720" r:id="rId58"/>
    <p:sldLayoutId id="2147483721" r:id="rId59"/>
    <p:sldLayoutId id="2147483722" r:id="rId60"/>
    <p:sldLayoutId id="2147483723" r:id="rId61"/>
    <p:sldLayoutId id="2147483724" r:id="rId62"/>
    <p:sldLayoutId id="2147483725" r:id="rId63"/>
    <p:sldLayoutId id="2147483726" r:id="rId64"/>
    <p:sldLayoutId id="2147483727" r:id="rId65"/>
    <p:sldLayoutId id="2147483728" r:id="rId66"/>
    <p:sldLayoutId id="2147483729" r:id="rId6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8.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hyperlink" Target="mailto:Maya.Gilchrist@state.mn.us" TargetMode="External"/><Relationship Id="rId1" Type="http://schemas.openxmlformats.org/officeDocument/2006/relationships/slideLayout" Target="../slideLayouts/slideLayout71.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8.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AEE49-7747-2E15-018C-FC85B300B902}"/>
              </a:ext>
            </a:extLst>
          </p:cNvPr>
          <p:cNvSpPr>
            <a:spLocks noGrp="1"/>
          </p:cNvSpPr>
          <p:nvPr>
            <p:ph type="ctrTitle"/>
          </p:nvPr>
        </p:nvSpPr>
        <p:spPr/>
        <p:txBody>
          <a:bodyPr/>
          <a:lstStyle/>
          <a:p>
            <a:r>
              <a:rPr lang="en-US" dirty="0"/>
              <a:t>A Multi-Tracer Approach to Assessing Relative Groundwater Age and Aquifer Vulnerability in the Root River Watershed </a:t>
            </a:r>
          </a:p>
        </p:txBody>
      </p:sp>
      <p:sp>
        <p:nvSpPr>
          <p:cNvPr id="3" name="Text Placeholder 2">
            <a:extLst>
              <a:ext uri="{FF2B5EF4-FFF2-40B4-BE49-F238E27FC236}">
                <a16:creationId xmlns:a16="http://schemas.microsoft.com/office/drawing/2014/main" id="{9E5E6DCC-1A53-8388-D5F0-C9FD58861542}"/>
              </a:ext>
            </a:extLst>
          </p:cNvPr>
          <p:cNvSpPr>
            <a:spLocks noGrp="1"/>
          </p:cNvSpPr>
          <p:nvPr>
            <p:ph type="body" sz="quarter" idx="17"/>
          </p:nvPr>
        </p:nvSpPr>
        <p:spPr/>
        <p:txBody>
          <a:bodyPr/>
          <a:lstStyle/>
          <a:p>
            <a:r>
              <a:rPr lang="en-US" dirty="0"/>
              <a:t>Maya Gilchrist | Hydrologist</a:t>
            </a:r>
          </a:p>
        </p:txBody>
      </p:sp>
      <p:sp>
        <p:nvSpPr>
          <p:cNvPr id="4" name="Date Placeholder 3">
            <a:extLst>
              <a:ext uri="{FF2B5EF4-FFF2-40B4-BE49-F238E27FC236}">
                <a16:creationId xmlns:a16="http://schemas.microsoft.com/office/drawing/2014/main" id="{FC631027-3FD0-5387-1C3A-9FA0D9FF666B}"/>
              </a:ext>
            </a:extLst>
          </p:cNvPr>
          <p:cNvSpPr>
            <a:spLocks noGrp="1"/>
          </p:cNvSpPr>
          <p:nvPr>
            <p:ph type="dt" sz="half" idx="15"/>
          </p:nvPr>
        </p:nvSpPr>
        <p:spPr/>
        <p:txBody>
          <a:bodyPr/>
          <a:lstStyle/>
          <a:p>
            <a:fld id="{D7ED242C-24FB-43A0-BCB6-43756FC812F6}" type="datetime1">
              <a:rPr lang="en-US" smtClean="0"/>
              <a:t>4/20/2026</a:t>
            </a:fld>
            <a:endParaRPr lang="en-US" dirty="0"/>
          </a:p>
        </p:txBody>
      </p:sp>
      <p:sp>
        <p:nvSpPr>
          <p:cNvPr id="5" name="Footer Placeholder 4">
            <a:extLst>
              <a:ext uri="{FF2B5EF4-FFF2-40B4-BE49-F238E27FC236}">
                <a16:creationId xmlns:a16="http://schemas.microsoft.com/office/drawing/2014/main" id="{89563685-A0CC-3646-54E6-ABF28493B589}"/>
              </a:ext>
            </a:extLst>
          </p:cNvPr>
          <p:cNvSpPr>
            <a:spLocks noGrp="1"/>
          </p:cNvSpPr>
          <p:nvPr>
            <p:ph type="ftr" sz="quarter" idx="3"/>
          </p:nvPr>
        </p:nvSpPr>
        <p:spPr/>
        <p:txBody>
          <a:bodyPr/>
          <a:lstStyle/>
          <a:p>
            <a:r>
              <a:rPr lang="en-US"/>
              <a:t>health.state.mn.us</a:t>
            </a:r>
            <a:endParaRPr lang="en-US" dirty="0"/>
          </a:p>
        </p:txBody>
      </p:sp>
      <p:sp>
        <p:nvSpPr>
          <p:cNvPr id="6" name="Slide Number Placeholder 5">
            <a:extLst>
              <a:ext uri="{FF2B5EF4-FFF2-40B4-BE49-F238E27FC236}">
                <a16:creationId xmlns:a16="http://schemas.microsoft.com/office/drawing/2014/main" id="{95ACB09C-B4F0-A182-8BE9-B941C36B13BC}"/>
              </a:ext>
            </a:extLst>
          </p:cNvPr>
          <p:cNvSpPr>
            <a:spLocks noGrp="1"/>
          </p:cNvSpPr>
          <p:nvPr>
            <p:ph type="sldNum" sz="quarter" idx="16"/>
          </p:nvPr>
        </p:nvSpPr>
        <p:spPr/>
        <p:txBody>
          <a:bodyPr/>
          <a:lstStyle/>
          <a:p>
            <a:fld id="{48F63A3B-78C7-47BE-AE5E-E10140E04643}" type="slidenum">
              <a:rPr lang="en-US" smtClean="0"/>
              <a:pPr/>
              <a:t>1</a:t>
            </a:fld>
            <a:endParaRPr lang="en-US" dirty="0"/>
          </a:p>
        </p:txBody>
      </p:sp>
      <p:pic>
        <p:nvPicPr>
          <p:cNvPr id="7" name="Picture 6">
            <a:extLst>
              <a:ext uri="{FF2B5EF4-FFF2-40B4-BE49-F238E27FC236}">
                <a16:creationId xmlns:a16="http://schemas.microsoft.com/office/drawing/2014/main" id="{6E1C0372-17E4-9F1B-797E-0F7FFDB9ADE3}"/>
              </a:ext>
            </a:extLst>
          </p:cNvPr>
          <p:cNvPicPr>
            <a:picLocks noChangeAspect="1"/>
          </p:cNvPicPr>
          <p:nvPr/>
        </p:nvPicPr>
        <p:blipFill>
          <a:blip r:embed="rId3"/>
          <a:stretch>
            <a:fillRect/>
          </a:stretch>
        </p:blipFill>
        <p:spPr>
          <a:xfrm>
            <a:off x="521988" y="5651111"/>
            <a:ext cx="2924175" cy="1019175"/>
          </a:xfrm>
          <a:prstGeom prst="rect">
            <a:avLst/>
          </a:prstGeom>
        </p:spPr>
      </p:pic>
    </p:spTree>
    <p:extLst>
      <p:ext uri="{BB962C8B-B14F-4D97-AF65-F5344CB8AC3E}">
        <p14:creationId xmlns:p14="http://schemas.microsoft.com/office/powerpoint/2010/main" val="3938221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46CADD-5D3C-768F-B821-A032AB846A6A}"/>
              </a:ext>
            </a:extLst>
          </p:cNvPr>
          <p:cNvPicPr>
            <a:picLocks noChangeAspect="1"/>
          </p:cNvPicPr>
          <p:nvPr/>
        </p:nvPicPr>
        <p:blipFill>
          <a:blip r:embed="rId2"/>
          <a:stretch>
            <a:fillRect/>
          </a:stretch>
        </p:blipFill>
        <p:spPr>
          <a:xfrm>
            <a:off x="5270510" y="0"/>
            <a:ext cx="6521362" cy="6858000"/>
          </a:xfrm>
          <a:prstGeom prst="rect">
            <a:avLst/>
          </a:prstGeom>
        </p:spPr>
      </p:pic>
      <p:sp>
        <p:nvSpPr>
          <p:cNvPr id="4" name="TextBox 3">
            <a:extLst>
              <a:ext uri="{FF2B5EF4-FFF2-40B4-BE49-F238E27FC236}">
                <a16:creationId xmlns:a16="http://schemas.microsoft.com/office/drawing/2014/main" id="{FCAAB804-8939-8FCA-68E3-2FBC328D77B3}"/>
              </a:ext>
            </a:extLst>
          </p:cNvPr>
          <p:cNvSpPr txBox="1"/>
          <p:nvPr/>
        </p:nvSpPr>
        <p:spPr>
          <a:xfrm>
            <a:off x="604231" y="897409"/>
            <a:ext cx="3799818" cy="4770537"/>
          </a:xfrm>
          <a:prstGeom prst="rect">
            <a:avLst/>
          </a:prstGeom>
          <a:noFill/>
        </p:spPr>
        <p:txBody>
          <a:bodyPr wrap="square" rtlCol="0">
            <a:spAutoFit/>
          </a:bodyPr>
          <a:lstStyle/>
          <a:p>
            <a:r>
              <a:rPr lang="en-US" sz="3200" b="1" dirty="0">
                <a:solidFill>
                  <a:srgbClr val="0070C0"/>
                </a:solidFill>
              </a:rPr>
              <a:t>Anthropogenic contaminants vs. PFAS</a:t>
            </a:r>
          </a:p>
          <a:p>
            <a:endParaRPr lang="en-US" sz="3200" b="1" dirty="0">
              <a:solidFill>
                <a:srgbClr val="0070C0"/>
              </a:solidFill>
            </a:endParaRPr>
          </a:p>
          <a:p>
            <a:pPr marL="285750" indent="-285750">
              <a:buFont typeface="Arial" panose="020B0604020202020204" pitchFamily="34" charset="0"/>
              <a:buChar char="•"/>
            </a:pPr>
            <a:r>
              <a:rPr lang="en-US" sz="2400" dirty="0">
                <a:solidFill>
                  <a:srgbClr val="0070C0"/>
                </a:solidFill>
              </a:rPr>
              <a:t>Red line = censoring limit</a:t>
            </a:r>
          </a:p>
          <a:p>
            <a:pPr marL="285750" indent="-285750">
              <a:buFont typeface="Arial" panose="020B0604020202020204" pitchFamily="34" charset="0"/>
              <a:buChar char="•"/>
            </a:pPr>
            <a:endParaRPr lang="en-US" sz="2400" dirty="0">
              <a:solidFill>
                <a:srgbClr val="0070C0"/>
              </a:solidFill>
            </a:endParaRPr>
          </a:p>
          <a:p>
            <a:pPr marL="285750" indent="-285750">
              <a:buFont typeface="Arial" panose="020B0604020202020204" pitchFamily="34" charset="0"/>
              <a:buChar char="•"/>
            </a:pPr>
            <a:r>
              <a:rPr lang="en-US" sz="2400" dirty="0">
                <a:solidFill>
                  <a:srgbClr val="0070C0"/>
                </a:solidFill>
              </a:rPr>
              <a:t>P-value = result of statistical test of differences between the two groups</a:t>
            </a:r>
            <a:endParaRPr lang="en-US" sz="2400" dirty="0"/>
          </a:p>
          <a:p>
            <a:endParaRPr lang="en-US" sz="3200" b="1" dirty="0">
              <a:solidFill>
                <a:srgbClr val="0070C0"/>
              </a:solidFill>
            </a:endParaRPr>
          </a:p>
        </p:txBody>
      </p:sp>
    </p:spTree>
    <p:extLst>
      <p:ext uri="{BB962C8B-B14F-4D97-AF65-F5344CB8AC3E}">
        <p14:creationId xmlns:p14="http://schemas.microsoft.com/office/powerpoint/2010/main" val="2907021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FC27BF-346C-99DA-0E6E-028C5F2E66BE}"/>
              </a:ext>
            </a:extLst>
          </p:cNvPr>
          <p:cNvPicPr>
            <a:picLocks noChangeAspect="1"/>
          </p:cNvPicPr>
          <p:nvPr/>
        </p:nvPicPr>
        <p:blipFill>
          <a:blip r:embed="rId3"/>
          <a:stretch>
            <a:fillRect/>
          </a:stretch>
        </p:blipFill>
        <p:spPr>
          <a:xfrm>
            <a:off x="4875254" y="0"/>
            <a:ext cx="6849864" cy="6858000"/>
          </a:xfrm>
          <a:prstGeom prst="rect">
            <a:avLst/>
          </a:prstGeom>
        </p:spPr>
      </p:pic>
      <p:sp>
        <p:nvSpPr>
          <p:cNvPr id="4" name="TextBox 3">
            <a:extLst>
              <a:ext uri="{FF2B5EF4-FFF2-40B4-BE49-F238E27FC236}">
                <a16:creationId xmlns:a16="http://schemas.microsoft.com/office/drawing/2014/main" id="{FB124EA6-27C0-4C96-66F1-388C8278D035}"/>
              </a:ext>
            </a:extLst>
          </p:cNvPr>
          <p:cNvSpPr txBox="1"/>
          <p:nvPr/>
        </p:nvSpPr>
        <p:spPr>
          <a:xfrm>
            <a:off x="604231" y="897409"/>
            <a:ext cx="3799818" cy="5262979"/>
          </a:xfrm>
          <a:prstGeom prst="rect">
            <a:avLst/>
          </a:prstGeom>
          <a:noFill/>
        </p:spPr>
        <p:txBody>
          <a:bodyPr wrap="square" rtlCol="0">
            <a:spAutoFit/>
          </a:bodyPr>
          <a:lstStyle/>
          <a:p>
            <a:r>
              <a:rPr lang="en-US" sz="3200" b="1" dirty="0">
                <a:solidFill>
                  <a:srgbClr val="0070C0"/>
                </a:solidFill>
              </a:rPr>
              <a:t>Anthropogenic contaminants vs. multiple lines of evidence</a:t>
            </a:r>
          </a:p>
          <a:p>
            <a:endParaRPr lang="en-US" sz="3200" b="1" dirty="0">
              <a:solidFill>
                <a:srgbClr val="0070C0"/>
              </a:solidFill>
            </a:endParaRPr>
          </a:p>
          <a:p>
            <a:pPr marL="285750" indent="-285750">
              <a:buFont typeface="Arial" panose="020B0604020202020204" pitchFamily="34" charset="0"/>
              <a:buChar char="•"/>
            </a:pPr>
            <a:r>
              <a:rPr lang="en-US" sz="2400" dirty="0">
                <a:solidFill>
                  <a:srgbClr val="0070C0"/>
                </a:solidFill>
              </a:rPr>
              <a:t>Red line = censoring limit</a:t>
            </a:r>
          </a:p>
          <a:p>
            <a:pPr marL="285750" indent="-285750">
              <a:buFont typeface="Arial" panose="020B0604020202020204" pitchFamily="34" charset="0"/>
              <a:buChar char="•"/>
            </a:pPr>
            <a:endParaRPr lang="en-US" sz="2400" dirty="0">
              <a:solidFill>
                <a:srgbClr val="0070C0"/>
              </a:solidFill>
            </a:endParaRPr>
          </a:p>
          <a:p>
            <a:pPr marL="285750" indent="-285750">
              <a:buFont typeface="Arial" panose="020B0604020202020204" pitchFamily="34" charset="0"/>
              <a:buChar char="•"/>
            </a:pPr>
            <a:r>
              <a:rPr lang="en-US" sz="2400" dirty="0">
                <a:solidFill>
                  <a:srgbClr val="0070C0"/>
                </a:solidFill>
              </a:rPr>
              <a:t>P-value = result of statistical test of differences between the two groups</a:t>
            </a:r>
            <a:endParaRPr lang="en-US" sz="2400" dirty="0"/>
          </a:p>
          <a:p>
            <a:endParaRPr lang="en-US" sz="3200" b="1" dirty="0">
              <a:solidFill>
                <a:srgbClr val="0070C0"/>
              </a:solidFill>
            </a:endParaRPr>
          </a:p>
        </p:txBody>
      </p:sp>
    </p:spTree>
    <p:extLst>
      <p:ext uri="{BB962C8B-B14F-4D97-AF65-F5344CB8AC3E}">
        <p14:creationId xmlns:p14="http://schemas.microsoft.com/office/powerpoint/2010/main" val="2398410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3DB9F-0878-0B7A-FDE0-C9B80E72F7D2}"/>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2EF1C129-D0B8-EC8C-17D2-F78E5E86CC93}"/>
              </a:ext>
            </a:extLst>
          </p:cNvPr>
          <p:cNvSpPr>
            <a:spLocks noGrp="1"/>
          </p:cNvSpPr>
          <p:nvPr>
            <p:ph type="dt" sz="half" idx="14"/>
          </p:nvPr>
        </p:nvSpPr>
        <p:spPr/>
        <p:txBody>
          <a:bodyPr/>
          <a:lstStyle/>
          <a:p>
            <a:pPr marL="0" marR="0" lvl="0" indent="0" algn="l" defTabSz="903153" rtl="0" eaLnBrk="1" fontAlgn="auto" latinLnBrk="0" hangingPunct="1">
              <a:lnSpc>
                <a:spcPct val="100000"/>
              </a:lnSpc>
              <a:spcBef>
                <a:spcPts val="0"/>
              </a:spcBef>
              <a:spcAft>
                <a:spcPts val="0"/>
              </a:spcAft>
              <a:buClrTx/>
              <a:buSzTx/>
              <a:buFontTx/>
              <a:buNone/>
              <a:tabLst/>
              <a:defRPr/>
            </a:pPr>
            <a:fld id="{B03B318F-DCD9-4300-8D6C-27366D417958}" type="datetime1">
              <a:rPr kumimoji="0" lang="en-US" sz="988" b="1" i="0" u="none" strike="noStrike" kern="1200" cap="none" spc="198" normalizeH="0" baseline="0" noProof="0">
                <a:ln>
                  <a:noFill/>
                </a:ln>
                <a:solidFill>
                  <a:srgbClr val="003865"/>
                </a:solidFill>
                <a:effectLst/>
                <a:uLnTx/>
                <a:uFillTx/>
                <a:latin typeface="Calibri" panose="020F0502020204030204"/>
                <a:ea typeface="+mn-ea"/>
                <a:cs typeface="+mn-cs"/>
              </a:rPr>
              <a:pPr marL="0" marR="0" lvl="0" indent="0" algn="l" defTabSz="903153" rtl="0" eaLnBrk="1" fontAlgn="auto" latinLnBrk="0" hangingPunct="1">
                <a:lnSpc>
                  <a:spcPct val="100000"/>
                </a:lnSpc>
                <a:spcBef>
                  <a:spcPts val="0"/>
                </a:spcBef>
                <a:spcAft>
                  <a:spcPts val="0"/>
                </a:spcAft>
                <a:buClrTx/>
                <a:buSzTx/>
                <a:buFontTx/>
                <a:buNone/>
                <a:tabLst/>
                <a:defRPr/>
              </a:pPr>
              <a:t>4/20/2026</a:t>
            </a:fld>
            <a:endParaRPr kumimoji="0" lang="en-US" sz="988" b="1" i="0" u="none" strike="noStrike" kern="1200" cap="none" spc="198" normalizeH="0" baseline="0" noProof="0">
              <a:ln>
                <a:noFill/>
              </a:ln>
              <a:solidFill>
                <a:srgbClr val="003865"/>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2F2CD31-C501-249B-C12C-257E0C7037E3}"/>
              </a:ext>
            </a:extLst>
          </p:cNvPr>
          <p:cNvSpPr txBox="1"/>
          <p:nvPr/>
        </p:nvSpPr>
        <p:spPr>
          <a:xfrm>
            <a:off x="2325160" y="296783"/>
            <a:ext cx="10289828" cy="584775"/>
          </a:xfrm>
          <a:prstGeom prst="rect">
            <a:avLst/>
          </a:prstGeom>
          <a:noFill/>
        </p:spPr>
        <p:txBody>
          <a:bodyPr wrap="square" rtlCol="0">
            <a:spAutoFit/>
          </a:bodyPr>
          <a:lstStyle/>
          <a:p>
            <a:r>
              <a:rPr lang="en-US" sz="3200" b="1" dirty="0">
                <a:solidFill>
                  <a:schemeClr val="bg1"/>
                </a:solidFill>
              </a:rPr>
              <a:t>DWAMP wells with chemical evidence of recent recharge</a:t>
            </a:r>
          </a:p>
        </p:txBody>
      </p:sp>
      <p:pic>
        <p:nvPicPr>
          <p:cNvPr id="2" name="Picture 1">
            <a:extLst>
              <a:ext uri="{FF2B5EF4-FFF2-40B4-BE49-F238E27FC236}">
                <a16:creationId xmlns:a16="http://schemas.microsoft.com/office/drawing/2014/main" id="{0E77732B-2CA0-8D9E-E175-000B16E37C78}"/>
              </a:ext>
            </a:extLst>
          </p:cNvPr>
          <p:cNvPicPr>
            <a:picLocks noChangeAspect="1"/>
          </p:cNvPicPr>
          <p:nvPr/>
        </p:nvPicPr>
        <p:blipFill>
          <a:blip r:embed="rId3"/>
          <a:stretch>
            <a:fillRect/>
          </a:stretch>
        </p:blipFill>
        <p:spPr>
          <a:xfrm>
            <a:off x="48154" y="2390246"/>
            <a:ext cx="4697942" cy="2892425"/>
          </a:xfrm>
          <a:prstGeom prst="rect">
            <a:avLst/>
          </a:prstGeom>
        </p:spPr>
      </p:pic>
      <p:pic>
        <p:nvPicPr>
          <p:cNvPr id="3" name="Picture 2" descr="Map&#10;&#10;AI-generated content may be incorrect.">
            <a:extLst>
              <a:ext uri="{FF2B5EF4-FFF2-40B4-BE49-F238E27FC236}">
                <a16:creationId xmlns:a16="http://schemas.microsoft.com/office/drawing/2014/main" id="{11BC4F40-9E25-C7C2-3314-789AB5D6C405}"/>
              </a:ext>
            </a:extLst>
          </p:cNvPr>
          <p:cNvPicPr>
            <a:picLocks noChangeAspect="1"/>
          </p:cNvPicPr>
          <p:nvPr/>
        </p:nvPicPr>
        <p:blipFill>
          <a:blip r:embed="rId4"/>
          <a:srcRect l="3695" t="624" r="6943" b="12654"/>
          <a:stretch>
            <a:fillRect/>
          </a:stretch>
        </p:blipFill>
        <p:spPr>
          <a:xfrm>
            <a:off x="4738220" y="1355116"/>
            <a:ext cx="7348831" cy="5502888"/>
          </a:xfrm>
          <a:prstGeom prst="rect">
            <a:avLst/>
          </a:prstGeom>
        </p:spPr>
      </p:pic>
      <p:sp>
        <p:nvSpPr>
          <p:cNvPr id="5" name="Oval 4">
            <a:extLst>
              <a:ext uri="{FF2B5EF4-FFF2-40B4-BE49-F238E27FC236}">
                <a16:creationId xmlns:a16="http://schemas.microsoft.com/office/drawing/2014/main" id="{04AE701F-BB84-E929-A706-E662F9B3490B}"/>
              </a:ext>
            </a:extLst>
          </p:cNvPr>
          <p:cNvSpPr/>
          <p:nvPr/>
        </p:nvSpPr>
        <p:spPr>
          <a:xfrm>
            <a:off x="7725833" y="5376333"/>
            <a:ext cx="518583" cy="518583"/>
          </a:xfrm>
          <a:prstGeom prst="ellipse">
            <a:avLst/>
          </a:prstGeom>
          <a:no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055569D-9F0B-EAE9-1555-A6849C7DDD1D}"/>
              </a:ext>
            </a:extLst>
          </p:cNvPr>
          <p:cNvSpPr/>
          <p:nvPr/>
        </p:nvSpPr>
        <p:spPr>
          <a:xfrm>
            <a:off x="8721512" y="5640492"/>
            <a:ext cx="518583" cy="518583"/>
          </a:xfrm>
          <a:prstGeom prst="ellipse">
            <a:avLst/>
          </a:prstGeom>
          <a:no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CF9275E-D1CD-A5C8-D817-D45ECF468256}"/>
              </a:ext>
            </a:extLst>
          </p:cNvPr>
          <p:cNvSpPr/>
          <p:nvPr/>
        </p:nvSpPr>
        <p:spPr>
          <a:xfrm>
            <a:off x="9961032" y="5498252"/>
            <a:ext cx="518583" cy="518583"/>
          </a:xfrm>
          <a:prstGeom prst="ellipse">
            <a:avLst/>
          </a:prstGeom>
          <a:no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91BAA5A-911C-62F2-1CF8-EEEDD336C8D6}"/>
              </a:ext>
            </a:extLst>
          </p:cNvPr>
          <p:cNvSpPr/>
          <p:nvPr/>
        </p:nvSpPr>
        <p:spPr>
          <a:xfrm>
            <a:off x="10072792" y="3933612"/>
            <a:ext cx="518583" cy="518583"/>
          </a:xfrm>
          <a:prstGeom prst="ellipse">
            <a:avLst/>
          </a:prstGeom>
          <a:no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915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7DFC6-4364-4809-A013-E55DA8D8EC89}"/>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7AA343-D1CB-3BE5-9B3E-CDD5A8EC582C}"/>
              </a:ext>
            </a:extLst>
          </p:cNvPr>
          <p:cNvSpPr>
            <a:spLocks noGrp="1"/>
          </p:cNvSpPr>
          <p:nvPr>
            <p:ph type="ftr" sz="quarter" idx="13"/>
          </p:nvPr>
        </p:nvSpPr>
        <p:spPr/>
        <p:txBody>
          <a:bodyPr/>
          <a:lstStyle/>
          <a:p>
            <a:pPr marL="0" marR="0" lvl="0" indent="0" algn="ctr" defTabSz="903153" rtl="0" eaLnBrk="1" fontAlgn="auto" latinLnBrk="0" hangingPunct="1">
              <a:lnSpc>
                <a:spcPct val="100000"/>
              </a:lnSpc>
              <a:spcBef>
                <a:spcPts val="0"/>
              </a:spcBef>
              <a:spcAft>
                <a:spcPts val="0"/>
              </a:spcAft>
              <a:buClrTx/>
              <a:buSzTx/>
              <a:buFontTx/>
              <a:buNone/>
              <a:tabLst/>
              <a:defRPr/>
            </a:pPr>
            <a:r>
              <a:rPr kumimoji="0" lang="en-US" sz="988" b="1" i="0" u="none" strike="noStrike" kern="1200" cap="all" spc="99" normalizeH="0" baseline="0" noProof="0">
                <a:ln>
                  <a:noFill/>
                </a:ln>
                <a:solidFill>
                  <a:srgbClr val="003865"/>
                </a:solidFill>
                <a:effectLst/>
                <a:uLnTx/>
                <a:uFillTx/>
                <a:latin typeface="Calibri" panose="020F0502020204030204" pitchFamily="34" charset="0"/>
                <a:ea typeface="+mn-ea"/>
                <a:cs typeface="+mn-cs"/>
              </a:rPr>
              <a:t>PROTECTING, MAINTAINING AND IMPROVING THE HEALTH OF ALL MINNESOTANS</a:t>
            </a:r>
          </a:p>
        </p:txBody>
      </p:sp>
      <p:sp>
        <p:nvSpPr>
          <p:cNvPr id="4" name="Date Placeholder 3">
            <a:extLst>
              <a:ext uri="{FF2B5EF4-FFF2-40B4-BE49-F238E27FC236}">
                <a16:creationId xmlns:a16="http://schemas.microsoft.com/office/drawing/2014/main" id="{0B9E18B0-C252-5A1A-0837-459FC674E82C}"/>
              </a:ext>
            </a:extLst>
          </p:cNvPr>
          <p:cNvSpPr>
            <a:spLocks noGrp="1"/>
          </p:cNvSpPr>
          <p:nvPr>
            <p:ph type="dt" sz="half" idx="14"/>
          </p:nvPr>
        </p:nvSpPr>
        <p:spPr/>
        <p:txBody>
          <a:bodyPr/>
          <a:lstStyle/>
          <a:p>
            <a:pPr marL="0" marR="0" lvl="0" indent="0" algn="l" defTabSz="903153" rtl="0" eaLnBrk="1" fontAlgn="auto" latinLnBrk="0" hangingPunct="1">
              <a:lnSpc>
                <a:spcPct val="100000"/>
              </a:lnSpc>
              <a:spcBef>
                <a:spcPts val="0"/>
              </a:spcBef>
              <a:spcAft>
                <a:spcPts val="0"/>
              </a:spcAft>
              <a:buClrTx/>
              <a:buSzTx/>
              <a:buFontTx/>
              <a:buNone/>
              <a:tabLst/>
              <a:defRPr/>
            </a:pPr>
            <a:fld id="{B03B318F-DCD9-4300-8D6C-27366D417958}" type="datetime1">
              <a:rPr kumimoji="0" lang="en-US" sz="988" b="1" i="0" u="none" strike="noStrike" kern="1200" cap="none" spc="198" normalizeH="0" baseline="0" noProof="0">
                <a:ln>
                  <a:noFill/>
                </a:ln>
                <a:solidFill>
                  <a:srgbClr val="003865"/>
                </a:solidFill>
                <a:effectLst/>
                <a:uLnTx/>
                <a:uFillTx/>
                <a:latin typeface="Calibri" panose="020F0502020204030204"/>
                <a:ea typeface="+mn-ea"/>
                <a:cs typeface="+mn-cs"/>
              </a:rPr>
              <a:pPr marL="0" marR="0" lvl="0" indent="0" algn="l" defTabSz="903153" rtl="0" eaLnBrk="1" fontAlgn="auto" latinLnBrk="0" hangingPunct="1">
                <a:lnSpc>
                  <a:spcPct val="100000"/>
                </a:lnSpc>
                <a:spcBef>
                  <a:spcPts val="0"/>
                </a:spcBef>
                <a:spcAft>
                  <a:spcPts val="0"/>
                </a:spcAft>
                <a:buClrTx/>
                <a:buSzTx/>
                <a:buFontTx/>
                <a:buNone/>
                <a:tabLst/>
                <a:defRPr/>
              </a:pPr>
              <a:t>4/20/2026</a:t>
            </a:fld>
            <a:endParaRPr kumimoji="0" lang="en-US" sz="988" b="1" i="0" u="none" strike="noStrike" kern="1200" cap="none" spc="198" normalizeH="0" baseline="0" noProof="0">
              <a:ln>
                <a:noFill/>
              </a:ln>
              <a:solidFill>
                <a:srgbClr val="003865"/>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0EC15E1-D336-FF85-6A1C-97C335483EFF}"/>
              </a:ext>
            </a:extLst>
          </p:cNvPr>
          <p:cNvSpPr txBox="1"/>
          <p:nvPr/>
        </p:nvSpPr>
        <p:spPr>
          <a:xfrm>
            <a:off x="1805396" y="267907"/>
            <a:ext cx="10289828" cy="584775"/>
          </a:xfrm>
          <a:prstGeom prst="rect">
            <a:avLst/>
          </a:prstGeom>
          <a:noFill/>
        </p:spPr>
        <p:txBody>
          <a:bodyPr wrap="square" rtlCol="0">
            <a:spAutoFit/>
          </a:bodyPr>
          <a:lstStyle/>
          <a:p>
            <a:r>
              <a:rPr lang="en-US" sz="3200" b="1" dirty="0">
                <a:solidFill>
                  <a:schemeClr val="bg1"/>
                </a:solidFill>
              </a:rPr>
              <a:t>DWAMP aquifers with chemical evidence of recent recharge</a:t>
            </a:r>
          </a:p>
        </p:txBody>
      </p:sp>
      <p:pic>
        <p:nvPicPr>
          <p:cNvPr id="5" name="Picture 4">
            <a:extLst>
              <a:ext uri="{FF2B5EF4-FFF2-40B4-BE49-F238E27FC236}">
                <a16:creationId xmlns:a16="http://schemas.microsoft.com/office/drawing/2014/main" id="{A075323C-36F8-6B26-4DA1-2C93BA45E91A}"/>
              </a:ext>
            </a:extLst>
          </p:cNvPr>
          <p:cNvPicPr>
            <a:picLocks noChangeAspect="1"/>
          </p:cNvPicPr>
          <p:nvPr/>
        </p:nvPicPr>
        <p:blipFill>
          <a:blip r:embed="rId3"/>
          <a:stretch>
            <a:fillRect/>
          </a:stretch>
        </p:blipFill>
        <p:spPr>
          <a:xfrm>
            <a:off x="1515745" y="1380490"/>
            <a:ext cx="9770110" cy="5346700"/>
          </a:xfrm>
          <a:prstGeom prst="rect">
            <a:avLst/>
          </a:prstGeom>
        </p:spPr>
      </p:pic>
      <p:sp>
        <p:nvSpPr>
          <p:cNvPr id="9" name="Rectangle: Rounded Corners 8">
            <a:extLst>
              <a:ext uri="{FF2B5EF4-FFF2-40B4-BE49-F238E27FC236}">
                <a16:creationId xmlns:a16="http://schemas.microsoft.com/office/drawing/2014/main" id="{D2BF9029-7C28-2692-9AFF-47C2BFF1E1F3}"/>
              </a:ext>
            </a:extLst>
          </p:cNvPr>
          <p:cNvSpPr/>
          <p:nvPr/>
        </p:nvSpPr>
        <p:spPr>
          <a:xfrm>
            <a:off x="3388049" y="1677950"/>
            <a:ext cx="1337802" cy="4739645"/>
          </a:xfrm>
          <a:prstGeom prst="roundRect">
            <a:avLst/>
          </a:pr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532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AA2D3-595E-5200-9CEA-AFC23089BCB9}"/>
              </a:ext>
            </a:extLst>
          </p:cNvPr>
          <p:cNvSpPr>
            <a:spLocks noGrp="1"/>
          </p:cNvSpPr>
          <p:nvPr>
            <p:ph type="title"/>
          </p:nvPr>
        </p:nvSpPr>
        <p:spPr>
          <a:xfrm>
            <a:off x="212558" y="0"/>
            <a:ext cx="10515600" cy="1325563"/>
          </a:xfrm>
        </p:spPr>
        <p:txBody>
          <a:bodyPr/>
          <a:lstStyle/>
          <a:p>
            <a:r>
              <a:rPr lang="en-US" dirty="0"/>
              <a:t>Tritium</a:t>
            </a:r>
          </a:p>
        </p:txBody>
      </p:sp>
      <p:pic>
        <p:nvPicPr>
          <p:cNvPr id="3" name="Picture 2">
            <a:extLst>
              <a:ext uri="{FF2B5EF4-FFF2-40B4-BE49-F238E27FC236}">
                <a16:creationId xmlns:a16="http://schemas.microsoft.com/office/drawing/2014/main" id="{4FE9376D-F138-14BA-5CF4-B45C899F4649}"/>
              </a:ext>
            </a:extLst>
          </p:cNvPr>
          <p:cNvPicPr>
            <a:picLocks noChangeAspect="1"/>
          </p:cNvPicPr>
          <p:nvPr/>
        </p:nvPicPr>
        <p:blipFill>
          <a:blip r:embed="rId3"/>
          <a:stretch>
            <a:fillRect/>
          </a:stretch>
        </p:blipFill>
        <p:spPr>
          <a:xfrm>
            <a:off x="0" y="1160425"/>
            <a:ext cx="12192000" cy="5410909"/>
          </a:xfrm>
          <a:prstGeom prst="rect">
            <a:avLst/>
          </a:prstGeom>
        </p:spPr>
      </p:pic>
      <p:sp>
        <p:nvSpPr>
          <p:cNvPr id="10" name="Rectangle: Rounded Corners 9">
            <a:extLst>
              <a:ext uri="{FF2B5EF4-FFF2-40B4-BE49-F238E27FC236}">
                <a16:creationId xmlns:a16="http://schemas.microsoft.com/office/drawing/2014/main" id="{025779C0-7102-9302-DCA3-59200472C59E}"/>
              </a:ext>
            </a:extLst>
          </p:cNvPr>
          <p:cNvSpPr/>
          <p:nvPr/>
        </p:nvSpPr>
        <p:spPr>
          <a:xfrm>
            <a:off x="797249" y="1058190"/>
            <a:ext cx="1916922" cy="5511805"/>
          </a:xfrm>
          <a:prstGeom prst="roundRect">
            <a:avLst/>
          </a:prstGeom>
          <a:no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416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E5D26-E09D-07E1-8613-AD6A3B7B4A83}"/>
              </a:ext>
            </a:extLst>
          </p:cNvPr>
          <p:cNvSpPr>
            <a:spLocks noGrp="1"/>
          </p:cNvSpPr>
          <p:nvPr>
            <p:ph type="title"/>
          </p:nvPr>
        </p:nvSpPr>
        <p:spPr/>
        <p:txBody>
          <a:bodyPr/>
          <a:lstStyle/>
          <a:p>
            <a:r>
              <a:rPr lang="en-US" b="1">
                <a:ea typeface="Calibri"/>
                <a:cs typeface="Calibri"/>
              </a:rPr>
              <a:t>Takeaways</a:t>
            </a:r>
          </a:p>
        </p:txBody>
      </p:sp>
      <p:sp>
        <p:nvSpPr>
          <p:cNvPr id="3" name="Content Placeholder 2">
            <a:extLst>
              <a:ext uri="{FF2B5EF4-FFF2-40B4-BE49-F238E27FC236}">
                <a16:creationId xmlns:a16="http://schemas.microsoft.com/office/drawing/2014/main" id="{0E9A85DE-0438-EB97-07ED-9B4E29CE513F}"/>
              </a:ext>
            </a:extLst>
          </p:cNvPr>
          <p:cNvSpPr>
            <a:spLocks noGrp="1"/>
          </p:cNvSpPr>
          <p:nvPr>
            <p:ph idx="1"/>
          </p:nvPr>
        </p:nvSpPr>
        <p:spPr>
          <a:xfrm>
            <a:off x="838200" y="1969378"/>
            <a:ext cx="10515600" cy="4582339"/>
          </a:xfrm>
        </p:spPr>
        <p:txBody>
          <a:bodyPr vert="horz" lIns="91440" tIns="45720" rIns="91440" bIns="45720" rtlCol="0" anchor="t">
            <a:normAutofit/>
          </a:bodyPr>
          <a:lstStyle/>
          <a:p>
            <a:r>
              <a:rPr lang="en-US">
                <a:ea typeface="Calibri"/>
                <a:cs typeface="Calibri"/>
              </a:rPr>
              <a:t>Using multiple lines of chemical evidence provides a stronger basis for determining well vulnerability compared to tritium alone</a:t>
            </a:r>
          </a:p>
          <a:p>
            <a:r>
              <a:rPr lang="en-US">
                <a:ea typeface="Calibri"/>
                <a:cs typeface="Calibri"/>
              </a:rPr>
              <a:t>In the Root River, the multi-tracer approach identified an aquifer and several individual wells vulnerable to recent recharge that would not have been identified by tritium</a:t>
            </a:r>
            <a:endParaRPr lang="en-US" dirty="0">
              <a:ea typeface="Calibri"/>
              <a:cs typeface="Calibri"/>
            </a:endParaRPr>
          </a:p>
          <a:p>
            <a:r>
              <a:rPr lang="en-US">
                <a:ea typeface="Calibri"/>
                <a:cs typeface="Calibri"/>
              </a:rPr>
              <a:t>Nontraditional lines of chemical evidence like PFAS may be useful in supplementing tritium age classification as atmospheric tritium declines</a:t>
            </a:r>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Date Placeholder 3">
            <a:extLst>
              <a:ext uri="{FF2B5EF4-FFF2-40B4-BE49-F238E27FC236}">
                <a16:creationId xmlns:a16="http://schemas.microsoft.com/office/drawing/2014/main" id="{BC7EDD24-2B3B-4F4A-5F94-FD5137557998}"/>
              </a:ext>
            </a:extLst>
          </p:cNvPr>
          <p:cNvSpPr>
            <a:spLocks noGrp="1"/>
          </p:cNvSpPr>
          <p:nvPr>
            <p:ph type="dt" sz="half" idx="10"/>
          </p:nvPr>
        </p:nvSpPr>
        <p:spPr/>
        <p:txBody>
          <a:bodyPr/>
          <a:lstStyle/>
          <a:p>
            <a:fld id="{824D5D47-1752-4D84-8BFB-C2F71A34C932}" type="datetime1">
              <a:rPr lang="en-US" smtClean="0"/>
              <a:t>4/20/2026</a:t>
            </a:fld>
            <a:endParaRPr lang="en-US" dirty="0"/>
          </a:p>
        </p:txBody>
      </p:sp>
      <p:sp>
        <p:nvSpPr>
          <p:cNvPr id="5" name="Footer Placeholder 4">
            <a:extLst>
              <a:ext uri="{FF2B5EF4-FFF2-40B4-BE49-F238E27FC236}">
                <a16:creationId xmlns:a16="http://schemas.microsoft.com/office/drawing/2014/main" id="{DAE8D4BF-A996-51E6-3E70-8BA240341F2B}"/>
              </a:ext>
            </a:extLst>
          </p:cNvPr>
          <p:cNvSpPr>
            <a:spLocks noGrp="1"/>
          </p:cNvSpPr>
          <p:nvPr>
            <p:ph type="ftr" sz="quarter" idx="3"/>
          </p:nvPr>
        </p:nvSpPr>
        <p:spPr/>
        <p:txBody>
          <a:bodyPr/>
          <a:lstStyle/>
          <a:p>
            <a:r>
              <a:rPr lang="en-US" dirty="0"/>
              <a:t>health.state.mn.us</a:t>
            </a:r>
          </a:p>
        </p:txBody>
      </p:sp>
      <p:sp>
        <p:nvSpPr>
          <p:cNvPr id="6" name="Slide Number Placeholder 5">
            <a:extLst>
              <a:ext uri="{FF2B5EF4-FFF2-40B4-BE49-F238E27FC236}">
                <a16:creationId xmlns:a16="http://schemas.microsoft.com/office/drawing/2014/main" id="{36AC46EC-436B-2A6C-9EEB-0476EFD020D0}"/>
              </a:ext>
            </a:extLst>
          </p:cNvPr>
          <p:cNvSpPr>
            <a:spLocks noGrp="1"/>
          </p:cNvSpPr>
          <p:nvPr>
            <p:ph type="sldNum" sz="quarter" idx="12"/>
          </p:nvPr>
        </p:nvSpPr>
        <p:spPr/>
        <p:txBody>
          <a:bodyPr/>
          <a:lstStyle/>
          <a:p>
            <a:fld id="{48F63A3B-78C7-47BE-AE5E-E10140E04643}" type="slidenum">
              <a:rPr lang="en-US" smtClean="0"/>
              <a:t>15</a:t>
            </a:fld>
            <a:endParaRPr lang="en-US" dirty="0"/>
          </a:p>
        </p:txBody>
      </p:sp>
    </p:spTree>
    <p:extLst>
      <p:ext uri="{BB962C8B-B14F-4D97-AF65-F5344CB8AC3E}">
        <p14:creationId xmlns:p14="http://schemas.microsoft.com/office/powerpoint/2010/main" val="4012062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2491A-29FC-89C0-31A2-57BD7C0CC8D9}"/>
              </a:ext>
            </a:extLst>
          </p:cNvPr>
          <p:cNvSpPr>
            <a:spLocks noGrp="1"/>
          </p:cNvSpPr>
          <p:nvPr>
            <p:ph type="title"/>
          </p:nvPr>
        </p:nvSpPr>
        <p:spPr/>
        <p:txBody>
          <a:bodyPr/>
          <a:lstStyle/>
          <a:p>
            <a:r>
              <a:rPr lang="en-US"/>
              <a:t>Thank you!</a:t>
            </a:r>
            <a:endParaRPr lang="en-US" dirty="0"/>
          </a:p>
        </p:txBody>
      </p:sp>
      <p:sp>
        <p:nvSpPr>
          <p:cNvPr id="3" name="Text Placeholder 2">
            <a:extLst>
              <a:ext uri="{FF2B5EF4-FFF2-40B4-BE49-F238E27FC236}">
                <a16:creationId xmlns:a16="http://schemas.microsoft.com/office/drawing/2014/main" id="{2B6EB2CF-932C-DB91-B011-01925324C8E0}"/>
              </a:ext>
            </a:extLst>
          </p:cNvPr>
          <p:cNvSpPr>
            <a:spLocks noGrp="1"/>
          </p:cNvSpPr>
          <p:nvPr>
            <p:ph type="body" sz="quarter" idx="13"/>
          </p:nvPr>
        </p:nvSpPr>
        <p:spPr/>
        <p:txBody>
          <a:bodyPr/>
          <a:lstStyle/>
          <a:p>
            <a:r>
              <a:rPr lang="en-US" dirty="0"/>
              <a:t>Maya Gilchrist</a:t>
            </a:r>
          </a:p>
          <a:p>
            <a:r>
              <a:rPr lang="en-US" dirty="0">
                <a:hlinkClick r:id="rId2"/>
              </a:rPr>
              <a:t>Maya.Gilchrist@state.mn.us</a:t>
            </a:r>
            <a:endParaRPr lang="en-US" dirty="0"/>
          </a:p>
          <a:p>
            <a:r>
              <a:rPr lang="en-US" dirty="0"/>
              <a:t>651-201-4651</a:t>
            </a:r>
          </a:p>
        </p:txBody>
      </p:sp>
      <p:sp>
        <p:nvSpPr>
          <p:cNvPr id="4" name="Date Placeholder 3">
            <a:extLst>
              <a:ext uri="{FF2B5EF4-FFF2-40B4-BE49-F238E27FC236}">
                <a16:creationId xmlns:a16="http://schemas.microsoft.com/office/drawing/2014/main" id="{E1D09C81-D9F2-B404-644B-352EBF00838F}"/>
              </a:ext>
            </a:extLst>
          </p:cNvPr>
          <p:cNvSpPr>
            <a:spLocks noGrp="1"/>
          </p:cNvSpPr>
          <p:nvPr>
            <p:ph type="dt" sz="half" idx="10"/>
          </p:nvPr>
        </p:nvSpPr>
        <p:spPr/>
        <p:txBody>
          <a:bodyPr/>
          <a:lstStyle/>
          <a:p>
            <a:fld id="{466A75E6-E45B-4C5D-981E-7C8ED0C72F5D}" type="datetime1">
              <a:rPr lang="en-US" smtClean="0"/>
              <a:pPr/>
              <a:t>4/20/2026</a:t>
            </a:fld>
            <a:endParaRPr lang="en-US" dirty="0"/>
          </a:p>
        </p:txBody>
      </p:sp>
      <p:sp>
        <p:nvSpPr>
          <p:cNvPr id="5" name="Footer Placeholder 4">
            <a:extLst>
              <a:ext uri="{FF2B5EF4-FFF2-40B4-BE49-F238E27FC236}">
                <a16:creationId xmlns:a16="http://schemas.microsoft.com/office/drawing/2014/main" id="{FE0DE1EF-8D58-7BD6-0AF6-286C24089DA1}"/>
              </a:ext>
            </a:extLst>
          </p:cNvPr>
          <p:cNvSpPr>
            <a:spLocks noGrp="1"/>
          </p:cNvSpPr>
          <p:nvPr>
            <p:ph type="ftr" sz="quarter" idx="12"/>
          </p:nvPr>
        </p:nvSpPr>
        <p:spPr/>
        <p:txBody>
          <a:bodyPr/>
          <a:lstStyle/>
          <a:p>
            <a:r>
              <a:rPr lang="en-US"/>
              <a:t>health.state.mn.us</a:t>
            </a:r>
            <a:endParaRPr lang="en-US" dirty="0"/>
          </a:p>
        </p:txBody>
      </p:sp>
      <p:sp>
        <p:nvSpPr>
          <p:cNvPr id="6" name="Slide Number Placeholder 5">
            <a:extLst>
              <a:ext uri="{FF2B5EF4-FFF2-40B4-BE49-F238E27FC236}">
                <a16:creationId xmlns:a16="http://schemas.microsoft.com/office/drawing/2014/main" id="{4D7E45F7-EB06-D28A-440F-21A12FC4E4ED}"/>
              </a:ext>
            </a:extLst>
          </p:cNvPr>
          <p:cNvSpPr>
            <a:spLocks noGrp="1"/>
          </p:cNvSpPr>
          <p:nvPr>
            <p:ph type="sldNum" sz="quarter" idx="11"/>
          </p:nvPr>
        </p:nvSpPr>
        <p:spPr/>
        <p:txBody>
          <a:bodyPr/>
          <a:lstStyle/>
          <a:p>
            <a:fld id="{48F63A3B-78C7-47BE-AE5E-E10140E04643}" type="slidenum">
              <a:rPr lang="en-US" smtClean="0"/>
              <a:pPr/>
              <a:t>16</a:t>
            </a:fld>
            <a:endParaRPr lang="en-US" dirty="0"/>
          </a:p>
        </p:txBody>
      </p:sp>
    </p:spTree>
    <p:extLst>
      <p:ext uri="{BB962C8B-B14F-4D97-AF65-F5344CB8AC3E}">
        <p14:creationId xmlns:p14="http://schemas.microsoft.com/office/powerpoint/2010/main" val="3748610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61ACCF-3506-D459-B9AB-A0CB3427556F}"/>
              </a:ext>
            </a:extLst>
          </p:cNvPr>
          <p:cNvPicPr>
            <a:picLocks noChangeAspect="1"/>
          </p:cNvPicPr>
          <p:nvPr/>
        </p:nvPicPr>
        <p:blipFill>
          <a:blip r:embed="rId2"/>
          <a:stretch>
            <a:fillRect/>
          </a:stretch>
        </p:blipFill>
        <p:spPr>
          <a:xfrm>
            <a:off x="129572" y="1132417"/>
            <a:ext cx="5826273" cy="4265084"/>
          </a:xfrm>
          <a:prstGeom prst="rect">
            <a:avLst/>
          </a:prstGeom>
        </p:spPr>
      </p:pic>
      <p:pic>
        <p:nvPicPr>
          <p:cNvPr id="4" name="Picture 3">
            <a:extLst>
              <a:ext uri="{FF2B5EF4-FFF2-40B4-BE49-F238E27FC236}">
                <a16:creationId xmlns:a16="http://schemas.microsoft.com/office/drawing/2014/main" id="{65B9BEB9-F6B8-271C-D352-6B77AA46DABE}"/>
              </a:ext>
            </a:extLst>
          </p:cNvPr>
          <p:cNvPicPr>
            <a:picLocks noChangeAspect="1"/>
          </p:cNvPicPr>
          <p:nvPr/>
        </p:nvPicPr>
        <p:blipFill>
          <a:blip r:embed="rId3"/>
          <a:stretch>
            <a:fillRect/>
          </a:stretch>
        </p:blipFill>
        <p:spPr>
          <a:xfrm>
            <a:off x="6280777" y="1132416"/>
            <a:ext cx="5906362" cy="4508501"/>
          </a:xfrm>
          <a:prstGeom prst="rect">
            <a:avLst/>
          </a:prstGeom>
        </p:spPr>
      </p:pic>
      <p:sp>
        <p:nvSpPr>
          <p:cNvPr id="5" name="TextBox 4">
            <a:extLst>
              <a:ext uri="{FF2B5EF4-FFF2-40B4-BE49-F238E27FC236}">
                <a16:creationId xmlns:a16="http://schemas.microsoft.com/office/drawing/2014/main" id="{4C8EBE1B-6F2F-C663-BB4E-E6AC573CA669}"/>
              </a:ext>
            </a:extLst>
          </p:cNvPr>
          <p:cNvSpPr txBox="1"/>
          <p:nvPr/>
        </p:nvSpPr>
        <p:spPr>
          <a:xfrm>
            <a:off x="9937749" y="6328834"/>
            <a:ext cx="22542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Lindsey et al. 2019</a:t>
            </a:r>
          </a:p>
        </p:txBody>
      </p:sp>
    </p:spTree>
    <p:extLst>
      <p:ext uri="{BB962C8B-B14F-4D97-AF65-F5344CB8AC3E}">
        <p14:creationId xmlns:p14="http://schemas.microsoft.com/office/powerpoint/2010/main" val="4008495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03153" rtl="0" eaLnBrk="1" fontAlgn="auto" latinLnBrk="0" hangingPunct="1">
              <a:lnSpc>
                <a:spcPct val="100000"/>
              </a:lnSpc>
              <a:spcBef>
                <a:spcPts val="0"/>
              </a:spcBef>
              <a:spcAft>
                <a:spcPts val="0"/>
              </a:spcAft>
              <a:buClrTx/>
              <a:buSzTx/>
              <a:buFontTx/>
              <a:buNone/>
              <a:tabLst/>
              <a:defRPr/>
            </a:pPr>
            <a:fld id="{C77968C3-7B7E-411D-B105-08F43D0B3F8A}" type="slidenum">
              <a:rPr kumimoji="0" lang="en-US" sz="988" b="0" i="0" u="none" strike="noStrike" kern="1200" cap="none" spc="198" normalizeH="0" baseline="0" noProof="0" smtClean="0">
                <a:ln>
                  <a:noFill/>
                </a:ln>
                <a:solidFill>
                  <a:srgbClr val="003865"/>
                </a:solidFill>
                <a:effectLst/>
                <a:uLnTx/>
                <a:uFillTx/>
                <a:latin typeface="Calibri" panose="020F0502020204030204"/>
                <a:ea typeface="+mn-ea"/>
                <a:cs typeface="+mn-cs"/>
              </a:rPr>
              <a:pPr marL="0" marR="0" lvl="0" indent="0" algn="r" defTabSz="903153" rtl="0" eaLnBrk="1" fontAlgn="auto" latinLnBrk="0" hangingPunct="1">
                <a:lnSpc>
                  <a:spcPct val="100000"/>
                </a:lnSpc>
                <a:spcBef>
                  <a:spcPts val="0"/>
                </a:spcBef>
                <a:spcAft>
                  <a:spcPts val="0"/>
                </a:spcAft>
                <a:buClrTx/>
                <a:buSzTx/>
                <a:buFontTx/>
                <a:buNone/>
                <a:tabLst/>
                <a:defRPr/>
              </a:pPr>
              <a:t>2</a:t>
            </a:fld>
            <a:endParaRPr kumimoji="0" lang="en-US" sz="988" b="0" i="0" u="none" strike="noStrike" kern="1200" cap="none" spc="198" normalizeH="0" baseline="0" noProof="0">
              <a:ln>
                <a:noFill/>
              </a:ln>
              <a:solidFill>
                <a:srgbClr val="003865"/>
              </a:solidFill>
              <a:effectLst/>
              <a:uLnTx/>
              <a:uFillTx/>
              <a:latin typeface="Calibri" panose="020F0502020204030204"/>
              <a:ea typeface="+mn-ea"/>
              <a:cs typeface="+mn-cs"/>
            </a:endParaRPr>
          </a:p>
        </p:txBody>
      </p:sp>
      <p:sp>
        <p:nvSpPr>
          <p:cNvPr id="3" name="Footer Placeholder 2"/>
          <p:cNvSpPr>
            <a:spLocks noGrp="1"/>
          </p:cNvSpPr>
          <p:nvPr>
            <p:ph type="ftr" sz="quarter" idx="13"/>
          </p:nvPr>
        </p:nvSpPr>
        <p:spPr/>
        <p:txBody>
          <a:bodyPr/>
          <a:lstStyle/>
          <a:p>
            <a:pPr marL="0" marR="0" lvl="0" indent="0" algn="ctr" defTabSz="903153" rtl="0" eaLnBrk="1" fontAlgn="auto" latinLnBrk="0" hangingPunct="1">
              <a:lnSpc>
                <a:spcPct val="100000"/>
              </a:lnSpc>
              <a:spcBef>
                <a:spcPts val="0"/>
              </a:spcBef>
              <a:spcAft>
                <a:spcPts val="0"/>
              </a:spcAft>
              <a:buClrTx/>
              <a:buSzTx/>
              <a:buFontTx/>
              <a:buNone/>
              <a:tabLst/>
              <a:defRPr/>
            </a:pPr>
            <a:r>
              <a:rPr kumimoji="0" lang="en-US" sz="988" b="1" i="0" u="none" strike="noStrike" kern="1200" cap="all" spc="99" normalizeH="0" baseline="0" noProof="0">
                <a:ln>
                  <a:noFill/>
                </a:ln>
                <a:solidFill>
                  <a:srgbClr val="003865"/>
                </a:solidFill>
                <a:effectLst/>
                <a:uLnTx/>
                <a:uFillTx/>
                <a:latin typeface="Calibri" panose="020F0502020204030204" pitchFamily="34" charset="0"/>
                <a:ea typeface="+mn-ea"/>
                <a:cs typeface="+mn-cs"/>
              </a:rPr>
              <a:t>PROTECTING, MAINTAINING AND IMPROVING THE HEALTH OF ALL MINNESOTANS</a:t>
            </a:r>
          </a:p>
        </p:txBody>
      </p:sp>
      <p:sp>
        <p:nvSpPr>
          <p:cNvPr id="4" name="Date Placeholder 3"/>
          <p:cNvSpPr>
            <a:spLocks noGrp="1"/>
          </p:cNvSpPr>
          <p:nvPr>
            <p:ph type="dt" sz="half" idx="14"/>
          </p:nvPr>
        </p:nvSpPr>
        <p:spPr/>
        <p:txBody>
          <a:bodyPr/>
          <a:lstStyle/>
          <a:p>
            <a:pPr marL="0" marR="0" lvl="0" indent="0" algn="l" defTabSz="903153" rtl="0" eaLnBrk="1" fontAlgn="auto" latinLnBrk="0" hangingPunct="1">
              <a:lnSpc>
                <a:spcPct val="100000"/>
              </a:lnSpc>
              <a:spcBef>
                <a:spcPts val="0"/>
              </a:spcBef>
              <a:spcAft>
                <a:spcPts val="0"/>
              </a:spcAft>
              <a:buClrTx/>
              <a:buSzTx/>
              <a:buFontTx/>
              <a:buNone/>
              <a:tabLst/>
              <a:defRPr/>
            </a:pPr>
            <a:fld id="{B03B318F-DCD9-4300-8D6C-27366D417958}" type="datetime1">
              <a:rPr kumimoji="0" lang="en-US" sz="988" b="1" i="0" u="none" strike="noStrike" kern="1200" cap="none" spc="198" normalizeH="0" baseline="0" noProof="0">
                <a:ln>
                  <a:noFill/>
                </a:ln>
                <a:solidFill>
                  <a:srgbClr val="003865"/>
                </a:solidFill>
                <a:effectLst/>
                <a:uLnTx/>
                <a:uFillTx/>
                <a:latin typeface="Calibri" panose="020F0502020204030204"/>
                <a:ea typeface="+mn-ea"/>
                <a:cs typeface="+mn-cs"/>
              </a:rPr>
              <a:pPr marL="0" marR="0" lvl="0" indent="0" algn="l" defTabSz="903153" rtl="0" eaLnBrk="1" fontAlgn="auto" latinLnBrk="0" hangingPunct="1">
                <a:lnSpc>
                  <a:spcPct val="100000"/>
                </a:lnSpc>
                <a:spcBef>
                  <a:spcPts val="0"/>
                </a:spcBef>
                <a:spcAft>
                  <a:spcPts val="0"/>
                </a:spcAft>
                <a:buClrTx/>
                <a:buSzTx/>
                <a:buFontTx/>
                <a:buNone/>
                <a:tabLst/>
                <a:defRPr/>
              </a:pPr>
              <a:t>4/20/2026</a:t>
            </a:fld>
            <a:endParaRPr kumimoji="0" lang="en-US" sz="988" b="1" i="0" u="none" strike="noStrike" kern="1200" cap="none" spc="198" normalizeH="0" baseline="0" noProof="0">
              <a:ln>
                <a:noFill/>
              </a:ln>
              <a:solidFill>
                <a:srgbClr val="003865"/>
              </a:solidFill>
              <a:effectLst/>
              <a:uLnTx/>
              <a:uFillTx/>
              <a:latin typeface="Calibri" panose="020F0502020204030204"/>
              <a:ea typeface="+mn-ea"/>
              <a:cs typeface="+mn-cs"/>
            </a:endParaRPr>
          </a:p>
        </p:txBody>
      </p:sp>
      <p:sp>
        <p:nvSpPr>
          <p:cNvPr id="5" name="Content Placeholder 4"/>
          <p:cNvSpPr>
            <a:spLocks noGrp="1"/>
          </p:cNvSpPr>
          <p:nvPr>
            <p:ph sz="half" idx="2"/>
          </p:nvPr>
        </p:nvSpPr>
        <p:spPr>
          <a:xfrm>
            <a:off x="496712" y="1892327"/>
            <a:ext cx="7797281" cy="4823151"/>
          </a:xfrm>
        </p:spPr>
        <p:txBody>
          <a:bodyPr anchor="ctr">
            <a:normAutofit/>
          </a:bodyPr>
          <a:lstStyle/>
          <a:p>
            <a:r>
              <a:rPr lang="en-US" sz="2400">
                <a:effectLst/>
                <a:latin typeface="Calibri"/>
                <a:ea typeface="Calibri"/>
                <a:cs typeface="Times New Roman"/>
              </a:rPr>
              <a:t>Sampling at a selected group of </a:t>
            </a:r>
            <a:r>
              <a:rPr lang="en-US" sz="2400" b="1">
                <a:effectLst/>
                <a:latin typeface="Calibri"/>
                <a:ea typeface="Calibri"/>
                <a:cs typeface="Times New Roman"/>
              </a:rPr>
              <a:t>private wells </a:t>
            </a:r>
            <a:r>
              <a:rPr lang="en-US" sz="2400">
                <a:effectLst/>
                <a:latin typeface="Calibri"/>
                <a:ea typeface="Calibri"/>
                <a:cs typeface="Times New Roman"/>
              </a:rPr>
              <a:t>within </a:t>
            </a:r>
            <a:r>
              <a:rPr lang="en-US" sz="2400" b="1">
                <a:effectLst/>
                <a:latin typeface="Calibri"/>
                <a:ea typeface="Calibri"/>
                <a:cs typeface="Times New Roman"/>
              </a:rPr>
              <a:t>target watersheds</a:t>
            </a:r>
            <a:r>
              <a:rPr lang="en-US" sz="2400">
                <a:effectLst/>
                <a:latin typeface="Calibri"/>
                <a:ea typeface="Calibri"/>
                <a:cs typeface="Times New Roman"/>
              </a:rPr>
              <a:t> to identify areas and aquifers that are </a:t>
            </a:r>
            <a:r>
              <a:rPr lang="en-US" sz="2400" b="1">
                <a:effectLst/>
                <a:latin typeface="Calibri"/>
                <a:ea typeface="Calibri"/>
                <a:cs typeface="Times New Roman"/>
              </a:rPr>
              <a:t>subject to recent recharge </a:t>
            </a:r>
            <a:r>
              <a:rPr lang="en-US" sz="2400">
                <a:effectLst/>
                <a:latin typeface="Calibri"/>
                <a:ea typeface="Calibri"/>
                <a:cs typeface="Times New Roman"/>
              </a:rPr>
              <a:t>and are vulnerable to contaminants at the ground surface.</a:t>
            </a:r>
          </a:p>
          <a:p>
            <a:pPr marL="285750" indent="-285750">
              <a:buFont typeface="Arial" panose="020B0604020202020204" pitchFamily="34" charset="0"/>
              <a:buChar char="•"/>
            </a:pPr>
            <a:r>
              <a:rPr lang="en-US" sz="2400">
                <a:effectLst/>
                <a:latin typeface="Calibri"/>
                <a:ea typeface="Calibri"/>
                <a:cs typeface="Times New Roman"/>
              </a:rPr>
              <a:t>Data collection to fill gaps in existing monitoring programs, increased knowledge of vulnerable aquifers/regions at the watershed scale, data collected on private wells</a:t>
            </a:r>
          </a:p>
          <a:p>
            <a:pPr marL="285750" indent="-285750">
              <a:buFont typeface="Arial" panose="020B0604020202020204" pitchFamily="34" charset="0"/>
              <a:buChar char="•"/>
            </a:pPr>
            <a:r>
              <a:rPr lang="en-US" sz="2400">
                <a:latin typeface="Calibri"/>
                <a:ea typeface="Calibri"/>
                <a:cs typeface="Times New Roman"/>
              </a:rPr>
              <a:t>Watersheds selected at midpoint of 1W1P planning process</a:t>
            </a:r>
          </a:p>
          <a:p>
            <a:pPr marL="285750" indent="-285750">
              <a:buFont typeface="Arial" panose="020B0604020202020204" pitchFamily="34" charset="0"/>
              <a:buChar char="•"/>
            </a:pP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title"/>
          </p:nvPr>
        </p:nvSpPr>
        <p:spPr>
          <a:xfrm>
            <a:off x="79131" y="91293"/>
            <a:ext cx="11781075" cy="1063688"/>
          </a:xfrm>
        </p:spPr>
        <p:txBody>
          <a:bodyPr>
            <a:normAutofit/>
          </a:bodyPr>
          <a:lstStyle/>
          <a:p>
            <a:r>
              <a:rPr lang="en-US" sz="3550" b="1">
                <a:solidFill>
                  <a:schemeClr val="bg1"/>
                </a:solidFill>
              </a:rPr>
              <a:t>DWAMP: Watershed-scale characterization</a:t>
            </a:r>
          </a:p>
        </p:txBody>
      </p:sp>
      <p:sp>
        <p:nvSpPr>
          <p:cNvPr id="7" name="Oval 6"/>
          <p:cNvSpPr/>
          <p:nvPr/>
        </p:nvSpPr>
        <p:spPr>
          <a:xfrm>
            <a:off x="8529133" y="2033426"/>
            <a:ext cx="3101221" cy="31012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3A92C5DD-45AD-4F65-C446-30098AD789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1381" y="2573311"/>
            <a:ext cx="1769523" cy="2021450"/>
          </a:xfrm>
          <a:prstGeom prst="rect">
            <a:avLst/>
          </a:prstGeom>
        </p:spPr>
      </p:pic>
    </p:spTree>
    <p:extLst>
      <p:ext uri="{BB962C8B-B14F-4D97-AF65-F5344CB8AC3E}">
        <p14:creationId xmlns:p14="http://schemas.microsoft.com/office/powerpoint/2010/main" val="4218739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471DEFF-58F8-6C0F-47E4-20A6C34EC213}"/>
              </a:ext>
            </a:extLst>
          </p:cNvPr>
          <p:cNvPicPr>
            <a:picLocks noGrp="1" noChangeAspect="1"/>
          </p:cNvPicPr>
          <p:nvPr>
            <p:ph sz="quarter" idx="10"/>
          </p:nvPr>
        </p:nvPicPr>
        <p:blipFill>
          <a:blip r:embed="rId3"/>
          <a:srcRect l="4032" t="10581" r="5732" b="5445"/>
          <a:stretch>
            <a:fillRect/>
          </a:stretch>
        </p:blipFill>
        <p:spPr bwMode="gray">
          <a:xfrm>
            <a:off x="540968" y="66254"/>
            <a:ext cx="5559378" cy="6720544"/>
          </a:xfrm>
          <a:prstGeom prst="rect">
            <a:avLst/>
          </a:prstGeom>
          <a:noFill/>
        </p:spPr>
      </p:pic>
      <p:sp>
        <p:nvSpPr>
          <p:cNvPr id="2" name="Title 1">
            <a:extLst>
              <a:ext uri="{FF2B5EF4-FFF2-40B4-BE49-F238E27FC236}">
                <a16:creationId xmlns:a16="http://schemas.microsoft.com/office/drawing/2014/main" id="{4EC6DF0D-4E09-DE39-4787-326A044BADCA}"/>
              </a:ext>
            </a:extLst>
          </p:cNvPr>
          <p:cNvSpPr>
            <a:spLocks noGrp="1"/>
          </p:cNvSpPr>
          <p:nvPr>
            <p:ph type="title"/>
          </p:nvPr>
        </p:nvSpPr>
        <p:spPr>
          <a:xfrm>
            <a:off x="1459089" y="-1"/>
            <a:ext cx="10515600" cy="1216025"/>
          </a:xfrm>
        </p:spPr>
        <p:txBody>
          <a:bodyPr/>
          <a:lstStyle/>
          <a:p>
            <a:r>
              <a:rPr lang="en-US" b="1">
                <a:ea typeface="Calibri"/>
                <a:cs typeface="Calibri"/>
              </a:rPr>
              <a:t>Watershed monitoring locations </a:t>
            </a:r>
          </a:p>
        </p:txBody>
      </p:sp>
      <p:sp>
        <p:nvSpPr>
          <p:cNvPr id="4" name="Date Placeholder 3">
            <a:extLst>
              <a:ext uri="{FF2B5EF4-FFF2-40B4-BE49-F238E27FC236}">
                <a16:creationId xmlns:a16="http://schemas.microsoft.com/office/drawing/2014/main" id="{57D93B6D-AD3E-910A-AE68-C511E901454F}"/>
              </a:ext>
            </a:extLst>
          </p:cNvPr>
          <p:cNvSpPr>
            <a:spLocks noGrp="1"/>
          </p:cNvSpPr>
          <p:nvPr>
            <p:ph type="dt" sz="half" idx="11"/>
          </p:nvPr>
        </p:nvSpPr>
        <p:spPr/>
        <p:txBody>
          <a:bodyPr/>
          <a:lstStyle/>
          <a:p>
            <a:fld id="{66C283A4-7960-4BFD-B3A5-A2CC5BB2A473}" type="datetime1">
              <a:rPr lang="en-US" smtClean="0"/>
              <a:t>4/20/2026</a:t>
            </a:fld>
            <a:endParaRPr lang="en-US"/>
          </a:p>
        </p:txBody>
      </p:sp>
      <p:sp>
        <p:nvSpPr>
          <p:cNvPr id="9" name="TextBox 8">
            <a:extLst>
              <a:ext uri="{FF2B5EF4-FFF2-40B4-BE49-F238E27FC236}">
                <a16:creationId xmlns:a16="http://schemas.microsoft.com/office/drawing/2014/main" id="{F0180F98-33FF-D2AE-E0E9-CC128480A93B}"/>
              </a:ext>
            </a:extLst>
          </p:cNvPr>
          <p:cNvSpPr txBox="1"/>
          <p:nvPr/>
        </p:nvSpPr>
        <p:spPr>
          <a:xfrm>
            <a:off x="7179084" y="1582331"/>
            <a:ext cx="4459656"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ea typeface="Calibri"/>
                <a:cs typeface="Calibri"/>
              </a:rPr>
              <a:t>Private well monitoring parameters:</a:t>
            </a:r>
          </a:p>
          <a:p>
            <a:pPr marL="285750" indent="-285750">
              <a:buFont typeface="Arial"/>
              <a:buChar char="•"/>
            </a:pPr>
            <a:r>
              <a:rPr lang="en-US" sz="2800">
                <a:ea typeface="Calibri"/>
                <a:cs typeface="Calibri"/>
              </a:rPr>
              <a:t>Nitrate</a:t>
            </a:r>
          </a:p>
          <a:p>
            <a:pPr marL="285750" indent="-285750">
              <a:buFont typeface="Arial"/>
              <a:buChar char="•"/>
            </a:pPr>
            <a:r>
              <a:rPr lang="en-US" sz="2800">
                <a:ea typeface="Calibri"/>
                <a:cs typeface="Calibri"/>
              </a:rPr>
              <a:t>Arsenic</a:t>
            </a:r>
          </a:p>
          <a:p>
            <a:pPr marL="285750" indent="-285750">
              <a:buFont typeface="Arial"/>
              <a:buChar char="•"/>
            </a:pPr>
            <a:r>
              <a:rPr lang="en-US" sz="2800">
                <a:ea typeface="Calibri"/>
                <a:cs typeface="Calibri"/>
              </a:rPr>
              <a:t>Manganese</a:t>
            </a:r>
          </a:p>
          <a:p>
            <a:pPr marL="285750" indent="-285750">
              <a:buFont typeface="Arial"/>
              <a:buChar char="•"/>
            </a:pPr>
            <a:r>
              <a:rPr lang="en-US" sz="2800">
                <a:ea typeface="Calibri"/>
                <a:cs typeface="Calibri"/>
              </a:rPr>
              <a:t>Lead</a:t>
            </a:r>
          </a:p>
          <a:p>
            <a:pPr marL="285750" indent="-285750">
              <a:buFont typeface="Arial"/>
              <a:buChar char="•"/>
            </a:pPr>
            <a:r>
              <a:rPr lang="en-US" sz="2800">
                <a:ea typeface="Calibri"/>
                <a:cs typeface="Calibri"/>
              </a:rPr>
              <a:t>Total Coliform</a:t>
            </a:r>
          </a:p>
          <a:p>
            <a:pPr marL="285750" indent="-285750">
              <a:buFont typeface="Arial,Sans-Serif"/>
              <a:buChar char="•"/>
            </a:pPr>
            <a:r>
              <a:rPr lang="en-US" sz="2800">
                <a:ea typeface="Calibri"/>
                <a:cs typeface="Calibri"/>
              </a:rPr>
              <a:t>Major cations/anions</a:t>
            </a:r>
          </a:p>
          <a:p>
            <a:pPr marL="285750" indent="-285750">
              <a:buFont typeface="Arial,Sans-Serif"/>
              <a:buChar char="•"/>
            </a:pPr>
            <a:r>
              <a:rPr lang="en-US" sz="2800">
                <a:ea typeface="Calibri"/>
                <a:cs typeface="Calibri"/>
              </a:rPr>
              <a:t>Tritium</a:t>
            </a:r>
          </a:p>
          <a:p>
            <a:pPr marL="285750" indent="-285750">
              <a:buFont typeface="Arial,Sans-Serif"/>
              <a:buChar char="•"/>
            </a:pPr>
            <a:r>
              <a:rPr lang="en-US" sz="2800">
                <a:ea typeface="Calibri"/>
                <a:cs typeface="Calibri"/>
              </a:rPr>
              <a:t>Stable isotopes</a:t>
            </a:r>
            <a:endParaRPr lang="en-US" sz="2800" dirty="0">
              <a:ea typeface="Calibri"/>
              <a:cs typeface="Calibri"/>
            </a:endParaRPr>
          </a:p>
          <a:p>
            <a:pPr marL="285750" indent="-285750">
              <a:buFont typeface="Arial"/>
              <a:buChar char="•"/>
            </a:pPr>
            <a:r>
              <a:rPr lang="en-US" sz="2800">
                <a:ea typeface="Calibri"/>
                <a:cs typeface="Calibri"/>
              </a:rPr>
              <a:t>PFAS</a:t>
            </a:r>
            <a:endParaRPr lang="en-US"/>
          </a:p>
          <a:p>
            <a:pPr marL="285750" indent="-285750">
              <a:buFont typeface="Arial"/>
              <a:buChar char="•"/>
            </a:pPr>
            <a:endParaRPr lang="en-US" sz="2800">
              <a:ea typeface="Calibri"/>
              <a:cs typeface="Calibri"/>
            </a:endParaRPr>
          </a:p>
        </p:txBody>
      </p:sp>
      <p:sp>
        <p:nvSpPr>
          <p:cNvPr id="10" name="TextBox 9">
            <a:extLst>
              <a:ext uri="{FF2B5EF4-FFF2-40B4-BE49-F238E27FC236}">
                <a16:creationId xmlns:a16="http://schemas.microsoft.com/office/drawing/2014/main" id="{88C518BC-B5B3-ED8F-EBA8-BDECDFD1577F}"/>
              </a:ext>
            </a:extLst>
          </p:cNvPr>
          <p:cNvSpPr txBox="1"/>
          <p:nvPr/>
        </p:nvSpPr>
        <p:spPr>
          <a:xfrm>
            <a:off x="4160072" y="1483209"/>
            <a:ext cx="40758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solidFill>
                  <a:schemeClr val="tx2"/>
                </a:solidFill>
                <a:ea typeface="Calibri"/>
                <a:cs typeface="Calibri"/>
              </a:rPr>
              <a:t>6</a:t>
            </a:r>
            <a:endParaRPr lang="en-US" sz="2400" b="1">
              <a:solidFill>
                <a:schemeClr val="tx2"/>
              </a:solidFill>
            </a:endParaRPr>
          </a:p>
        </p:txBody>
      </p:sp>
      <p:sp>
        <p:nvSpPr>
          <p:cNvPr id="11" name="TextBox 10">
            <a:extLst>
              <a:ext uri="{FF2B5EF4-FFF2-40B4-BE49-F238E27FC236}">
                <a16:creationId xmlns:a16="http://schemas.microsoft.com/office/drawing/2014/main" id="{D2FF0A47-9DF1-374E-6C69-68D072AA8F06}"/>
              </a:ext>
            </a:extLst>
          </p:cNvPr>
          <p:cNvSpPr txBox="1"/>
          <p:nvPr/>
        </p:nvSpPr>
        <p:spPr>
          <a:xfrm>
            <a:off x="1615279" y="1023133"/>
            <a:ext cx="40758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solidFill>
                  <a:schemeClr val="tx2"/>
                </a:solidFill>
                <a:ea typeface="Calibri"/>
                <a:cs typeface="Calibri"/>
              </a:rPr>
              <a:t>5</a:t>
            </a:r>
          </a:p>
        </p:txBody>
      </p:sp>
      <p:sp>
        <p:nvSpPr>
          <p:cNvPr id="12" name="TextBox 11">
            <a:extLst>
              <a:ext uri="{FF2B5EF4-FFF2-40B4-BE49-F238E27FC236}">
                <a16:creationId xmlns:a16="http://schemas.microsoft.com/office/drawing/2014/main" id="{B02B6C73-1274-975A-D13A-7137EC0B5A9D}"/>
              </a:ext>
            </a:extLst>
          </p:cNvPr>
          <p:cNvSpPr txBox="1"/>
          <p:nvPr/>
        </p:nvSpPr>
        <p:spPr>
          <a:xfrm>
            <a:off x="2362902" y="2532756"/>
            <a:ext cx="40758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solidFill>
                  <a:schemeClr val="tx2"/>
                </a:solidFill>
                <a:ea typeface="Calibri"/>
                <a:cs typeface="Calibri"/>
              </a:rPr>
              <a:t>4</a:t>
            </a:r>
          </a:p>
        </p:txBody>
      </p:sp>
      <p:sp>
        <p:nvSpPr>
          <p:cNvPr id="13" name="TextBox 12">
            <a:extLst>
              <a:ext uri="{FF2B5EF4-FFF2-40B4-BE49-F238E27FC236}">
                <a16:creationId xmlns:a16="http://schemas.microsoft.com/office/drawing/2014/main" id="{137989C5-2E1D-5424-71D6-D4D71BA69B39}"/>
              </a:ext>
            </a:extLst>
          </p:cNvPr>
          <p:cNvSpPr txBox="1"/>
          <p:nvPr/>
        </p:nvSpPr>
        <p:spPr>
          <a:xfrm>
            <a:off x="3311807" y="4099888"/>
            <a:ext cx="40758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solidFill>
                  <a:schemeClr val="tx2"/>
                </a:solidFill>
                <a:ea typeface="Calibri"/>
                <a:cs typeface="Calibri"/>
              </a:rPr>
              <a:t>1</a:t>
            </a:r>
          </a:p>
        </p:txBody>
      </p:sp>
      <p:sp>
        <p:nvSpPr>
          <p:cNvPr id="14" name="TextBox 13">
            <a:extLst>
              <a:ext uri="{FF2B5EF4-FFF2-40B4-BE49-F238E27FC236}">
                <a16:creationId xmlns:a16="http://schemas.microsoft.com/office/drawing/2014/main" id="{64DC4534-11CC-7968-4097-D511729411DA}"/>
              </a:ext>
            </a:extLst>
          </p:cNvPr>
          <p:cNvSpPr txBox="1"/>
          <p:nvPr/>
        </p:nvSpPr>
        <p:spPr>
          <a:xfrm>
            <a:off x="2779845" y="5436982"/>
            <a:ext cx="40758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solidFill>
                  <a:schemeClr val="tx2"/>
                </a:solidFill>
                <a:ea typeface="Calibri"/>
                <a:cs typeface="Calibri"/>
              </a:rPr>
              <a:t>2</a:t>
            </a:r>
          </a:p>
        </p:txBody>
      </p:sp>
      <p:sp>
        <p:nvSpPr>
          <p:cNvPr id="15" name="TextBox 14">
            <a:extLst>
              <a:ext uri="{FF2B5EF4-FFF2-40B4-BE49-F238E27FC236}">
                <a16:creationId xmlns:a16="http://schemas.microsoft.com/office/drawing/2014/main" id="{83770EBD-7169-B6AA-3792-CDDE855AA24B}"/>
              </a:ext>
            </a:extLst>
          </p:cNvPr>
          <p:cNvSpPr txBox="1"/>
          <p:nvPr/>
        </p:nvSpPr>
        <p:spPr>
          <a:xfrm>
            <a:off x="3743128" y="5206944"/>
            <a:ext cx="40758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solidFill>
                  <a:schemeClr val="tx2"/>
                </a:solidFill>
                <a:ea typeface="Calibri"/>
                <a:cs typeface="Calibri"/>
              </a:rPr>
              <a:t>3</a:t>
            </a:r>
          </a:p>
        </p:txBody>
      </p:sp>
      <p:sp>
        <p:nvSpPr>
          <p:cNvPr id="3" name="TextBox 2">
            <a:extLst>
              <a:ext uri="{FF2B5EF4-FFF2-40B4-BE49-F238E27FC236}">
                <a16:creationId xmlns:a16="http://schemas.microsoft.com/office/drawing/2014/main" id="{E48E76AC-1962-C964-DA2B-960192610294}"/>
              </a:ext>
            </a:extLst>
          </p:cNvPr>
          <p:cNvSpPr txBox="1"/>
          <p:nvPr/>
        </p:nvSpPr>
        <p:spPr>
          <a:xfrm>
            <a:off x="4964149" y="5674311"/>
            <a:ext cx="1770692" cy="461665"/>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tx2"/>
                </a:solidFill>
                <a:ea typeface="Calibri"/>
                <a:cs typeface="Calibri"/>
              </a:rPr>
              <a:t>Root River</a:t>
            </a:r>
            <a:endParaRPr lang="en-US" sz="2400" b="1" dirty="0">
              <a:solidFill>
                <a:schemeClr val="tx2"/>
              </a:solidFill>
            </a:endParaRPr>
          </a:p>
        </p:txBody>
      </p:sp>
      <p:sp>
        <p:nvSpPr>
          <p:cNvPr id="5" name="TextBox 4">
            <a:extLst>
              <a:ext uri="{FF2B5EF4-FFF2-40B4-BE49-F238E27FC236}">
                <a16:creationId xmlns:a16="http://schemas.microsoft.com/office/drawing/2014/main" id="{86177BEE-E794-3AB4-E526-48FC428D19AB}"/>
              </a:ext>
            </a:extLst>
          </p:cNvPr>
          <p:cNvSpPr txBox="1"/>
          <p:nvPr/>
        </p:nvSpPr>
        <p:spPr>
          <a:xfrm>
            <a:off x="132191" y="5322939"/>
            <a:ext cx="2532199" cy="461665"/>
          </a:xfrm>
          <a:prstGeom prst="rect">
            <a:avLst/>
          </a:prstGeom>
          <a:solidFill>
            <a:schemeClr val="bg1"/>
          </a:solid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tx2"/>
                </a:solidFill>
                <a:ea typeface="Calibri"/>
                <a:cs typeface="Calibri"/>
              </a:rPr>
              <a:t>Yellow Medicine</a:t>
            </a:r>
            <a:endParaRPr lang="en-US" sz="2400" b="1">
              <a:solidFill>
                <a:schemeClr val="tx2"/>
              </a:solidFill>
            </a:endParaRPr>
          </a:p>
        </p:txBody>
      </p:sp>
      <p:sp>
        <p:nvSpPr>
          <p:cNvPr id="6" name="TextBox 5">
            <a:extLst>
              <a:ext uri="{FF2B5EF4-FFF2-40B4-BE49-F238E27FC236}">
                <a16:creationId xmlns:a16="http://schemas.microsoft.com/office/drawing/2014/main" id="{C5CDBBB3-C491-F5C0-0C29-8A13FCF841D5}"/>
              </a:ext>
            </a:extLst>
          </p:cNvPr>
          <p:cNvSpPr txBox="1"/>
          <p:nvPr/>
        </p:nvSpPr>
        <p:spPr>
          <a:xfrm>
            <a:off x="1104836" y="3295497"/>
            <a:ext cx="2638292" cy="461665"/>
          </a:xfrm>
          <a:prstGeom prst="rect">
            <a:avLst/>
          </a:prstGeom>
          <a:solidFill>
            <a:schemeClr val="bg1"/>
          </a:solid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tx2"/>
                </a:solidFill>
                <a:ea typeface="Calibri"/>
                <a:cs typeface="Calibri"/>
              </a:rPr>
              <a:t>North Fork Crow</a:t>
            </a:r>
            <a:endParaRPr lang="en-US" sz="2400" b="1" dirty="0">
              <a:solidFill>
                <a:schemeClr val="tx2"/>
              </a:solidFill>
            </a:endParaRPr>
          </a:p>
        </p:txBody>
      </p:sp>
      <p:sp>
        <p:nvSpPr>
          <p:cNvPr id="8" name="TextBox 7">
            <a:extLst>
              <a:ext uri="{FF2B5EF4-FFF2-40B4-BE49-F238E27FC236}">
                <a16:creationId xmlns:a16="http://schemas.microsoft.com/office/drawing/2014/main" id="{45CD3F3F-0770-FF95-51EF-9BA7E9DF7319}"/>
              </a:ext>
            </a:extLst>
          </p:cNvPr>
          <p:cNvSpPr txBox="1"/>
          <p:nvPr/>
        </p:nvSpPr>
        <p:spPr>
          <a:xfrm>
            <a:off x="10311581" y="3174544"/>
            <a:ext cx="188041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2">
                    <a:lumMod val="76000"/>
                  </a:schemeClr>
                </a:solidFill>
                <a:ea typeface="Calibri"/>
                <a:cs typeface="Calibri"/>
              </a:rPr>
              <a:t>"Basic 5" for private wells</a:t>
            </a:r>
          </a:p>
        </p:txBody>
      </p:sp>
      <p:sp>
        <p:nvSpPr>
          <p:cNvPr id="17" name="Left Brace 16">
            <a:extLst>
              <a:ext uri="{FF2B5EF4-FFF2-40B4-BE49-F238E27FC236}">
                <a16:creationId xmlns:a16="http://schemas.microsoft.com/office/drawing/2014/main" id="{92389687-3A6D-54DF-6583-F1F4A98D98A5}"/>
              </a:ext>
            </a:extLst>
          </p:cNvPr>
          <p:cNvSpPr/>
          <p:nvPr/>
        </p:nvSpPr>
        <p:spPr>
          <a:xfrm rot="10800000">
            <a:off x="9780592" y="2603045"/>
            <a:ext cx="536222" cy="1975556"/>
          </a:xfrm>
          <a:prstGeom prst="leftBrac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56552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494DB-F286-2400-A04D-02AC4323ACE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9C7767-D188-357B-7DDF-C918EDD55582}"/>
              </a:ext>
            </a:extLst>
          </p:cNvPr>
          <p:cNvSpPr>
            <a:spLocks noGrp="1"/>
          </p:cNvSpPr>
          <p:nvPr>
            <p:ph type="sldNum" sz="quarter" idx="12"/>
          </p:nvPr>
        </p:nvSpPr>
        <p:spPr/>
        <p:txBody>
          <a:bodyPr/>
          <a:lstStyle/>
          <a:p>
            <a:pPr marL="0" marR="0" lvl="0" indent="0" algn="r" defTabSz="903153" rtl="0" eaLnBrk="1" fontAlgn="auto" latinLnBrk="0" hangingPunct="1">
              <a:lnSpc>
                <a:spcPct val="100000"/>
              </a:lnSpc>
              <a:spcBef>
                <a:spcPts val="0"/>
              </a:spcBef>
              <a:spcAft>
                <a:spcPts val="0"/>
              </a:spcAft>
              <a:buClrTx/>
              <a:buSzTx/>
              <a:buFontTx/>
              <a:buNone/>
              <a:tabLst/>
              <a:defRPr/>
            </a:pPr>
            <a:fld id="{C77968C3-7B7E-411D-B105-08F43D0B3F8A}" type="slidenum">
              <a:rPr kumimoji="0" lang="en-US" sz="988" b="0" i="0" u="none" strike="noStrike" kern="1200" cap="none" spc="198" normalizeH="0" baseline="0" noProof="0" smtClean="0">
                <a:ln>
                  <a:noFill/>
                </a:ln>
                <a:solidFill>
                  <a:srgbClr val="003865"/>
                </a:solidFill>
                <a:effectLst/>
                <a:uLnTx/>
                <a:uFillTx/>
                <a:latin typeface="Calibri" panose="020F0502020204030204"/>
                <a:ea typeface="+mn-ea"/>
                <a:cs typeface="+mn-cs"/>
              </a:rPr>
              <a:pPr marL="0" marR="0" lvl="0" indent="0" algn="r" defTabSz="903153" rtl="0" eaLnBrk="1" fontAlgn="auto" latinLnBrk="0" hangingPunct="1">
                <a:lnSpc>
                  <a:spcPct val="100000"/>
                </a:lnSpc>
                <a:spcBef>
                  <a:spcPts val="0"/>
                </a:spcBef>
                <a:spcAft>
                  <a:spcPts val="0"/>
                </a:spcAft>
                <a:buClrTx/>
                <a:buSzTx/>
                <a:buFontTx/>
                <a:buNone/>
                <a:tabLst/>
                <a:defRPr/>
              </a:pPr>
              <a:t>4</a:t>
            </a:fld>
            <a:endParaRPr kumimoji="0" lang="en-US" sz="988" b="0" i="0" u="none" strike="noStrike" kern="1200" cap="none" spc="198" normalizeH="0" baseline="0" noProof="0">
              <a:ln>
                <a:noFill/>
              </a:ln>
              <a:solidFill>
                <a:srgbClr val="003865"/>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C54A6C55-4CD9-3ECF-43ED-521E62E801E5}"/>
              </a:ext>
            </a:extLst>
          </p:cNvPr>
          <p:cNvSpPr>
            <a:spLocks noGrp="1"/>
          </p:cNvSpPr>
          <p:nvPr>
            <p:ph type="ftr" sz="quarter" idx="13"/>
          </p:nvPr>
        </p:nvSpPr>
        <p:spPr/>
        <p:txBody>
          <a:bodyPr/>
          <a:lstStyle/>
          <a:p>
            <a:pPr marL="0" marR="0" lvl="0" indent="0" algn="ctr" defTabSz="903153" rtl="0" eaLnBrk="1" fontAlgn="auto" latinLnBrk="0" hangingPunct="1">
              <a:lnSpc>
                <a:spcPct val="100000"/>
              </a:lnSpc>
              <a:spcBef>
                <a:spcPts val="0"/>
              </a:spcBef>
              <a:spcAft>
                <a:spcPts val="0"/>
              </a:spcAft>
              <a:buClrTx/>
              <a:buSzTx/>
              <a:buFontTx/>
              <a:buNone/>
              <a:tabLst/>
              <a:defRPr/>
            </a:pPr>
            <a:r>
              <a:rPr kumimoji="0" lang="en-US" sz="988" b="1" i="0" u="none" strike="noStrike" kern="1200" cap="all" spc="99" normalizeH="0" baseline="0" noProof="0">
                <a:ln>
                  <a:noFill/>
                </a:ln>
                <a:solidFill>
                  <a:srgbClr val="003865"/>
                </a:solidFill>
                <a:effectLst/>
                <a:uLnTx/>
                <a:uFillTx/>
                <a:latin typeface="Calibri" panose="020F0502020204030204" pitchFamily="34" charset="0"/>
                <a:ea typeface="+mn-ea"/>
                <a:cs typeface="+mn-cs"/>
              </a:rPr>
              <a:t>PROTECTING, MAINTAINING AND IMPROVING THE HEALTH OF ALL MINNESOTANS</a:t>
            </a:r>
          </a:p>
        </p:txBody>
      </p:sp>
      <p:sp>
        <p:nvSpPr>
          <p:cNvPr id="4" name="Date Placeholder 3">
            <a:extLst>
              <a:ext uri="{FF2B5EF4-FFF2-40B4-BE49-F238E27FC236}">
                <a16:creationId xmlns:a16="http://schemas.microsoft.com/office/drawing/2014/main" id="{01EB03AD-A862-82DD-D847-33DE955EF079}"/>
              </a:ext>
            </a:extLst>
          </p:cNvPr>
          <p:cNvSpPr>
            <a:spLocks noGrp="1"/>
          </p:cNvSpPr>
          <p:nvPr>
            <p:ph type="dt" sz="half" idx="14"/>
          </p:nvPr>
        </p:nvSpPr>
        <p:spPr/>
        <p:txBody>
          <a:bodyPr/>
          <a:lstStyle/>
          <a:p>
            <a:pPr marL="0" marR="0" lvl="0" indent="0" algn="l" defTabSz="903153" rtl="0" eaLnBrk="1" fontAlgn="auto" latinLnBrk="0" hangingPunct="1">
              <a:lnSpc>
                <a:spcPct val="100000"/>
              </a:lnSpc>
              <a:spcBef>
                <a:spcPts val="0"/>
              </a:spcBef>
              <a:spcAft>
                <a:spcPts val="0"/>
              </a:spcAft>
              <a:buClrTx/>
              <a:buSzTx/>
              <a:buFontTx/>
              <a:buNone/>
              <a:tabLst/>
              <a:defRPr/>
            </a:pPr>
            <a:fld id="{B03B318F-DCD9-4300-8D6C-27366D417958}" type="datetime1">
              <a:rPr kumimoji="0" lang="en-US" sz="988" b="1" i="0" u="none" strike="noStrike" kern="1200" cap="none" spc="198" normalizeH="0" baseline="0" noProof="0">
                <a:ln>
                  <a:noFill/>
                </a:ln>
                <a:solidFill>
                  <a:srgbClr val="003865"/>
                </a:solidFill>
                <a:effectLst/>
                <a:uLnTx/>
                <a:uFillTx/>
                <a:latin typeface="Calibri" panose="020F0502020204030204"/>
                <a:ea typeface="+mn-ea"/>
                <a:cs typeface="+mn-cs"/>
              </a:rPr>
              <a:pPr marL="0" marR="0" lvl="0" indent="0" algn="l" defTabSz="903153" rtl="0" eaLnBrk="1" fontAlgn="auto" latinLnBrk="0" hangingPunct="1">
                <a:lnSpc>
                  <a:spcPct val="100000"/>
                </a:lnSpc>
                <a:spcBef>
                  <a:spcPts val="0"/>
                </a:spcBef>
                <a:spcAft>
                  <a:spcPts val="0"/>
                </a:spcAft>
                <a:buClrTx/>
                <a:buSzTx/>
                <a:buFontTx/>
                <a:buNone/>
                <a:tabLst/>
                <a:defRPr/>
              </a:pPr>
              <a:t>4/20/2026</a:t>
            </a:fld>
            <a:endParaRPr kumimoji="0" lang="en-US" sz="988" b="1" i="0" u="none" strike="noStrike" kern="1200" cap="none" spc="198" normalizeH="0" baseline="0" noProof="0">
              <a:ln>
                <a:noFill/>
              </a:ln>
              <a:solidFill>
                <a:srgbClr val="003865"/>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72E0062F-5BCF-AAB5-0373-BC40849664F4}"/>
              </a:ext>
            </a:extLst>
          </p:cNvPr>
          <p:cNvSpPr>
            <a:spLocks noGrp="1"/>
          </p:cNvSpPr>
          <p:nvPr>
            <p:ph type="title"/>
          </p:nvPr>
        </p:nvSpPr>
        <p:spPr>
          <a:xfrm>
            <a:off x="203557" y="77348"/>
            <a:ext cx="11781075" cy="1063688"/>
          </a:xfrm>
        </p:spPr>
        <p:txBody>
          <a:bodyPr>
            <a:normAutofit/>
          </a:bodyPr>
          <a:lstStyle/>
          <a:p>
            <a:r>
              <a:rPr lang="en-US" b="1" dirty="0">
                <a:solidFill>
                  <a:schemeClr val="bg1"/>
                </a:solidFill>
              </a:rPr>
              <a:t>PFAS are more common in wells with tritium</a:t>
            </a:r>
          </a:p>
        </p:txBody>
      </p:sp>
      <p:pic>
        <p:nvPicPr>
          <p:cNvPr id="11" name="Picture 10" descr="Chart, bar chart&#10;&#10;AI-generated content may be incorrect.">
            <a:extLst>
              <a:ext uri="{FF2B5EF4-FFF2-40B4-BE49-F238E27FC236}">
                <a16:creationId xmlns:a16="http://schemas.microsoft.com/office/drawing/2014/main" id="{AD75D9F9-AB37-314E-C975-AFC8C4A140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6864" y="1499811"/>
            <a:ext cx="7369279" cy="4862891"/>
          </a:xfrm>
          <a:prstGeom prst="rect">
            <a:avLst/>
          </a:prstGeom>
        </p:spPr>
      </p:pic>
    </p:spTree>
    <p:extLst>
      <p:ext uri="{BB962C8B-B14F-4D97-AF65-F5344CB8AC3E}">
        <p14:creationId xmlns:p14="http://schemas.microsoft.com/office/powerpoint/2010/main" val="3506891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EFB58D-1544-429C-D0E5-F1989F3B6232}"/>
              </a:ext>
            </a:extLst>
          </p:cNvPr>
          <p:cNvPicPr>
            <a:picLocks noChangeAspect="1"/>
          </p:cNvPicPr>
          <p:nvPr/>
        </p:nvPicPr>
        <p:blipFill>
          <a:blip r:embed="rId3"/>
          <a:stretch>
            <a:fillRect/>
          </a:stretch>
        </p:blipFill>
        <p:spPr>
          <a:xfrm>
            <a:off x="7343845" y="71120"/>
            <a:ext cx="4492659" cy="6858000"/>
          </a:xfrm>
          <a:prstGeom prst="rect">
            <a:avLst/>
          </a:prstGeom>
        </p:spPr>
      </p:pic>
      <p:sp>
        <p:nvSpPr>
          <p:cNvPr id="6" name="Right Brace 5">
            <a:extLst>
              <a:ext uri="{FF2B5EF4-FFF2-40B4-BE49-F238E27FC236}">
                <a16:creationId xmlns:a16="http://schemas.microsoft.com/office/drawing/2014/main" id="{0D1DB29E-D92E-8450-189E-D3A12655E93E}"/>
              </a:ext>
            </a:extLst>
          </p:cNvPr>
          <p:cNvSpPr/>
          <p:nvPr/>
        </p:nvSpPr>
        <p:spPr>
          <a:xfrm>
            <a:off x="9622316" y="299347"/>
            <a:ext cx="369090" cy="44355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B7EF21BE-FDD3-714D-E8D7-5D17087D442B}"/>
              </a:ext>
            </a:extLst>
          </p:cNvPr>
          <p:cNvSpPr/>
          <p:nvPr/>
        </p:nvSpPr>
        <p:spPr>
          <a:xfrm>
            <a:off x="9622316" y="1403699"/>
            <a:ext cx="369090" cy="51096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38C1EA91-7C15-2731-02CD-6304F0053DAF}"/>
              </a:ext>
            </a:extLst>
          </p:cNvPr>
          <p:cNvSpPr/>
          <p:nvPr/>
        </p:nvSpPr>
        <p:spPr>
          <a:xfrm>
            <a:off x="9586646" y="2391922"/>
            <a:ext cx="369090" cy="51096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Right Brace 8">
            <a:extLst>
              <a:ext uri="{FF2B5EF4-FFF2-40B4-BE49-F238E27FC236}">
                <a16:creationId xmlns:a16="http://schemas.microsoft.com/office/drawing/2014/main" id="{D9795357-45A0-6997-85B6-10F75C79C0C9}"/>
              </a:ext>
            </a:extLst>
          </p:cNvPr>
          <p:cNvSpPr/>
          <p:nvPr/>
        </p:nvSpPr>
        <p:spPr>
          <a:xfrm>
            <a:off x="9622316" y="2902887"/>
            <a:ext cx="369090" cy="66080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Right Brace 9">
            <a:extLst>
              <a:ext uri="{FF2B5EF4-FFF2-40B4-BE49-F238E27FC236}">
                <a16:creationId xmlns:a16="http://schemas.microsoft.com/office/drawing/2014/main" id="{C38271D7-5C2E-3A3F-8458-A6405C5070A7}"/>
              </a:ext>
            </a:extLst>
          </p:cNvPr>
          <p:cNvSpPr/>
          <p:nvPr/>
        </p:nvSpPr>
        <p:spPr>
          <a:xfrm>
            <a:off x="9622316" y="3563688"/>
            <a:ext cx="369090" cy="24285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Right Brace 11">
            <a:extLst>
              <a:ext uri="{FF2B5EF4-FFF2-40B4-BE49-F238E27FC236}">
                <a16:creationId xmlns:a16="http://schemas.microsoft.com/office/drawing/2014/main" id="{E554E1E3-7360-42F8-8ED4-7F14628ADF07}"/>
              </a:ext>
            </a:extLst>
          </p:cNvPr>
          <p:cNvSpPr/>
          <p:nvPr/>
        </p:nvSpPr>
        <p:spPr>
          <a:xfrm>
            <a:off x="9622316" y="4040946"/>
            <a:ext cx="369090" cy="68447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Rectangle 12">
            <a:extLst>
              <a:ext uri="{FF2B5EF4-FFF2-40B4-BE49-F238E27FC236}">
                <a16:creationId xmlns:a16="http://schemas.microsoft.com/office/drawing/2014/main" id="{80C6F9FF-DCD1-3365-3C6F-550722E57384}"/>
              </a:ext>
            </a:extLst>
          </p:cNvPr>
          <p:cNvSpPr/>
          <p:nvPr/>
        </p:nvSpPr>
        <p:spPr>
          <a:xfrm>
            <a:off x="9586646" y="4899152"/>
            <a:ext cx="2346274" cy="11338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Brace 13">
            <a:extLst>
              <a:ext uri="{FF2B5EF4-FFF2-40B4-BE49-F238E27FC236}">
                <a16:creationId xmlns:a16="http://schemas.microsoft.com/office/drawing/2014/main" id="{A043461B-67D9-A05E-C9AD-6F350E225ACD}"/>
              </a:ext>
            </a:extLst>
          </p:cNvPr>
          <p:cNvSpPr/>
          <p:nvPr/>
        </p:nvSpPr>
        <p:spPr>
          <a:xfrm>
            <a:off x="9630962" y="5140763"/>
            <a:ext cx="369090" cy="25686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Right Brace 14">
            <a:extLst>
              <a:ext uri="{FF2B5EF4-FFF2-40B4-BE49-F238E27FC236}">
                <a16:creationId xmlns:a16="http://schemas.microsoft.com/office/drawing/2014/main" id="{DCF00FAE-4A14-5C36-4C2F-615486CB460C}"/>
              </a:ext>
            </a:extLst>
          </p:cNvPr>
          <p:cNvSpPr/>
          <p:nvPr/>
        </p:nvSpPr>
        <p:spPr>
          <a:xfrm>
            <a:off x="9630962" y="4725851"/>
            <a:ext cx="369090" cy="41491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ight Brace 15">
            <a:extLst>
              <a:ext uri="{FF2B5EF4-FFF2-40B4-BE49-F238E27FC236}">
                <a16:creationId xmlns:a16="http://schemas.microsoft.com/office/drawing/2014/main" id="{FDE6D615-B7AC-789E-4FFA-9984E4429D4B}"/>
              </a:ext>
            </a:extLst>
          </p:cNvPr>
          <p:cNvSpPr/>
          <p:nvPr/>
        </p:nvSpPr>
        <p:spPr>
          <a:xfrm>
            <a:off x="9622316" y="5397629"/>
            <a:ext cx="369090" cy="63537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952521B6-2959-86A1-0139-968CB33D224C}"/>
              </a:ext>
            </a:extLst>
          </p:cNvPr>
          <p:cNvSpPr txBox="1"/>
          <p:nvPr/>
        </p:nvSpPr>
        <p:spPr>
          <a:xfrm>
            <a:off x="10000052" y="335422"/>
            <a:ext cx="886968" cy="369332"/>
          </a:xfrm>
          <a:prstGeom prst="rect">
            <a:avLst/>
          </a:prstGeom>
          <a:noFill/>
        </p:spPr>
        <p:txBody>
          <a:bodyPr wrap="square" rtlCol="0">
            <a:spAutoFit/>
          </a:bodyPr>
          <a:lstStyle/>
          <a:p>
            <a:r>
              <a:rPr lang="en-US" dirty="0"/>
              <a:t>n = 2</a:t>
            </a:r>
          </a:p>
        </p:txBody>
      </p:sp>
      <p:sp>
        <p:nvSpPr>
          <p:cNvPr id="18" name="TextBox 17">
            <a:extLst>
              <a:ext uri="{FF2B5EF4-FFF2-40B4-BE49-F238E27FC236}">
                <a16:creationId xmlns:a16="http://schemas.microsoft.com/office/drawing/2014/main" id="{E43AB7F2-2F9B-3CBF-02F4-5C2586F6F578}"/>
              </a:ext>
            </a:extLst>
          </p:cNvPr>
          <p:cNvSpPr txBox="1"/>
          <p:nvPr/>
        </p:nvSpPr>
        <p:spPr>
          <a:xfrm>
            <a:off x="10000052" y="1475659"/>
            <a:ext cx="886968" cy="369332"/>
          </a:xfrm>
          <a:prstGeom prst="rect">
            <a:avLst/>
          </a:prstGeom>
          <a:noFill/>
        </p:spPr>
        <p:txBody>
          <a:bodyPr wrap="square" rtlCol="0">
            <a:spAutoFit/>
          </a:bodyPr>
          <a:lstStyle/>
          <a:p>
            <a:r>
              <a:rPr lang="en-US" dirty="0"/>
              <a:t>n = 1</a:t>
            </a:r>
          </a:p>
        </p:txBody>
      </p:sp>
      <p:sp>
        <p:nvSpPr>
          <p:cNvPr id="19" name="Right Brace 18">
            <a:extLst>
              <a:ext uri="{FF2B5EF4-FFF2-40B4-BE49-F238E27FC236}">
                <a16:creationId xmlns:a16="http://schemas.microsoft.com/office/drawing/2014/main" id="{B5B7D081-2E8E-4CE9-563F-98EC4435B0E5}"/>
              </a:ext>
            </a:extLst>
          </p:cNvPr>
          <p:cNvSpPr/>
          <p:nvPr/>
        </p:nvSpPr>
        <p:spPr>
          <a:xfrm>
            <a:off x="9630962" y="1061132"/>
            <a:ext cx="369090" cy="20012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B49E5712-5D2D-BE3E-90FA-CD7F99400E4A}"/>
              </a:ext>
            </a:extLst>
          </p:cNvPr>
          <p:cNvSpPr txBox="1"/>
          <p:nvPr/>
        </p:nvSpPr>
        <p:spPr>
          <a:xfrm>
            <a:off x="10000052" y="953992"/>
            <a:ext cx="886968" cy="369332"/>
          </a:xfrm>
          <a:prstGeom prst="rect">
            <a:avLst/>
          </a:prstGeom>
          <a:noFill/>
        </p:spPr>
        <p:txBody>
          <a:bodyPr wrap="square" rtlCol="0">
            <a:spAutoFit/>
          </a:bodyPr>
          <a:lstStyle/>
          <a:p>
            <a:r>
              <a:rPr lang="en-US" dirty="0"/>
              <a:t>n = 2</a:t>
            </a:r>
          </a:p>
        </p:txBody>
      </p:sp>
      <p:sp>
        <p:nvSpPr>
          <p:cNvPr id="21" name="TextBox 20">
            <a:extLst>
              <a:ext uri="{FF2B5EF4-FFF2-40B4-BE49-F238E27FC236}">
                <a16:creationId xmlns:a16="http://schemas.microsoft.com/office/drawing/2014/main" id="{25AF3056-80EC-8147-A803-C5A9D0714CD1}"/>
              </a:ext>
            </a:extLst>
          </p:cNvPr>
          <p:cNvSpPr txBox="1"/>
          <p:nvPr/>
        </p:nvSpPr>
        <p:spPr>
          <a:xfrm>
            <a:off x="10000052" y="2439554"/>
            <a:ext cx="886968" cy="369332"/>
          </a:xfrm>
          <a:prstGeom prst="rect">
            <a:avLst/>
          </a:prstGeom>
          <a:noFill/>
        </p:spPr>
        <p:txBody>
          <a:bodyPr wrap="square" rtlCol="0">
            <a:spAutoFit/>
          </a:bodyPr>
          <a:lstStyle/>
          <a:p>
            <a:r>
              <a:rPr lang="en-US" dirty="0"/>
              <a:t>n = 9</a:t>
            </a:r>
          </a:p>
        </p:txBody>
      </p:sp>
      <p:sp>
        <p:nvSpPr>
          <p:cNvPr id="22" name="TextBox 21">
            <a:extLst>
              <a:ext uri="{FF2B5EF4-FFF2-40B4-BE49-F238E27FC236}">
                <a16:creationId xmlns:a16="http://schemas.microsoft.com/office/drawing/2014/main" id="{DEE55FDF-0DDB-9F8B-5124-51ADFBB2730D}"/>
              </a:ext>
            </a:extLst>
          </p:cNvPr>
          <p:cNvSpPr txBox="1"/>
          <p:nvPr/>
        </p:nvSpPr>
        <p:spPr>
          <a:xfrm>
            <a:off x="10000052" y="3077121"/>
            <a:ext cx="886968" cy="369332"/>
          </a:xfrm>
          <a:prstGeom prst="rect">
            <a:avLst/>
          </a:prstGeom>
          <a:noFill/>
        </p:spPr>
        <p:txBody>
          <a:bodyPr wrap="square" rtlCol="0">
            <a:spAutoFit/>
          </a:bodyPr>
          <a:lstStyle/>
          <a:p>
            <a:r>
              <a:rPr lang="en-US" dirty="0"/>
              <a:t>n = 12</a:t>
            </a:r>
          </a:p>
        </p:txBody>
      </p:sp>
      <p:sp>
        <p:nvSpPr>
          <p:cNvPr id="23" name="TextBox 22">
            <a:extLst>
              <a:ext uri="{FF2B5EF4-FFF2-40B4-BE49-F238E27FC236}">
                <a16:creationId xmlns:a16="http://schemas.microsoft.com/office/drawing/2014/main" id="{04EAFDA1-48AE-1DE3-5F0A-238905394CA5}"/>
              </a:ext>
            </a:extLst>
          </p:cNvPr>
          <p:cNvSpPr txBox="1"/>
          <p:nvPr/>
        </p:nvSpPr>
        <p:spPr>
          <a:xfrm>
            <a:off x="10000052" y="3489917"/>
            <a:ext cx="886968" cy="369332"/>
          </a:xfrm>
          <a:prstGeom prst="rect">
            <a:avLst/>
          </a:prstGeom>
          <a:noFill/>
        </p:spPr>
        <p:txBody>
          <a:bodyPr wrap="square" rtlCol="0">
            <a:spAutoFit/>
          </a:bodyPr>
          <a:lstStyle/>
          <a:p>
            <a:r>
              <a:rPr lang="en-US" dirty="0"/>
              <a:t>n = 8</a:t>
            </a:r>
          </a:p>
        </p:txBody>
      </p:sp>
      <p:sp>
        <p:nvSpPr>
          <p:cNvPr id="24" name="TextBox 23">
            <a:extLst>
              <a:ext uri="{FF2B5EF4-FFF2-40B4-BE49-F238E27FC236}">
                <a16:creationId xmlns:a16="http://schemas.microsoft.com/office/drawing/2014/main" id="{FAFC4C7C-1BAB-A8CC-8296-8A22CB35AA6F}"/>
              </a:ext>
            </a:extLst>
          </p:cNvPr>
          <p:cNvSpPr txBox="1"/>
          <p:nvPr/>
        </p:nvSpPr>
        <p:spPr>
          <a:xfrm>
            <a:off x="9955736" y="4176868"/>
            <a:ext cx="886968" cy="369332"/>
          </a:xfrm>
          <a:prstGeom prst="rect">
            <a:avLst/>
          </a:prstGeom>
          <a:noFill/>
        </p:spPr>
        <p:txBody>
          <a:bodyPr wrap="square" rtlCol="0">
            <a:spAutoFit/>
          </a:bodyPr>
          <a:lstStyle/>
          <a:p>
            <a:r>
              <a:rPr lang="en-US" dirty="0"/>
              <a:t>n = 9</a:t>
            </a:r>
          </a:p>
        </p:txBody>
      </p:sp>
      <p:sp>
        <p:nvSpPr>
          <p:cNvPr id="25" name="TextBox 24">
            <a:extLst>
              <a:ext uri="{FF2B5EF4-FFF2-40B4-BE49-F238E27FC236}">
                <a16:creationId xmlns:a16="http://schemas.microsoft.com/office/drawing/2014/main" id="{998FCEF2-4FB7-2277-9EBA-94207BE95ED8}"/>
              </a:ext>
            </a:extLst>
          </p:cNvPr>
          <p:cNvSpPr txBox="1"/>
          <p:nvPr/>
        </p:nvSpPr>
        <p:spPr>
          <a:xfrm>
            <a:off x="9973571" y="4725416"/>
            <a:ext cx="886968" cy="369332"/>
          </a:xfrm>
          <a:prstGeom prst="rect">
            <a:avLst/>
          </a:prstGeom>
          <a:noFill/>
        </p:spPr>
        <p:txBody>
          <a:bodyPr wrap="square" lIns="91440" tIns="45720" rIns="91440" bIns="45720" rtlCol="0" anchor="t">
            <a:spAutoFit/>
          </a:bodyPr>
          <a:lstStyle/>
          <a:p>
            <a:r>
              <a:rPr lang="en-US"/>
              <a:t>n = 21</a:t>
            </a:r>
            <a:endParaRPr lang="en-US" dirty="0"/>
          </a:p>
        </p:txBody>
      </p:sp>
      <p:sp>
        <p:nvSpPr>
          <p:cNvPr id="26" name="TextBox 25">
            <a:extLst>
              <a:ext uri="{FF2B5EF4-FFF2-40B4-BE49-F238E27FC236}">
                <a16:creationId xmlns:a16="http://schemas.microsoft.com/office/drawing/2014/main" id="{7BCF94D5-A6DA-F597-354F-2331AFA26E48}"/>
              </a:ext>
            </a:extLst>
          </p:cNvPr>
          <p:cNvSpPr txBox="1"/>
          <p:nvPr/>
        </p:nvSpPr>
        <p:spPr>
          <a:xfrm>
            <a:off x="9962175" y="5028297"/>
            <a:ext cx="886968" cy="369332"/>
          </a:xfrm>
          <a:prstGeom prst="rect">
            <a:avLst/>
          </a:prstGeom>
          <a:noFill/>
        </p:spPr>
        <p:txBody>
          <a:bodyPr wrap="square" rtlCol="0">
            <a:spAutoFit/>
          </a:bodyPr>
          <a:lstStyle/>
          <a:p>
            <a:r>
              <a:rPr lang="en-US" dirty="0"/>
              <a:t>n = 7</a:t>
            </a:r>
          </a:p>
        </p:txBody>
      </p:sp>
      <p:sp>
        <p:nvSpPr>
          <p:cNvPr id="27" name="TextBox 26">
            <a:extLst>
              <a:ext uri="{FF2B5EF4-FFF2-40B4-BE49-F238E27FC236}">
                <a16:creationId xmlns:a16="http://schemas.microsoft.com/office/drawing/2014/main" id="{BBD0926A-6950-0E7C-9A59-A18C1EA20B66}"/>
              </a:ext>
            </a:extLst>
          </p:cNvPr>
          <p:cNvSpPr txBox="1"/>
          <p:nvPr/>
        </p:nvSpPr>
        <p:spPr>
          <a:xfrm>
            <a:off x="9973571" y="5530652"/>
            <a:ext cx="886968" cy="369332"/>
          </a:xfrm>
          <a:prstGeom prst="rect">
            <a:avLst/>
          </a:prstGeom>
          <a:noFill/>
        </p:spPr>
        <p:txBody>
          <a:bodyPr wrap="square" rtlCol="0">
            <a:spAutoFit/>
          </a:bodyPr>
          <a:lstStyle/>
          <a:p>
            <a:r>
              <a:rPr lang="en-US" dirty="0"/>
              <a:t>n = 1</a:t>
            </a:r>
          </a:p>
        </p:txBody>
      </p:sp>
      <p:sp>
        <p:nvSpPr>
          <p:cNvPr id="28" name="Title 1">
            <a:extLst>
              <a:ext uri="{FF2B5EF4-FFF2-40B4-BE49-F238E27FC236}">
                <a16:creationId xmlns:a16="http://schemas.microsoft.com/office/drawing/2014/main" id="{65296ECE-ED5D-A530-0FD4-69B97265684D}"/>
              </a:ext>
            </a:extLst>
          </p:cNvPr>
          <p:cNvSpPr txBox="1">
            <a:spLocks/>
          </p:cNvSpPr>
          <p:nvPr/>
        </p:nvSpPr>
        <p:spPr>
          <a:xfrm>
            <a:off x="315934" y="462154"/>
            <a:ext cx="8103680" cy="98445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Generalized stratigraphy of SE MN</a:t>
            </a:r>
          </a:p>
        </p:txBody>
      </p:sp>
      <p:sp>
        <p:nvSpPr>
          <p:cNvPr id="29" name="TextBox 28">
            <a:extLst>
              <a:ext uri="{FF2B5EF4-FFF2-40B4-BE49-F238E27FC236}">
                <a16:creationId xmlns:a16="http://schemas.microsoft.com/office/drawing/2014/main" id="{1FB2C8D0-7C7E-D0B7-A410-6AB69FC3ECE1}"/>
              </a:ext>
            </a:extLst>
          </p:cNvPr>
          <p:cNvSpPr txBox="1"/>
          <p:nvPr/>
        </p:nvSpPr>
        <p:spPr>
          <a:xfrm>
            <a:off x="610032" y="1711202"/>
            <a:ext cx="5482942" cy="397031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t>To the right are the DWAMP sample sizes for each aquifer</a:t>
            </a:r>
          </a:p>
          <a:p>
            <a:endParaRPr lang="en-US" dirty="0"/>
          </a:p>
          <a:p>
            <a:pPr marL="285750" indent="-285750">
              <a:buFont typeface="Arial" panose="020B0604020202020204" pitchFamily="34" charset="0"/>
              <a:buChar char="•"/>
            </a:pPr>
            <a:r>
              <a:rPr lang="en-US" u="sng" dirty="0"/>
              <a:t>Well selection criteria:</a:t>
            </a:r>
          </a:p>
          <a:p>
            <a:endParaRPr lang="en-US" u="sng" dirty="0"/>
          </a:p>
          <a:p>
            <a:pPr marL="800100" lvl="1" indent="-342900">
              <a:buAutoNum type="arabicParenR"/>
            </a:pPr>
            <a:r>
              <a:rPr lang="en-US"/>
              <a:t>Participation in 1990s groundwater monitoring program (GWMAP)</a:t>
            </a:r>
          </a:p>
          <a:p>
            <a:pPr marL="742950" lvl="1" indent="-285750">
              <a:buFont typeface="Arial" panose="020B0604020202020204" pitchFamily="34" charset="0"/>
              <a:buChar char="•"/>
            </a:pPr>
            <a:endParaRPr lang="en-US" dirty="0"/>
          </a:p>
          <a:p>
            <a:pPr lvl="1"/>
            <a:r>
              <a:rPr lang="en-US"/>
              <a:t>2)   1 mile from GWMAP well and same aquifer</a:t>
            </a:r>
          </a:p>
          <a:p>
            <a:pPr lvl="1"/>
            <a:endParaRPr lang="en-US" dirty="0"/>
          </a:p>
          <a:p>
            <a:pPr lvl="1"/>
            <a:r>
              <a:rPr lang="en-US"/>
              <a:t>3)   1 mile from GWMAP well and different aquifer</a:t>
            </a:r>
          </a:p>
          <a:p>
            <a:pPr lvl="1"/>
            <a:endParaRPr lang="en-US" dirty="0"/>
          </a:p>
          <a:p>
            <a:pPr lvl="1"/>
            <a:r>
              <a:rPr lang="en-US"/>
              <a:t>4)    Well has a “common” aquifer for its township</a:t>
            </a:r>
          </a:p>
          <a:p>
            <a:pPr marL="742950" lvl="1" indent="-285750">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BEDFAF5A-438D-919E-F4B3-37767856A834}"/>
              </a:ext>
            </a:extLst>
          </p:cNvPr>
          <p:cNvSpPr txBox="1"/>
          <p:nvPr/>
        </p:nvSpPr>
        <p:spPr>
          <a:xfrm>
            <a:off x="9941560" y="6512432"/>
            <a:ext cx="2672615" cy="338554"/>
          </a:xfrm>
          <a:prstGeom prst="rect">
            <a:avLst/>
          </a:prstGeom>
          <a:noFill/>
        </p:spPr>
        <p:txBody>
          <a:bodyPr wrap="square" lIns="91440" tIns="45720" rIns="91440" bIns="45720" rtlCol="0" anchor="t">
            <a:spAutoFit/>
          </a:bodyPr>
          <a:lstStyle/>
          <a:p>
            <a:r>
              <a:rPr lang="en-US" sz="1600" dirty="0"/>
              <a:t>From Runkel et al., 2013</a:t>
            </a:r>
          </a:p>
        </p:txBody>
      </p:sp>
    </p:spTree>
    <p:extLst>
      <p:ext uri="{BB962C8B-B14F-4D97-AF65-F5344CB8AC3E}">
        <p14:creationId xmlns:p14="http://schemas.microsoft.com/office/powerpoint/2010/main" val="2598702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CC787C-F894-9E81-6731-3C607BB26577}"/>
              </a:ext>
            </a:extLst>
          </p:cNvPr>
          <p:cNvPicPr>
            <a:picLocks noChangeAspect="1"/>
          </p:cNvPicPr>
          <p:nvPr/>
        </p:nvPicPr>
        <p:blipFill>
          <a:blip r:embed="rId3"/>
          <a:stretch>
            <a:fillRect/>
          </a:stretch>
        </p:blipFill>
        <p:spPr>
          <a:xfrm>
            <a:off x="5165671" y="0"/>
            <a:ext cx="6634788" cy="6858000"/>
          </a:xfrm>
          <a:prstGeom prst="rect">
            <a:avLst/>
          </a:prstGeom>
        </p:spPr>
      </p:pic>
      <p:sp>
        <p:nvSpPr>
          <p:cNvPr id="4" name="TextBox 3">
            <a:extLst>
              <a:ext uri="{FF2B5EF4-FFF2-40B4-BE49-F238E27FC236}">
                <a16:creationId xmlns:a16="http://schemas.microsoft.com/office/drawing/2014/main" id="{EC3B234B-D5B6-A5AB-48F7-7584194C60BF}"/>
              </a:ext>
            </a:extLst>
          </p:cNvPr>
          <p:cNvSpPr txBox="1"/>
          <p:nvPr/>
        </p:nvSpPr>
        <p:spPr>
          <a:xfrm>
            <a:off x="604231" y="897409"/>
            <a:ext cx="3799818" cy="4770537"/>
          </a:xfrm>
          <a:prstGeom prst="rect">
            <a:avLst/>
          </a:prstGeom>
          <a:noFill/>
        </p:spPr>
        <p:txBody>
          <a:bodyPr wrap="square" rtlCol="0">
            <a:spAutoFit/>
          </a:bodyPr>
          <a:lstStyle/>
          <a:p>
            <a:r>
              <a:rPr lang="en-US" sz="3200" b="1" dirty="0">
                <a:solidFill>
                  <a:srgbClr val="0070C0"/>
                </a:solidFill>
              </a:rPr>
              <a:t>Anthropogenic contaminants vs. tritium</a:t>
            </a:r>
          </a:p>
          <a:p>
            <a:endParaRPr lang="en-US" sz="3200" b="1" dirty="0">
              <a:solidFill>
                <a:srgbClr val="0070C0"/>
              </a:solidFill>
            </a:endParaRPr>
          </a:p>
          <a:p>
            <a:pPr marL="285750" indent="-285750">
              <a:buFont typeface="Arial" panose="020B0604020202020204" pitchFamily="34" charset="0"/>
              <a:buChar char="•"/>
            </a:pPr>
            <a:r>
              <a:rPr lang="en-US" sz="2400" dirty="0">
                <a:solidFill>
                  <a:srgbClr val="0070C0"/>
                </a:solidFill>
              </a:rPr>
              <a:t>Red line = censoring limit</a:t>
            </a:r>
          </a:p>
          <a:p>
            <a:pPr marL="285750" indent="-285750">
              <a:buFont typeface="Arial" panose="020B0604020202020204" pitchFamily="34" charset="0"/>
              <a:buChar char="•"/>
            </a:pPr>
            <a:endParaRPr lang="en-US" sz="2400" dirty="0">
              <a:solidFill>
                <a:srgbClr val="0070C0"/>
              </a:solidFill>
            </a:endParaRPr>
          </a:p>
          <a:p>
            <a:pPr marL="285750" indent="-285750">
              <a:buFont typeface="Arial" panose="020B0604020202020204" pitchFamily="34" charset="0"/>
              <a:buChar char="•"/>
            </a:pPr>
            <a:r>
              <a:rPr lang="en-US" sz="2400" dirty="0">
                <a:solidFill>
                  <a:srgbClr val="0070C0"/>
                </a:solidFill>
              </a:rPr>
              <a:t>P-value = result of statistical test of differences between the two groups</a:t>
            </a:r>
            <a:endParaRPr lang="en-US" sz="2400" dirty="0"/>
          </a:p>
          <a:p>
            <a:endParaRPr lang="en-US" sz="3200" b="1" dirty="0">
              <a:solidFill>
                <a:srgbClr val="0070C0"/>
              </a:solidFill>
            </a:endParaRPr>
          </a:p>
        </p:txBody>
      </p:sp>
    </p:spTree>
    <p:extLst>
      <p:ext uri="{BB962C8B-B14F-4D97-AF65-F5344CB8AC3E}">
        <p14:creationId xmlns:p14="http://schemas.microsoft.com/office/powerpoint/2010/main" val="3238483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F0EB9E-2888-42E9-615C-CCE0712A7BF1}"/>
              </a:ext>
            </a:extLst>
          </p:cNvPr>
          <p:cNvSpPr>
            <a:spLocks noGrp="1"/>
          </p:cNvSpPr>
          <p:nvPr>
            <p:ph type="sldNum" sz="quarter" idx="12"/>
          </p:nvPr>
        </p:nvSpPr>
        <p:spPr/>
        <p:txBody>
          <a:bodyPr/>
          <a:lstStyle/>
          <a:p>
            <a:fld id="{C77968C3-7B7E-411D-B105-08F43D0B3F8A}" type="slidenum">
              <a:rPr lang="en-US" smtClean="0"/>
              <a:t>7</a:t>
            </a:fld>
            <a:endParaRPr lang="en-US"/>
          </a:p>
        </p:txBody>
      </p:sp>
      <p:sp>
        <p:nvSpPr>
          <p:cNvPr id="3" name="Footer Placeholder 2">
            <a:extLst>
              <a:ext uri="{FF2B5EF4-FFF2-40B4-BE49-F238E27FC236}">
                <a16:creationId xmlns:a16="http://schemas.microsoft.com/office/drawing/2014/main" id="{E5F1441A-4DE0-5F0B-4814-A8D054BDDC8E}"/>
              </a:ext>
            </a:extLst>
          </p:cNvPr>
          <p:cNvSpPr>
            <a:spLocks noGrp="1"/>
          </p:cNvSpPr>
          <p:nvPr>
            <p:ph type="ftr" sz="quarter" idx="13"/>
          </p:nvPr>
        </p:nvSpPr>
        <p:spPr/>
        <p:txBody>
          <a:bodyPr/>
          <a:lstStyle/>
          <a:p>
            <a:r>
              <a:rPr lang="en-US"/>
              <a:t>PROTECTING, MAINTAINING AND IMPROVING THE HEALTH OF ALL MINNESOTANS</a:t>
            </a:r>
          </a:p>
        </p:txBody>
      </p:sp>
      <p:sp>
        <p:nvSpPr>
          <p:cNvPr id="4" name="Date Placeholder 3">
            <a:extLst>
              <a:ext uri="{FF2B5EF4-FFF2-40B4-BE49-F238E27FC236}">
                <a16:creationId xmlns:a16="http://schemas.microsoft.com/office/drawing/2014/main" id="{25DDC54D-C529-B4C9-328C-F90C5F8DEAF2}"/>
              </a:ext>
            </a:extLst>
          </p:cNvPr>
          <p:cNvSpPr>
            <a:spLocks noGrp="1"/>
          </p:cNvSpPr>
          <p:nvPr>
            <p:ph type="dt" sz="half" idx="14"/>
          </p:nvPr>
        </p:nvSpPr>
        <p:spPr/>
        <p:txBody>
          <a:bodyPr/>
          <a:lstStyle/>
          <a:p>
            <a:fld id="{B03B318F-DCD9-4300-8D6C-27366D417958}" type="datetime1">
              <a:rPr lang="en-US" smtClean="0"/>
              <a:t>4/20/2026</a:t>
            </a:fld>
            <a:endParaRPr lang="en-US"/>
          </a:p>
        </p:txBody>
      </p:sp>
      <p:sp>
        <p:nvSpPr>
          <p:cNvPr id="5" name="Content Placeholder 4">
            <a:extLst>
              <a:ext uri="{FF2B5EF4-FFF2-40B4-BE49-F238E27FC236}">
                <a16:creationId xmlns:a16="http://schemas.microsoft.com/office/drawing/2014/main" id="{5656ED94-9667-830B-B084-D14DD728E5D8}"/>
              </a:ext>
            </a:extLst>
          </p:cNvPr>
          <p:cNvSpPr>
            <a:spLocks noGrp="1"/>
          </p:cNvSpPr>
          <p:nvPr>
            <p:ph sz="half" idx="2"/>
          </p:nvPr>
        </p:nvSpPr>
        <p:spPr/>
        <p:txBody>
          <a:bodyPr/>
          <a:lstStyle/>
          <a:p>
            <a:pPr marL="514350" indent="-514350">
              <a:buAutoNum type="arabicParenR"/>
            </a:pPr>
            <a:r>
              <a:rPr lang="en-US" dirty="0"/>
              <a:t>Tritium detected (&gt; 0.8 T.U.)</a:t>
            </a:r>
          </a:p>
          <a:p>
            <a:pPr marL="514350" indent="-514350">
              <a:buAutoNum type="arabicParenR"/>
            </a:pPr>
            <a:r>
              <a:rPr lang="en-US" dirty="0"/>
              <a:t>PFAS detected (&gt; 0.2-0.7 ng/L)</a:t>
            </a:r>
          </a:p>
          <a:p>
            <a:pPr marL="514350" indent="-514350">
              <a:buAutoNum type="arabicParenR"/>
            </a:pPr>
            <a:r>
              <a:rPr lang="en-US" dirty="0"/>
              <a:t>Nitrate &gt; 1 mg/L </a:t>
            </a:r>
          </a:p>
          <a:p>
            <a:pPr marL="514350" indent="-514350">
              <a:buAutoNum type="arabicParenR"/>
            </a:pPr>
            <a:r>
              <a:rPr lang="en-US" dirty="0"/>
              <a:t>Cl/Br &gt; 300</a:t>
            </a:r>
          </a:p>
          <a:p>
            <a:pPr marL="514350" indent="-514350">
              <a:buAutoNum type="arabicParenR"/>
            </a:pPr>
            <a:endParaRPr lang="en-US" dirty="0"/>
          </a:p>
        </p:txBody>
      </p:sp>
      <p:sp>
        <p:nvSpPr>
          <p:cNvPr id="6" name="Title 5">
            <a:extLst>
              <a:ext uri="{FF2B5EF4-FFF2-40B4-BE49-F238E27FC236}">
                <a16:creationId xmlns:a16="http://schemas.microsoft.com/office/drawing/2014/main" id="{7E515E30-AC79-E86B-9021-D8AC7AC42C54}"/>
              </a:ext>
            </a:extLst>
          </p:cNvPr>
          <p:cNvSpPr>
            <a:spLocks noGrp="1"/>
          </p:cNvSpPr>
          <p:nvPr>
            <p:ph type="title"/>
          </p:nvPr>
        </p:nvSpPr>
        <p:spPr/>
        <p:txBody>
          <a:bodyPr/>
          <a:lstStyle/>
          <a:p>
            <a:r>
              <a:rPr lang="en-US" b="1" dirty="0">
                <a:solidFill>
                  <a:schemeClr val="bg1"/>
                </a:solidFill>
              </a:rPr>
              <a:t>Chemical criteria for recent recharge</a:t>
            </a:r>
          </a:p>
        </p:txBody>
      </p:sp>
    </p:spTree>
    <p:extLst>
      <p:ext uri="{BB962C8B-B14F-4D97-AF65-F5344CB8AC3E}">
        <p14:creationId xmlns:p14="http://schemas.microsoft.com/office/powerpoint/2010/main" val="2825561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495464-E571-DF8A-5CE3-5C61302B5002}"/>
              </a:ext>
            </a:extLst>
          </p:cNvPr>
          <p:cNvPicPr>
            <a:picLocks noChangeAspect="1"/>
          </p:cNvPicPr>
          <p:nvPr/>
        </p:nvPicPr>
        <p:blipFill>
          <a:blip r:embed="rId3"/>
          <a:stretch>
            <a:fillRect/>
          </a:stretch>
        </p:blipFill>
        <p:spPr>
          <a:xfrm>
            <a:off x="5288231" y="52812"/>
            <a:ext cx="6310211" cy="6752375"/>
          </a:xfrm>
          <a:prstGeom prst="rect">
            <a:avLst/>
          </a:prstGeom>
        </p:spPr>
      </p:pic>
      <p:sp>
        <p:nvSpPr>
          <p:cNvPr id="5" name="TextBox 4">
            <a:extLst>
              <a:ext uri="{FF2B5EF4-FFF2-40B4-BE49-F238E27FC236}">
                <a16:creationId xmlns:a16="http://schemas.microsoft.com/office/drawing/2014/main" id="{75B44983-FDA4-2D1C-C8B2-DE82DE0278EB}"/>
              </a:ext>
            </a:extLst>
          </p:cNvPr>
          <p:cNvSpPr txBox="1"/>
          <p:nvPr/>
        </p:nvSpPr>
        <p:spPr>
          <a:xfrm>
            <a:off x="604231" y="897409"/>
            <a:ext cx="3799818" cy="4770537"/>
          </a:xfrm>
          <a:prstGeom prst="rect">
            <a:avLst/>
          </a:prstGeom>
          <a:noFill/>
        </p:spPr>
        <p:txBody>
          <a:bodyPr wrap="square" rtlCol="0">
            <a:spAutoFit/>
          </a:bodyPr>
          <a:lstStyle/>
          <a:p>
            <a:r>
              <a:rPr lang="en-US" sz="3200" b="1" dirty="0">
                <a:solidFill>
                  <a:srgbClr val="0070C0"/>
                </a:solidFill>
              </a:rPr>
              <a:t>Anthropogenic contaminants vs. nitrate</a:t>
            </a:r>
          </a:p>
          <a:p>
            <a:endParaRPr lang="en-US" sz="3200" b="1" dirty="0">
              <a:solidFill>
                <a:srgbClr val="0070C0"/>
              </a:solidFill>
            </a:endParaRPr>
          </a:p>
          <a:p>
            <a:pPr marL="285750" indent="-285750">
              <a:buFont typeface="Arial" panose="020B0604020202020204" pitchFamily="34" charset="0"/>
              <a:buChar char="•"/>
            </a:pPr>
            <a:r>
              <a:rPr lang="en-US" sz="2400" dirty="0">
                <a:solidFill>
                  <a:srgbClr val="0070C0"/>
                </a:solidFill>
              </a:rPr>
              <a:t>Red line = censoring limit</a:t>
            </a:r>
          </a:p>
          <a:p>
            <a:pPr marL="285750" indent="-285750">
              <a:buFont typeface="Arial" panose="020B0604020202020204" pitchFamily="34" charset="0"/>
              <a:buChar char="•"/>
            </a:pPr>
            <a:endParaRPr lang="en-US" sz="2400" dirty="0">
              <a:solidFill>
                <a:srgbClr val="0070C0"/>
              </a:solidFill>
            </a:endParaRPr>
          </a:p>
          <a:p>
            <a:pPr marL="285750" indent="-285750">
              <a:buFont typeface="Arial" panose="020B0604020202020204" pitchFamily="34" charset="0"/>
              <a:buChar char="•"/>
            </a:pPr>
            <a:r>
              <a:rPr lang="en-US" sz="2400" dirty="0">
                <a:solidFill>
                  <a:srgbClr val="0070C0"/>
                </a:solidFill>
              </a:rPr>
              <a:t>P-value = result of statistical test of differences between the two groups</a:t>
            </a:r>
            <a:endParaRPr lang="en-US" sz="2400" dirty="0"/>
          </a:p>
          <a:p>
            <a:endParaRPr lang="en-US" sz="3200" b="1" dirty="0">
              <a:solidFill>
                <a:srgbClr val="0070C0"/>
              </a:solidFill>
            </a:endParaRPr>
          </a:p>
        </p:txBody>
      </p:sp>
    </p:spTree>
    <p:extLst>
      <p:ext uri="{BB962C8B-B14F-4D97-AF65-F5344CB8AC3E}">
        <p14:creationId xmlns:p14="http://schemas.microsoft.com/office/powerpoint/2010/main" val="1012262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530E01-1DB6-86D3-39B9-22628B7743E8}"/>
              </a:ext>
            </a:extLst>
          </p:cNvPr>
          <p:cNvPicPr>
            <a:picLocks noChangeAspect="1"/>
          </p:cNvPicPr>
          <p:nvPr/>
        </p:nvPicPr>
        <p:blipFill>
          <a:blip r:embed="rId2"/>
          <a:stretch>
            <a:fillRect/>
          </a:stretch>
        </p:blipFill>
        <p:spPr>
          <a:xfrm>
            <a:off x="5146680" y="0"/>
            <a:ext cx="6499514" cy="6858000"/>
          </a:xfrm>
          <a:prstGeom prst="rect">
            <a:avLst/>
          </a:prstGeom>
        </p:spPr>
      </p:pic>
      <p:sp>
        <p:nvSpPr>
          <p:cNvPr id="4" name="TextBox 3">
            <a:extLst>
              <a:ext uri="{FF2B5EF4-FFF2-40B4-BE49-F238E27FC236}">
                <a16:creationId xmlns:a16="http://schemas.microsoft.com/office/drawing/2014/main" id="{460D0804-2664-7E1D-25D3-1868EB706FFD}"/>
              </a:ext>
            </a:extLst>
          </p:cNvPr>
          <p:cNvSpPr txBox="1"/>
          <p:nvPr/>
        </p:nvSpPr>
        <p:spPr>
          <a:xfrm>
            <a:off x="604231" y="897409"/>
            <a:ext cx="3799818" cy="4770537"/>
          </a:xfrm>
          <a:prstGeom prst="rect">
            <a:avLst/>
          </a:prstGeom>
          <a:noFill/>
        </p:spPr>
        <p:txBody>
          <a:bodyPr wrap="square" rtlCol="0">
            <a:spAutoFit/>
          </a:bodyPr>
          <a:lstStyle/>
          <a:p>
            <a:r>
              <a:rPr lang="en-US" sz="3200" b="1" dirty="0">
                <a:solidFill>
                  <a:srgbClr val="0070C0"/>
                </a:solidFill>
              </a:rPr>
              <a:t>Anthropogenic contaminants vs. Cl/Br</a:t>
            </a:r>
          </a:p>
          <a:p>
            <a:endParaRPr lang="en-US" sz="3200" b="1" dirty="0">
              <a:solidFill>
                <a:srgbClr val="0070C0"/>
              </a:solidFill>
            </a:endParaRPr>
          </a:p>
          <a:p>
            <a:pPr marL="285750" indent="-285750">
              <a:buFont typeface="Arial" panose="020B0604020202020204" pitchFamily="34" charset="0"/>
              <a:buChar char="•"/>
            </a:pPr>
            <a:r>
              <a:rPr lang="en-US" sz="2400" dirty="0">
                <a:solidFill>
                  <a:srgbClr val="0070C0"/>
                </a:solidFill>
              </a:rPr>
              <a:t>Red line = censoring limit</a:t>
            </a:r>
          </a:p>
          <a:p>
            <a:pPr marL="285750" indent="-285750">
              <a:buFont typeface="Arial" panose="020B0604020202020204" pitchFamily="34" charset="0"/>
              <a:buChar char="•"/>
            </a:pPr>
            <a:endParaRPr lang="en-US" sz="2400" dirty="0">
              <a:solidFill>
                <a:srgbClr val="0070C0"/>
              </a:solidFill>
            </a:endParaRPr>
          </a:p>
          <a:p>
            <a:pPr marL="285750" indent="-285750">
              <a:buFont typeface="Arial" panose="020B0604020202020204" pitchFamily="34" charset="0"/>
              <a:buChar char="•"/>
            </a:pPr>
            <a:r>
              <a:rPr lang="en-US" sz="2400" dirty="0">
                <a:solidFill>
                  <a:srgbClr val="0070C0"/>
                </a:solidFill>
              </a:rPr>
              <a:t>P-value = result of statistical test of differences between the two groups</a:t>
            </a:r>
            <a:endParaRPr lang="en-US" sz="2400" dirty="0"/>
          </a:p>
          <a:p>
            <a:endParaRPr lang="en-US" sz="3200" b="1" dirty="0">
              <a:solidFill>
                <a:srgbClr val="0070C0"/>
              </a:solidFill>
            </a:endParaRPr>
          </a:p>
        </p:txBody>
      </p:sp>
    </p:spTree>
    <p:extLst>
      <p:ext uri="{BB962C8B-B14F-4D97-AF65-F5344CB8AC3E}">
        <p14:creationId xmlns:p14="http://schemas.microsoft.com/office/powerpoint/2010/main" val="33071962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PowerPoint.potx" id="{6A45AF2F-9106-4478-9569-AF2CD51C1956}" vid="{BFCD0B12-6798-40F0-8F7A-4569271261A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88D138B8B50B4D82B5DBA0DE28396B" ma:contentTypeVersion="6" ma:contentTypeDescription="Create a new document." ma:contentTypeScope="" ma:versionID="b0d0471ee9d2a90d403986ebf3046197">
  <xsd:schema xmlns:xsd="http://www.w3.org/2001/XMLSchema" xmlns:xs="http://www.w3.org/2001/XMLSchema" xmlns:p="http://schemas.microsoft.com/office/2006/metadata/properties" xmlns:ns2="9aaa2afa-b888-465a-9bd6-b0bba4f54a27" xmlns:ns3="f9949b9e-aea0-45de-a137-3248727c8823" targetNamespace="http://schemas.microsoft.com/office/2006/metadata/properties" ma:root="true" ma:fieldsID="958e03793f8d494278db53e7ebac46ab" ns2:_="" ns3:_="">
    <xsd:import namespace="9aaa2afa-b888-465a-9bd6-b0bba4f54a27"/>
    <xsd:import namespace="f9949b9e-aea0-45de-a137-3248727c882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aa2afa-b888-465a-9bd6-b0bba4f54a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949b9e-aea0-45de-a137-3248727c882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7C63C3-1880-40DE-BCAC-0621CFBE1A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aa2afa-b888-465a-9bd6-b0bba4f54a27"/>
    <ds:schemaRef ds:uri="f9949b9e-aea0-45de-a137-3248727c88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F2518C-302C-45B4-8A3B-E7B5FF878504}">
  <ds:schemaRefs>
    <ds:schemaRef ds:uri="http://schemas.microsoft.com/sharepoint/v3/contenttype/forms"/>
  </ds:schemaRefs>
</ds:datastoreItem>
</file>

<file path=customXml/itemProps3.xml><?xml version="1.0" encoding="utf-8"?>
<ds:datastoreItem xmlns:ds="http://schemas.openxmlformats.org/officeDocument/2006/customXml" ds:itemID="{5EC6AA15-7398-4AFF-A15E-0D2DC0DC721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3207</TotalTime>
  <Words>1316</Words>
  <Application>Microsoft Office PowerPoint</Application>
  <PresentationFormat>Widescreen</PresentationFormat>
  <Paragraphs>172</Paragraphs>
  <Slides>17</Slides>
  <Notes>12</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Minnesota</vt:lpstr>
      <vt:lpstr>A Multi-Tracer Approach to Assessing Relative Groundwater Age and Aquifer Vulnerability in the Root River Watershed </vt:lpstr>
      <vt:lpstr>DWAMP: Watershed-scale characterization</vt:lpstr>
      <vt:lpstr>Watershed monitoring locations </vt:lpstr>
      <vt:lpstr>PFAS are more common in wells with tritium</vt:lpstr>
      <vt:lpstr>PowerPoint Presentation</vt:lpstr>
      <vt:lpstr>PowerPoint Presentation</vt:lpstr>
      <vt:lpstr>Chemical criteria for recent recharge</vt:lpstr>
      <vt:lpstr>PowerPoint Presentation</vt:lpstr>
      <vt:lpstr>PowerPoint Presentation</vt:lpstr>
      <vt:lpstr>PowerPoint Presentation</vt:lpstr>
      <vt:lpstr>PowerPoint Presentation</vt:lpstr>
      <vt:lpstr>PowerPoint Presentation</vt:lpstr>
      <vt:lpstr>PowerPoint Presentation</vt:lpstr>
      <vt:lpstr>Tritium</vt:lpstr>
      <vt:lpstr>Takeaways</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Gilchrist, Maya D (MDH)</dc:creator>
  <cp:lastModifiedBy>Gilchrist, Maya D (MDH)</cp:lastModifiedBy>
  <cp:revision>278</cp:revision>
  <dcterms:created xsi:type="dcterms:W3CDTF">2025-11-25T23:02:01Z</dcterms:created>
  <dcterms:modified xsi:type="dcterms:W3CDTF">2026-04-20T20:52:06Z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0x0101006B88D138B8B50B4D82B5DBA0DE28396B</vt:lpwstr>
  </property>
</Properties>
</file>