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9" r:id="rId2"/>
    <p:sldId id="351" r:id="rId3"/>
    <p:sldId id="352" r:id="rId4"/>
    <p:sldId id="397" r:id="rId5"/>
    <p:sldId id="399" r:id="rId6"/>
    <p:sldId id="400" r:id="rId7"/>
    <p:sldId id="398" r:id="rId8"/>
    <p:sldId id="402" r:id="rId9"/>
    <p:sldId id="403" r:id="rId10"/>
    <p:sldId id="404" r:id="rId11"/>
    <p:sldId id="407" r:id="rId12"/>
    <p:sldId id="405" r:id="rId13"/>
    <p:sldId id="401" r:id="rId14"/>
    <p:sldId id="411" r:id="rId15"/>
    <p:sldId id="412" r:id="rId16"/>
    <p:sldId id="408" r:id="rId17"/>
    <p:sldId id="410" r:id="rId18"/>
    <p:sldId id="428" r:id="rId19"/>
    <p:sldId id="409" r:id="rId20"/>
    <p:sldId id="354" r:id="rId21"/>
    <p:sldId id="413" r:id="rId22"/>
    <p:sldId id="414" r:id="rId23"/>
    <p:sldId id="356" r:id="rId24"/>
    <p:sldId id="357" r:id="rId25"/>
    <p:sldId id="353" r:id="rId26"/>
    <p:sldId id="358" r:id="rId27"/>
    <p:sldId id="359" r:id="rId28"/>
    <p:sldId id="415" r:id="rId29"/>
    <p:sldId id="417" r:id="rId30"/>
    <p:sldId id="418" r:id="rId31"/>
    <p:sldId id="419" r:id="rId32"/>
    <p:sldId id="426" r:id="rId33"/>
    <p:sldId id="425" r:id="rId34"/>
    <p:sldId id="427" r:id="rId35"/>
    <p:sldId id="420" r:id="rId36"/>
    <p:sldId id="421" r:id="rId37"/>
    <p:sldId id="422" r:id="rId38"/>
    <p:sldId id="396" r:id="rId39"/>
    <p:sldId id="424" r:id="rId40"/>
    <p:sldId id="423" r:id="rId41"/>
    <p:sldId id="277"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5" autoAdjust="0"/>
    <p:restoredTop sz="81719" autoAdjust="0"/>
  </p:normalViewPr>
  <p:slideViewPr>
    <p:cSldViewPr snapToGrid="0">
      <p:cViewPr varScale="1">
        <p:scale>
          <a:sx n="87" d="100"/>
          <a:sy n="87" d="100"/>
        </p:scale>
        <p:origin x="159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DDAE2C-2B70-4013-BBD7-F90AD315F622}" type="datetimeFigureOut">
              <a:rPr lang="en-US" smtClean="0"/>
              <a:t>4/22/2026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B33E19-3452-430D-9391-FDF4C7376008}" type="slidenum">
              <a:rPr lang="en-US" smtClean="0"/>
              <a:t>‹#›</a:t>
            </a:fld>
            <a:endParaRPr lang="en-US"/>
          </a:p>
        </p:txBody>
      </p:sp>
    </p:spTree>
    <p:extLst>
      <p:ext uri="{BB962C8B-B14F-4D97-AF65-F5344CB8AC3E}">
        <p14:creationId xmlns:p14="http://schemas.microsoft.com/office/powerpoint/2010/main" val="345694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FB33E19-3452-430D-9391-FDF4C7376008}" type="slidenum">
              <a:rPr lang="en-US" smtClean="0"/>
              <a:t>1</a:t>
            </a:fld>
            <a:endParaRPr lang="en-US"/>
          </a:p>
        </p:txBody>
      </p:sp>
    </p:spTree>
    <p:extLst>
      <p:ext uri="{BB962C8B-B14F-4D97-AF65-F5344CB8AC3E}">
        <p14:creationId xmlns:p14="http://schemas.microsoft.com/office/powerpoint/2010/main" val="402373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33E19-3452-430D-9391-FDF4C7376008}" type="slidenum">
              <a:rPr lang="en-US" smtClean="0"/>
              <a:t>29</a:t>
            </a:fld>
            <a:endParaRPr lang="en-US"/>
          </a:p>
        </p:txBody>
      </p:sp>
    </p:spTree>
    <p:extLst>
      <p:ext uri="{BB962C8B-B14F-4D97-AF65-F5344CB8AC3E}">
        <p14:creationId xmlns:p14="http://schemas.microsoft.com/office/powerpoint/2010/main" val="306681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7F97-78E6-AD28-C022-3E462D7D2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58FC7-DA2E-BB43-4C91-4F8CE1DEB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0F8A2-D0E4-639C-4558-B515F8453866}"/>
              </a:ext>
            </a:extLst>
          </p:cNvPr>
          <p:cNvSpPr>
            <a:spLocks noGrp="1"/>
          </p:cNvSpPr>
          <p:nvPr>
            <p:ph type="body" idx="1"/>
          </p:nvPr>
        </p:nvSpPr>
        <p:spPr/>
        <p:txBody>
          <a:bodyPr/>
          <a:lstStyle/>
          <a:p>
            <a:r>
              <a:rPr lang="en-US" sz="1000" i="1" dirty="0">
                <a:solidFill>
                  <a:srgbClr val="C00000"/>
                </a:solidFill>
                <a:latin typeface="Arial" panose="020B0604020202020204" pitchFamily="34" charset="0"/>
                <a:cs typeface="Arial" panose="020B0604020202020204" pitchFamily="34" charset="0"/>
              </a:rPr>
              <a:t>https://africa.businessinsider.com/search?q=scandal</a:t>
            </a:r>
          </a:p>
        </p:txBody>
      </p:sp>
      <p:sp>
        <p:nvSpPr>
          <p:cNvPr id="4" name="Slide Number Placeholder 3">
            <a:extLst>
              <a:ext uri="{FF2B5EF4-FFF2-40B4-BE49-F238E27FC236}">
                <a16:creationId xmlns:a16="http://schemas.microsoft.com/office/drawing/2014/main" id="{B92C5732-FE66-9726-283C-BF1FD40BB8AE}"/>
              </a:ext>
            </a:extLst>
          </p:cNvPr>
          <p:cNvSpPr>
            <a:spLocks noGrp="1"/>
          </p:cNvSpPr>
          <p:nvPr>
            <p:ph type="sldNum" sz="quarter" idx="5"/>
          </p:nvPr>
        </p:nvSpPr>
        <p:spPr/>
        <p:txBody>
          <a:bodyPr/>
          <a:lstStyle/>
          <a:p>
            <a:fld id="{5FB33E19-3452-430D-9391-FDF4C7376008}" type="slidenum">
              <a:rPr lang="en-US" smtClean="0"/>
              <a:t>32</a:t>
            </a:fld>
            <a:endParaRPr lang="en-US"/>
          </a:p>
        </p:txBody>
      </p:sp>
    </p:spTree>
    <p:extLst>
      <p:ext uri="{BB962C8B-B14F-4D97-AF65-F5344CB8AC3E}">
        <p14:creationId xmlns:p14="http://schemas.microsoft.com/office/powerpoint/2010/main" val="207733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solidFill>
                  <a:srgbClr val="C00000"/>
                </a:solidFill>
                <a:latin typeface="Arial" panose="020B0604020202020204" pitchFamily="34" charset="0"/>
                <a:cs typeface="Arial" panose="020B0604020202020204" pitchFamily="34" charset="0"/>
              </a:rPr>
              <a:t>https://africa.businessinsider.com/search?q=scandal</a:t>
            </a:r>
          </a:p>
        </p:txBody>
      </p:sp>
      <p:sp>
        <p:nvSpPr>
          <p:cNvPr id="4" name="Slide Number Placeholder 3"/>
          <p:cNvSpPr>
            <a:spLocks noGrp="1"/>
          </p:cNvSpPr>
          <p:nvPr>
            <p:ph type="sldNum" sz="quarter" idx="5"/>
          </p:nvPr>
        </p:nvSpPr>
        <p:spPr/>
        <p:txBody>
          <a:bodyPr/>
          <a:lstStyle/>
          <a:p>
            <a:fld id="{5FB33E19-3452-430D-9391-FDF4C7376008}" type="slidenum">
              <a:rPr lang="en-US" smtClean="0"/>
              <a:t>33</a:t>
            </a:fld>
            <a:endParaRPr lang="en-US"/>
          </a:p>
        </p:txBody>
      </p:sp>
    </p:spTree>
    <p:extLst>
      <p:ext uri="{BB962C8B-B14F-4D97-AF65-F5344CB8AC3E}">
        <p14:creationId xmlns:p14="http://schemas.microsoft.com/office/powerpoint/2010/main" val="421874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Fraud, Incomplete or Dishonest Reporting, Scientific Research Fraud</a:t>
            </a:r>
          </a:p>
        </p:txBody>
      </p:sp>
      <p:sp>
        <p:nvSpPr>
          <p:cNvPr id="4" name="Slide Number Placeholder 3"/>
          <p:cNvSpPr>
            <a:spLocks noGrp="1"/>
          </p:cNvSpPr>
          <p:nvPr>
            <p:ph type="sldNum" sz="quarter" idx="5"/>
          </p:nvPr>
        </p:nvSpPr>
        <p:spPr/>
        <p:txBody>
          <a:bodyPr/>
          <a:lstStyle/>
          <a:p>
            <a:fld id="{5FB33E19-3452-430D-9391-FDF4C7376008}" type="slidenum">
              <a:rPr lang="en-US" smtClean="0"/>
              <a:t>35</a:t>
            </a:fld>
            <a:endParaRPr lang="en-US"/>
          </a:p>
        </p:txBody>
      </p:sp>
    </p:spTree>
    <p:extLst>
      <p:ext uri="{BB962C8B-B14F-4D97-AF65-F5344CB8AC3E}">
        <p14:creationId xmlns:p14="http://schemas.microsoft.com/office/powerpoint/2010/main" val="396190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64960-339E-2925-170D-BFFDF4BD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61FDE-B529-BA3E-FE49-9F51F87A3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2DD9C-760D-629E-95FD-4AFC21AA7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4A3824-30FE-26D7-59A6-F26EA91A8A6B}"/>
              </a:ext>
            </a:extLst>
          </p:cNvPr>
          <p:cNvSpPr>
            <a:spLocks noGrp="1"/>
          </p:cNvSpPr>
          <p:nvPr>
            <p:ph type="sldNum" sz="quarter" idx="5"/>
          </p:nvPr>
        </p:nvSpPr>
        <p:spPr/>
        <p:txBody>
          <a:bodyPr/>
          <a:lstStyle/>
          <a:p>
            <a:fld id="{5FB33E19-3452-430D-9391-FDF4C7376008}" type="slidenum">
              <a:rPr lang="en-US" smtClean="0"/>
              <a:t>39</a:t>
            </a:fld>
            <a:endParaRPr lang="en-US"/>
          </a:p>
        </p:txBody>
      </p:sp>
    </p:spTree>
    <p:extLst>
      <p:ext uri="{BB962C8B-B14F-4D97-AF65-F5344CB8AC3E}">
        <p14:creationId xmlns:p14="http://schemas.microsoft.com/office/powerpoint/2010/main" val="47014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33E19-3452-430D-9391-FDF4C7376008}" type="slidenum">
              <a:rPr lang="en-US" smtClean="0"/>
              <a:t>2</a:t>
            </a:fld>
            <a:endParaRPr lang="en-US"/>
          </a:p>
        </p:txBody>
      </p:sp>
    </p:spTree>
    <p:extLst>
      <p:ext uri="{BB962C8B-B14F-4D97-AF65-F5344CB8AC3E}">
        <p14:creationId xmlns:p14="http://schemas.microsoft.com/office/powerpoint/2010/main" val="238127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are external, standardized codes of conduct enforced by groups or professionals (e.g. medical ethics), while morals are personal, internal beliefs regarding right or wrong.</a:t>
            </a:r>
          </a:p>
          <a:p>
            <a:endParaRPr lang="en-US" dirty="0"/>
          </a:p>
          <a:p>
            <a:r>
              <a:rPr lang="en-US" dirty="0"/>
              <a:t>Ethics are typically mandatory rules provided by society or institutions, </a:t>
            </a:r>
            <a:r>
              <a:rPr lang="en-US" dirty="0" err="1"/>
              <a:t>wheareas</a:t>
            </a:r>
            <a:r>
              <a:rPr lang="en-US" dirty="0"/>
              <a:t> morals are subjective, personal, and shaped by culture or religion.</a:t>
            </a:r>
          </a:p>
          <a:p>
            <a:endParaRPr lang="en-US" dirty="0"/>
          </a:p>
          <a:p>
            <a:r>
              <a:rPr lang="en-US" dirty="0"/>
              <a:t>Both are often used interchangeably to guide behavior, </a:t>
            </a:r>
            <a:r>
              <a:rPr lang="en-US" dirty="0" err="1"/>
              <a:t>buth</a:t>
            </a:r>
            <a:r>
              <a:rPr lang="en-US" dirty="0"/>
              <a:t> ethics represents societal rules and morals represents personal conscience.</a:t>
            </a:r>
          </a:p>
        </p:txBody>
      </p:sp>
      <p:sp>
        <p:nvSpPr>
          <p:cNvPr id="4" name="Slide Number Placeholder 3"/>
          <p:cNvSpPr>
            <a:spLocks noGrp="1"/>
          </p:cNvSpPr>
          <p:nvPr>
            <p:ph type="sldNum" sz="quarter" idx="5"/>
          </p:nvPr>
        </p:nvSpPr>
        <p:spPr/>
        <p:txBody>
          <a:bodyPr/>
          <a:lstStyle/>
          <a:p>
            <a:fld id="{5FB33E19-3452-430D-9391-FDF4C7376008}" type="slidenum">
              <a:rPr lang="en-US" smtClean="0"/>
              <a:t>4</a:t>
            </a:fld>
            <a:endParaRPr lang="en-US"/>
          </a:p>
        </p:txBody>
      </p:sp>
    </p:spTree>
    <p:extLst>
      <p:ext uri="{BB962C8B-B14F-4D97-AF65-F5344CB8AC3E}">
        <p14:creationId xmlns:p14="http://schemas.microsoft.com/office/powerpoint/2010/main" val="402542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“Arizona Geological Survey – Mining Scams”</a:t>
            </a:r>
          </a:p>
          <a:p>
            <a:endParaRPr lang="en-US" dirty="0"/>
          </a:p>
          <a:p>
            <a:r>
              <a:rPr lang="en-US" dirty="0"/>
              <a:t>Arizona Geological Survey: Investors need to be aware of many factors, including </a:t>
            </a:r>
          </a:p>
          <a:p>
            <a:pPr marL="171450" indent="-171450">
              <a:buFont typeface="Arial" panose="020B0604020202020204" pitchFamily="34" charset="0"/>
              <a:buChar char="•"/>
            </a:pPr>
            <a:r>
              <a:rPr lang="en-US" dirty="0"/>
              <a:t>Title</a:t>
            </a:r>
          </a:p>
          <a:p>
            <a:pPr marL="171450" indent="-171450">
              <a:buFont typeface="Arial" panose="020B0604020202020204" pitchFamily="34" charset="0"/>
              <a:buChar char="•"/>
            </a:pPr>
            <a:r>
              <a:rPr lang="en-US" dirty="0"/>
              <a:t>Sampling and Assaying Methods</a:t>
            </a:r>
          </a:p>
          <a:p>
            <a:pPr marL="171450" indent="-171450">
              <a:buFont typeface="Arial" panose="020B0604020202020204" pitchFamily="34" charset="0"/>
              <a:buChar char="•"/>
            </a:pPr>
            <a:r>
              <a:rPr lang="en-US" dirty="0"/>
              <a:t>What is/are the commodity/commodities</a:t>
            </a:r>
          </a:p>
          <a:p>
            <a:pPr marL="171450" indent="-171450">
              <a:buFont typeface="Arial" panose="020B0604020202020204" pitchFamily="34" charset="0"/>
              <a:buChar char="•"/>
            </a:pPr>
            <a:r>
              <a:rPr lang="en-US" dirty="0"/>
              <a:t>What will the mining method be?</a:t>
            </a:r>
          </a:p>
          <a:p>
            <a:pPr marL="171450" indent="-171450">
              <a:buFont typeface="Arial" panose="020B0604020202020204" pitchFamily="34" charset="0"/>
              <a:buChar char="•"/>
            </a:pPr>
            <a:r>
              <a:rPr lang="en-US" dirty="0"/>
              <a:t>Where is the mill site? When is the mill site being built?</a:t>
            </a:r>
          </a:p>
          <a:p>
            <a:pPr marL="171450" indent="-171450">
              <a:buFont typeface="Arial" panose="020B0604020202020204" pitchFamily="34" charset="0"/>
              <a:buChar char="•"/>
            </a:pPr>
            <a:r>
              <a:rPr lang="en-US" dirty="0"/>
              <a:t>What is the design of the recovery process? Proprietary and black box methods should be questioned.</a:t>
            </a:r>
          </a:p>
          <a:p>
            <a:pPr marL="171450" indent="-171450">
              <a:buFont typeface="Arial" panose="020B0604020202020204" pitchFamily="34" charset="0"/>
              <a:buChar char="•"/>
            </a:pPr>
            <a:r>
              <a:rPr lang="en-US" dirty="0"/>
              <a:t>Permitting and Reports – Permits needed from many entities; </a:t>
            </a:r>
            <a:r>
              <a:rPr lang="en-US" dirty="0" err="1"/>
              <a:t>interal</a:t>
            </a:r>
            <a:r>
              <a:rPr lang="en-US" dirty="0"/>
              <a:t> reports need to be timely, accurate and factual</a:t>
            </a:r>
          </a:p>
          <a:p>
            <a:pPr marL="171450" indent="-171450">
              <a:buFont typeface="Arial" panose="020B0604020202020204" pitchFamily="34" charset="0"/>
              <a:buChar char="•"/>
            </a:pPr>
            <a:r>
              <a:rPr lang="en-US" dirty="0"/>
              <a:t>Security and safety: During development, During Operation (including transportation), Post Operation</a:t>
            </a:r>
          </a:p>
          <a:p>
            <a:pPr marL="171450" indent="-171450">
              <a:buFont typeface="Arial" panose="020B0604020202020204" pitchFamily="34" charset="0"/>
              <a:buChar char="•"/>
            </a:pPr>
            <a:r>
              <a:rPr lang="en-US" dirty="0"/>
              <a:t>Marketing: Review marketing of mine, mill products, credits for by-products,</a:t>
            </a:r>
          </a:p>
          <a:p>
            <a:pPr marL="171450" indent="-171450">
              <a:buFont typeface="Arial" panose="020B0604020202020204" pitchFamily="34" charset="0"/>
              <a:buChar char="•"/>
            </a:pPr>
            <a:r>
              <a:rPr lang="en-US" dirty="0"/>
              <a:t>Profit Distribution: liens, ownership royalties, loan payments, rental fees, operating expenses; cash? Stock? In-kind payments?</a:t>
            </a:r>
          </a:p>
          <a:p>
            <a:pPr marL="171450" indent="-171450">
              <a:buFont typeface="Arial" panose="020B0604020202020204" pitchFamily="34" charset="0"/>
              <a:buChar char="•"/>
            </a:pPr>
            <a:r>
              <a:rPr lang="en-US" dirty="0"/>
              <a:t>Taxes: Be aware of accelerated tax write-offs</a:t>
            </a:r>
          </a:p>
          <a:p>
            <a:pPr marL="171450" indent="-171450">
              <a:buFont typeface="Arial" panose="020B0604020202020204" pitchFamily="34" charset="0"/>
              <a:buChar char="•"/>
            </a:pPr>
            <a:r>
              <a:rPr lang="en-US" dirty="0"/>
              <a:t>Sequence of development: Evaluate the completion of phases…do they make sense (processing plant before ore?)</a:t>
            </a:r>
          </a:p>
          <a:p>
            <a:pPr marL="171450" indent="-171450">
              <a:buFont typeface="Arial" panose="020B0604020202020204" pitchFamily="34" charset="0"/>
              <a:buChar char="•"/>
            </a:pPr>
            <a:r>
              <a:rPr lang="en-US" dirty="0"/>
              <a:t>Professional Evaluation – Utilize engineering reports  (professional engineers, geologists, mining engineers, metallurgists) – independent reports from those with no financial ties</a:t>
            </a:r>
          </a:p>
          <a:p>
            <a:endParaRPr lang="en-US" dirty="0"/>
          </a:p>
        </p:txBody>
      </p:sp>
      <p:sp>
        <p:nvSpPr>
          <p:cNvPr id="4" name="Slide Number Placeholder 3"/>
          <p:cNvSpPr>
            <a:spLocks noGrp="1"/>
          </p:cNvSpPr>
          <p:nvPr>
            <p:ph type="sldNum" sz="quarter" idx="5"/>
          </p:nvPr>
        </p:nvSpPr>
        <p:spPr/>
        <p:txBody>
          <a:bodyPr/>
          <a:lstStyle/>
          <a:p>
            <a:fld id="{5FB33E19-3452-430D-9391-FDF4C7376008}" type="slidenum">
              <a:rPr lang="en-US" smtClean="0"/>
              <a:t>17</a:t>
            </a:fld>
            <a:endParaRPr lang="en-US"/>
          </a:p>
        </p:txBody>
      </p:sp>
    </p:spTree>
    <p:extLst>
      <p:ext uri="{BB962C8B-B14F-4D97-AF65-F5344CB8AC3E}">
        <p14:creationId xmlns:p14="http://schemas.microsoft.com/office/powerpoint/2010/main" val="87304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1F8F-1865-27DA-5210-3BC847817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2F68E-92F2-4A7A-68E9-B7CD4F3D9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EE01E-015F-E0EE-35A2-BAE019F29701}"/>
              </a:ext>
            </a:extLst>
          </p:cNvPr>
          <p:cNvSpPr>
            <a:spLocks noGrp="1"/>
          </p:cNvSpPr>
          <p:nvPr>
            <p:ph type="body" idx="1"/>
          </p:nvPr>
        </p:nvSpPr>
        <p:spPr/>
        <p:txBody>
          <a:bodyPr/>
          <a:lstStyle/>
          <a:p>
            <a:r>
              <a:rPr lang="en-US" dirty="0"/>
              <a:t>Google “Arizona Geological Survey – Mining Scams”</a:t>
            </a:r>
          </a:p>
          <a:p>
            <a:endParaRPr lang="en-US" dirty="0"/>
          </a:p>
          <a:p>
            <a:r>
              <a:rPr lang="en-US" dirty="0"/>
              <a:t>Arizona Geological Survey: Investors need to be aware of many factors, including </a:t>
            </a:r>
          </a:p>
          <a:p>
            <a:pPr marL="171450" indent="-171450">
              <a:buFont typeface="Arial" panose="020B0604020202020204" pitchFamily="34" charset="0"/>
              <a:buChar char="•"/>
            </a:pPr>
            <a:r>
              <a:rPr lang="en-US" dirty="0"/>
              <a:t>Title</a:t>
            </a:r>
          </a:p>
          <a:p>
            <a:pPr marL="171450" indent="-171450">
              <a:buFont typeface="Arial" panose="020B0604020202020204" pitchFamily="34" charset="0"/>
              <a:buChar char="•"/>
            </a:pPr>
            <a:r>
              <a:rPr lang="en-US" dirty="0"/>
              <a:t>Sampling and Assaying Methods</a:t>
            </a:r>
          </a:p>
          <a:p>
            <a:pPr marL="171450" indent="-171450">
              <a:buFont typeface="Arial" panose="020B0604020202020204" pitchFamily="34" charset="0"/>
              <a:buChar char="•"/>
            </a:pPr>
            <a:r>
              <a:rPr lang="en-US" dirty="0"/>
              <a:t>What is/are the commodity/commodities</a:t>
            </a:r>
          </a:p>
          <a:p>
            <a:pPr marL="171450" indent="-171450">
              <a:buFont typeface="Arial" panose="020B0604020202020204" pitchFamily="34" charset="0"/>
              <a:buChar char="•"/>
            </a:pPr>
            <a:r>
              <a:rPr lang="en-US" dirty="0"/>
              <a:t>What will the mining method be?</a:t>
            </a:r>
          </a:p>
          <a:p>
            <a:pPr marL="171450" indent="-171450">
              <a:buFont typeface="Arial" panose="020B0604020202020204" pitchFamily="34" charset="0"/>
              <a:buChar char="•"/>
            </a:pPr>
            <a:r>
              <a:rPr lang="en-US" dirty="0"/>
              <a:t>Where is the mill site? When is the mill site being built?</a:t>
            </a:r>
          </a:p>
          <a:p>
            <a:pPr marL="171450" indent="-171450">
              <a:buFont typeface="Arial" panose="020B0604020202020204" pitchFamily="34" charset="0"/>
              <a:buChar char="•"/>
            </a:pPr>
            <a:r>
              <a:rPr lang="en-US" dirty="0"/>
              <a:t>What is the design of the recovery process? Proprietary and black box methods should be questioned.</a:t>
            </a:r>
          </a:p>
          <a:p>
            <a:pPr marL="171450" indent="-171450">
              <a:buFont typeface="Arial" panose="020B0604020202020204" pitchFamily="34" charset="0"/>
              <a:buChar char="•"/>
            </a:pPr>
            <a:r>
              <a:rPr lang="en-US" dirty="0"/>
              <a:t>Permitting and Reports – Permits needed from many entities; </a:t>
            </a:r>
            <a:r>
              <a:rPr lang="en-US" dirty="0" err="1"/>
              <a:t>interal</a:t>
            </a:r>
            <a:r>
              <a:rPr lang="en-US" dirty="0"/>
              <a:t> reports need to be timely, accurate and factual</a:t>
            </a:r>
          </a:p>
          <a:p>
            <a:pPr marL="171450" indent="-171450">
              <a:buFont typeface="Arial" panose="020B0604020202020204" pitchFamily="34" charset="0"/>
              <a:buChar char="•"/>
            </a:pPr>
            <a:r>
              <a:rPr lang="en-US" dirty="0"/>
              <a:t>Security and safety: During development, During Operation (including transportation), Post Operation</a:t>
            </a:r>
          </a:p>
          <a:p>
            <a:pPr marL="171450" indent="-171450">
              <a:buFont typeface="Arial" panose="020B0604020202020204" pitchFamily="34" charset="0"/>
              <a:buChar char="•"/>
            </a:pPr>
            <a:r>
              <a:rPr lang="en-US" dirty="0"/>
              <a:t>Marketing: Review marketing of mine, mill products, credits for by-products,</a:t>
            </a:r>
          </a:p>
          <a:p>
            <a:pPr marL="171450" indent="-171450">
              <a:buFont typeface="Arial" panose="020B0604020202020204" pitchFamily="34" charset="0"/>
              <a:buChar char="•"/>
            </a:pPr>
            <a:r>
              <a:rPr lang="en-US" dirty="0"/>
              <a:t>Profit Distribution: liens, ownership royalties, loan payments, rental fees, operating expenses; cash? Stock? In-kind payments?</a:t>
            </a:r>
          </a:p>
          <a:p>
            <a:pPr marL="171450" indent="-171450">
              <a:buFont typeface="Arial" panose="020B0604020202020204" pitchFamily="34" charset="0"/>
              <a:buChar char="•"/>
            </a:pPr>
            <a:r>
              <a:rPr lang="en-US" dirty="0"/>
              <a:t>Taxes: Be aware of accelerated tax write-offs</a:t>
            </a:r>
          </a:p>
          <a:p>
            <a:pPr marL="171450" indent="-171450">
              <a:buFont typeface="Arial" panose="020B0604020202020204" pitchFamily="34" charset="0"/>
              <a:buChar char="•"/>
            </a:pPr>
            <a:r>
              <a:rPr lang="en-US" dirty="0"/>
              <a:t>Sequence of development: Evaluate the completion of phases…do they make sense (processing plant before ore?)</a:t>
            </a:r>
          </a:p>
          <a:p>
            <a:pPr marL="171450" indent="-171450">
              <a:buFont typeface="Arial" panose="020B0604020202020204" pitchFamily="34" charset="0"/>
              <a:buChar char="•"/>
            </a:pPr>
            <a:r>
              <a:rPr lang="en-US" dirty="0"/>
              <a:t>Professional Evaluation – Utilize engineering reports  (professional engineers, geologists, mining engineers, metallurgists) – independent reports from those with no financial ties</a:t>
            </a:r>
          </a:p>
          <a:p>
            <a:endParaRPr lang="en-US" dirty="0"/>
          </a:p>
        </p:txBody>
      </p:sp>
      <p:sp>
        <p:nvSpPr>
          <p:cNvPr id="4" name="Slide Number Placeholder 3">
            <a:extLst>
              <a:ext uri="{FF2B5EF4-FFF2-40B4-BE49-F238E27FC236}">
                <a16:creationId xmlns:a16="http://schemas.microsoft.com/office/drawing/2014/main" id="{8C8E0750-DBDC-8CFF-90BE-34C3A164D2B6}"/>
              </a:ext>
            </a:extLst>
          </p:cNvPr>
          <p:cNvSpPr>
            <a:spLocks noGrp="1"/>
          </p:cNvSpPr>
          <p:nvPr>
            <p:ph type="sldNum" sz="quarter" idx="5"/>
          </p:nvPr>
        </p:nvSpPr>
        <p:spPr/>
        <p:txBody>
          <a:bodyPr/>
          <a:lstStyle/>
          <a:p>
            <a:fld id="{5FB33E19-3452-430D-9391-FDF4C7376008}" type="slidenum">
              <a:rPr lang="en-US" smtClean="0"/>
              <a:t>18</a:t>
            </a:fld>
            <a:endParaRPr lang="en-US"/>
          </a:p>
        </p:txBody>
      </p:sp>
    </p:spTree>
    <p:extLst>
      <p:ext uri="{BB962C8B-B14F-4D97-AF65-F5344CB8AC3E}">
        <p14:creationId xmlns:p14="http://schemas.microsoft.com/office/powerpoint/2010/main" val="231079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Propylitic alteration is a low-temperature (&lt;200°C to ~350°C), hydrothermal process affecting volcanic and plutonic rocks, characterized by the greenish mineral assemblage of chlorite, epidote, calcite, and albite. It often represents the distal, outermost zone of porphyry copper-gold deposits, serving as a "halo" or guide for mineral exploration.</a:t>
            </a:r>
            <a:endParaRPr lang="en-US" dirty="0"/>
          </a:p>
        </p:txBody>
      </p:sp>
      <p:sp>
        <p:nvSpPr>
          <p:cNvPr id="4" name="Slide Number Placeholder 3"/>
          <p:cNvSpPr>
            <a:spLocks noGrp="1"/>
          </p:cNvSpPr>
          <p:nvPr>
            <p:ph type="sldNum" sz="quarter" idx="5"/>
          </p:nvPr>
        </p:nvSpPr>
        <p:spPr/>
        <p:txBody>
          <a:bodyPr/>
          <a:lstStyle/>
          <a:p>
            <a:fld id="{5FB33E19-3452-430D-9391-FDF4C7376008}" type="slidenum">
              <a:rPr lang="en-US" smtClean="0"/>
              <a:t>20</a:t>
            </a:fld>
            <a:endParaRPr lang="en-US"/>
          </a:p>
        </p:txBody>
      </p:sp>
    </p:spTree>
    <p:extLst>
      <p:ext uri="{BB962C8B-B14F-4D97-AF65-F5344CB8AC3E}">
        <p14:creationId xmlns:p14="http://schemas.microsoft.com/office/powerpoint/2010/main" val="205789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valuation of Bre-X in 1997 = $4.4 billion US</a:t>
            </a:r>
          </a:p>
        </p:txBody>
      </p:sp>
      <p:sp>
        <p:nvSpPr>
          <p:cNvPr id="4" name="Slide Number Placeholder 3"/>
          <p:cNvSpPr>
            <a:spLocks noGrp="1"/>
          </p:cNvSpPr>
          <p:nvPr>
            <p:ph type="sldNum" sz="quarter" idx="5"/>
          </p:nvPr>
        </p:nvSpPr>
        <p:spPr/>
        <p:txBody>
          <a:bodyPr/>
          <a:lstStyle/>
          <a:p>
            <a:fld id="{5FB33E19-3452-430D-9391-FDF4C7376008}" type="slidenum">
              <a:rPr lang="en-US" smtClean="0"/>
              <a:t>21</a:t>
            </a:fld>
            <a:endParaRPr lang="en-US"/>
          </a:p>
        </p:txBody>
      </p:sp>
    </p:spTree>
    <p:extLst>
      <p:ext uri="{BB962C8B-B14F-4D97-AF65-F5344CB8AC3E}">
        <p14:creationId xmlns:p14="http://schemas.microsoft.com/office/powerpoint/2010/main" val="408133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need for transparency and accountability within the mining industry led to the development of many national mineral resource reporting standards.  According to </a:t>
            </a:r>
            <a:r>
              <a:rPr lang="en-US" dirty="0" err="1"/>
              <a:t>Camisi-Calzolari</a:t>
            </a:r>
            <a:r>
              <a:rPr lang="en-US" dirty="0"/>
              <a:t> (2004) “it is essential that financial institution and investors be properly advised on mining projects by reporting mineral project information in a transparent and responsible way with the relevant public disclosures being compiled by professionals that take full responsibility for their submissions”.  One of the results of the Bre-X scandal was to strengthen securities regulations related to the disclosure of information associated with minerals-related projects. National Instrument 43-101 was the result. A wide variety of international standards are now in place that regulate.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 Rule (adopted January 1, 2021) are 406 pages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 Rules ARE NOT identical to NI 43-101. </a:t>
            </a:r>
            <a:r>
              <a:rPr lang="en-US" sz="1200" b="0" i="0" kern="1200" dirty="0">
                <a:solidFill>
                  <a:schemeClr val="tx1"/>
                </a:solidFill>
                <a:effectLst/>
                <a:latin typeface="+mn-lt"/>
                <a:ea typeface="+mn-ea"/>
                <a:cs typeface="+mn-cs"/>
              </a:rPr>
              <a:t>While the SEC’s new rules are intended to be substantially similar to those of other CRIRSCO-based codes, they are not identical to any single CRIRSCO-based code.  Some differences relate to terminology.  For example, the SEC’s new rules use the term “technical report summary” instead of NI 43-101’s “technical report”, and the term “initial assessment” instead of NI 43-101’s “preliminary economic assessment”.  Other differences relate to substantive requirements, and are in some cases subtle.  SEC registrants that are subject to other CRIRSCO-based codes should compare such codes to the SEC’s new rules and determine whether the differences have any material implications for the registrant. (https://www.dorsey.com/newsresources/publications/client-alerts/2019/02/new-mining-disclosure-rules-2019#Instrument).</a:t>
            </a:r>
            <a:endParaRPr lang="en-US" dirty="0"/>
          </a:p>
          <a:p>
            <a:endParaRPr lang="en-US" dirty="0"/>
          </a:p>
        </p:txBody>
      </p:sp>
      <p:sp>
        <p:nvSpPr>
          <p:cNvPr id="4" name="Slide Number Placeholder 3"/>
          <p:cNvSpPr>
            <a:spLocks noGrp="1"/>
          </p:cNvSpPr>
          <p:nvPr>
            <p:ph type="sldNum" sz="quarter" idx="5"/>
          </p:nvPr>
        </p:nvSpPr>
        <p:spPr/>
        <p:txBody>
          <a:bodyPr/>
          <a:lstStyle/>
          <a:p>
            <a:fld id="{5FB33E19-3452-430D-9391-FDF4C7376008}" type="slidenum">
              <a:rPr lang="en-US" smtClean="0"/>
              <a:t>26</a:t>
            </a:fld>
            <a:endParaRPr lang="en-US"/>
          </a:p>
        </p:txBody>
      </p:sp>
    </p:spTree>
    <p:extLst>
      <p:ext uri="{BB962C8B-B14F-4D97-AF65-F5344CB8AC3E}">
        <p14:creationId xmlns:p14="http://schemas.microsoft.com/office/powerpoint/2010/main" val="37018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Modifying Factors are considerations used to assess and estimate Exploration Targets, Mineral Resources and/or Mineral Reserves. These include, but are not limited to, mining, processing, metallurgical, infrastructure, economic, marketing, legal, environmental, social and governance (ESG) and regulatory factors.</a:t>
            </a:r>
          </a:p>
        </p:txBody>
      </p:sp>
      <p:sp>
        <p:nvSpPr>
          <p:cNvPr id="4" name="Slide Number Placeholder 3"/>
          <p:cNvSpPr>
            <a:spLocks noGrp="1"/>
          </p:cNvSpPr>
          <p:nvPr>
            <p:ph type="sldNum" sz="quarter" idx="5"/>
          </p:nvPr>
        </p:nvSpPr>
        <p:spPr/>
        <p:txBody>
          <a:bodyPr/>
          <a:lstStyle/>
          <a:p>
            <a:fld id="{5FB33E19-3452-430D-9391-FDF4C7376008}" type="slidenum">
              <a:rPr lang="en-US" smtClean="0"/>
              <a:t>28</a:t>
            </a:fld>
            <a:endParaRPr lang="en-US"/>
          </a:p>
        </p:txBody>
      </p:sp>
    </p:spTree>
    <p:extLst>
      <p:ext uri="{BB962C8B-B14F-4D97-AF65-F5344CB8AC3E}">
        <p14:creationId xmlns:p14="http://schemas.microsoft.com/office/powerpoint/2010/main" val="271937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EE0B9A-4154-4928-805A-82AE05309979}" type="datetime1">
              <a:rPr lang="en-US" smtClean="0"/>
              <a:t>4/22/2026</a:t>
            </a:fld>
            <a:endParaRPr lang="en-US"/>
          </a:p>
        </p:txBody>
      </p:sp>
      <p:sp>
        <p:nvSpPr>
          <p:cNvPr id="5" name="Footer Placeholder 4"/>
          <p:cNvSpPr>
            <a:spLocks noGrp="1"/>
          </p:cNvSpPr>
          <p:nvPr>
            <p:ph type="ftr" sz="quarter" idx="11"/>
          </p:nvPr>
        </p:nvSpPr>
        <p:spPr/>
        <p:txBody>
          <a:bodyPr/>
          <a:lstStyle/>
          <a:p>
            <a:r>
              <a:rPr lang="en-US" dirty="0"/>
              <a:t>MGS Seminar, April 06, 2026</a:t>
            </a:r>
          </a:p>
        </p:txBody>
      </p:sp>
      <p:sp>
        <p:nvSpPr>
          <p:cNvPr id="6" name="Slide Number Placeholder 5"/>
          <p:cNvSpPr>
            <a:spLocks noGrp="1"/>
          </p:cNvSpPr>
          <p:nvPr>
            <p:ph type="sldNum" sz="quarter" idx="12"/>
          </p:nvPr>
        </p:nvSpPr>
        <p:spPr/>
        <p:txBody>
          <a:bodyPr/>
          <a:lstStyle/>
          <a:p>
            <a:fld id="{A0773FF1-05D6-4210-AC99-52C6F4A0D9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76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72077-E6B0-47E0-82BD-BD800D6416FE}" type="datetime1">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294416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42FAA-4F4F-4453-BFCE-C33FDD0B03F2}" type="datetime1">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28194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35F-C87D-43FE-B7E5-DDAB25A88843}" type="datetime1">
              <a:rPr lang="en-US" smtClean="0"/>
              <a:t>4/22/2026</a:t>
            </a:fld>
            <a:endParaRPr lang="en-US"/>
          </a:p>
        </p:txBody>
      </p:sp>
      <p:sp>
        <p:nvSpPr>
          <p:cNvPr id="5" name="Footer Placeholder 4"/>
          <p:cNvSpPr>
            <a:spLocks noGrp="1"/>
          </p:cNvSpPr>
          <p:nvPr>
            <p:ph type="ftr" sz="quarter" idx="11"/>
          </p:nvPr>
        </p:nvSpPr>
        <p:spPr/>
        <p:txBody>
          <a:bodyPr/>
          <a:lstStyle/>
          <a:p>
            <a:r>
              <a:rPr lang="en-US" dirty="0"/>
              <a:t>Mgs Seminar, April 06, 2026</a:t>
            </a:r>
          </a:p>
        </p:txBody>
      </p:sp>
      <p:sp>
        <p:nvSpPr>
          <p:cNvPr id="6" name="Slide Number Placeholder 5"/>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61097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3FCC4-D72A-4FD8-AC01-6B63FAD6416C}" type="datetime1">
              <a:rPr lang="en-US" smtClean="0"/>
              <a:t>4/22/2026</a:t>
            </a:fld>
            <a:endParaRPr lang="en-US"/>
          </a:p>
        </p:txBody>
      </p:sp>
      <p:sp>
        <p:nvSpPr>
          <p:cNvPr id="5" name="Footer Placeholder 4"/>
          <p:cNvSpPr>
            <a:spLocks noGrp="1"/>
          </p:cNvSpPr>
          <p:nvPr>
            <p:ph type="ftr" sz="quarter" idx="11"/>
          </p:nvPr>
        </p:nvSpPr>
        <p:spPr/>
        <p:txBody>
          <a:bodyPr/>
          <a:lstStyle/>
          <a:p>
            <a:r>
              <a:rPr lang="en-US" dirty="0"/>
              <a:t>MGS seminar, April 06, 2026</a:t>
            </a:r>
          </a:p>
        </p:txBody>
      </p:sp>
      <p:sp>
        <p:nvSpPr>
          <p:cNvPr id="6" name="Slide Number Placeholder 5"/>
          <p:cNvSpPr>
            <a:spLocks noGrp="1"/>
          </p:cNvSpPr>
          <p:nvPr>
            <p:ph type="sldNum" sz="quarter" idx="12"/>
          </p:nvPr>
        </p:nvSpPr>
        <p:spPr/>
        <p:txBody>
          <a:bodyPr/>
          <a:lstStyle/>
          <a:p>
            <a:fld id="{A0773FF1-05D6-4210-AC99-52C6F4A0D9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65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11B1B-8277-436E-8645-1D7E109536E7}" type="datetime1">
              <a:rPr lang="en-US" smtClean="0"/>
              <a:t>4/22/2026</a:t>
            </a:fld>
            <a:endParaRPr lang="en-US"/>
          </a:p>
        </p:txBody>
      </p:sp>
      <p:sp>
        <p:nvSpPr>
          <p:cNvPr id="6" name="Footer Placeholder 5"/>
          <p:cNvSpPr>
            <a:spLocks noGrp="1"/>
          </p:cNvSpPr>
          <p:nvPr>
            <p:ph type="ftr" sz="quarter" idx="11"/>
          </p:nvPr>
        </p:nvSpPr>
        <p:spPr/>
        <p:txBody>
          <a:bodyPr/>
          <a:lstStyle/>
          <a:p>
            <a:r>
              <a:rPr lang="en-US" dirty="0"/>
              <a:t>Mgs Seminar, April 06, 2026</a:t>
            </a:r>
          </a:p>
        </p:txBody>
      </p:sp>
      <p:sp>
        <p:nvSpPr>
          <p:cNvPr id="7" name="Slide Number Placeholder 6"/>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110072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A8D505-ED1D-4E94-8918-1394F7C80A37}" type="datetime1">
              <a:rPr lang="en-US" smtClean="0"/>
              <a:t>4/22/2026</a:t>
            </a:fld>
            <a:endParaRPr lang="en-US"/>
          </a:p>
        </p:txBody>
      </p:sp>
      <p:sp>
        <p:nvSpPr>
          <p:cNvPr id="8" name="Footer Placeholder 7"/>
          <p:cNvSpPr>
            <a:spLocks noGrp="1"/>
          </p:cNvSpPr>
          <p:nvPr>
            <p:ph type="ftr" sz="quarter" idx="11"/>
          </p:nvPr>
        </p:nvSpPr>
        <p:spPr/>
        <p:txBody>
          <a:bodyPr/>
          <a:lstStyle/>
          <a:p>
            <a:r>
              <a:rPr lang="en-US" dirty="0"/>
              <a:t>Mgs seminar, April 06, 2026</a:t>
            </a:r>
          </a:p>
        </p:txBody>
      </p:sp>
      <p:sp>
        <p:nvSpPr>
          <p:cNvPr id="9" name="Slide Number Placeholder 8"/>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214443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98D885-BFB0-495E-8A60-AB905274C236}" type="datetime1">
              <a:rPr lang="en-US" smtClean="0"/>
              <a:t>4/22/2026</a:t>
            </a:fld>
            <a:endParaRPr lang="en-US"/>
          </a:p>
        </p:txBody>
      </p:sp>
      <p:sp>
        <p:nvSpPr>
          <p:cNvPr id="4" name="Footer Placeholder 3"/>
          <p:cNvSpPr>
            <a:spLocks noGrp="1"/>
          </p:cNvSpPr>
          <p:nvPr>
            <p:ph type="ftr" sz="quarter" idx="11"/>
          </p:nvPr>
        </p:nvSpPr>
        <p:spPr/>
        <p:txBody>
          <a:bodyPr/>
          <a:lstStyle/>
          <a:p>
            <a:r>
              <a:rPr lang="en-US" dirty="0"/>
              <a:t>Mgs seminar, April 06, 2026</a:t>
            </a:r>
          </a:p>
        </p:txBody>
      </p:sp>
      <p:sp>
        <p:nvSpPr>
          <p:cNvPr id="5" name="Slide Number Placeholder 4"/>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251712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a:xfrm>
            <a:off x="13198" y="6459785"/>
            <a:ext cx="2472271" cy="365125"/>
          </a:xfrm>
        </p:spPr>
        <p:txBody>
          <a:bodyPr/>
          <a:lstStyle>
            <a:lvl1pPr>
              <a:defRPr sz="1400"/>
            </a:lvl1pPr>
          </a:lstStyle>
          <a:p>
            <a:fld id="{740B954F-0B48-4EE8-8BD8-8CC7F2086CB9}" type="datetime1">
              <a:rPr lang="en-US" smtClean="0"/>
              <a:pPr/>
              <a:t>4/22/2026</a:t>
            </a:fld>
            <a:endParaRPr lang="en-US" sz="1400" dirty="0"/>
          </a:p>
        </p:txBody>
      </p:sp>
      <p:sp>
        <p:nvSpPr>
          <p:cNvPr id="8" name="Footer Placeholder 7"/>
          <p:cNvSpPr>
            <a:spLocks noGrp="1"/>
          </p:cNvSpPr>
          <p:nvPr>
            <p:ph type="ftr" sz="quarter" idx="11"/>
          </p:nvPr>
        </p:nvSpPr>
        <p:spPr/>
        <p:txBody>
          <a:bodyPr/>
          <a:lstStyle>
            <a:lvl1pPr>
              <a:defRPr sz="1400">
                <a:solidFill>
                  <a:srgbClr val="FFFFFF"/>
                </a:solidFill>
              </a:defRPr>
            </a:lvl1pPr>
          </a:lstStyle>
          <a:p>
            <a:r>
              <a:rPr lang="en-US" dirty="0"/>
              <a:t>Mgs seminar, April 06, 2026</a:t>
            </a:r>
            <a:endParaRPr lang="en-US" sz="1400" dirty="0"/>
          </a:p>
        </p:txBody>
      </p:sp>
      <p:sp>
        <p:nvSpPr>
          <p:cNvPr id="9" name="Slide Number Placeholder 8"/>
          <p:cNvSpPr>
            <a:spLocks noGrp="1"/>
          </p:cNvSpPr>
          <p:nvPr>
            <p:ph type="sldNum" sz="quarter" idx="12"/>
          </p:nvPr>
        </p:nvSpPr>
        <p:spPr>
          <a:xfrm>
            <a:off x="10867373" y="6452782"/>
            <a:ext cx="1312025" cy="365125"/>
          </a:xfrm>
        </p:spPr>
        <p:txBody>
          <a:bodyPr/>
          <a:lstStyle>
            <a:lvl1pPr>
              <a:defRPr sz="1400"/>
            </a:lvl1pPr>
          </a:lstStyle>
          <a:p>
            <a:fld id="{A0773FF1-05D6-4210-AC99-52C6F4A0D9FD}" type="slidenum">
              <a:rPr lang="en-US" smtClean="0"/>
              <a:pPr/>
              <a:t>‹#›</a:t>
            </a:fld>
            <a:endParaRPr lang="en-US" sz="1400" dirty="0"/>
          </a:p>
        </p:txBody>
      </p:sp>
    </p:spTree>
    <p:extLst>
      <p:ext uri="{BB962C8B-B14F-4D97-AF65-F5344CB8AC3E}">
        <p14:creationId xmlns:p14="http://schemas.microsoft.com/office/powerpoint/2010/main" val="97595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76EEAD-88E5-4DD2-A067-EEB2A36A7AD7}" type="datetime1">
              <a:rPr lang="en-US" smtClean="0"/>
              <a:t>4/22/2026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773FF1-05D6-4210-AC99-52C6F4A0D9FD}" type="slidenum">
              <a:rPr lang="en-US" smtClean="0"/>
              <a:t>‹#›</a:t>
            </a:fld>
            <a:endParaRPr lang="en-US"/>
          </a:p>
        </p:txBody>
      </p:sp>
    </p:spTree>
    <p:extLst>
      <p:ext uri="{BB962C8B-B14F-4D97-AF65-F5344CB8AC3E}">
        <p14:creationId xmlns:p14="http://schemas.microsoft.com/office/powerpoint/2010/main" val="355729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D5029-5A6E-49D3-A4C5-941F29D1D562}" type="datetime1">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73FF1-05D6-4210-AC99-52C6F4A0D9FD}" type="slidenum">
              <a:rPr lang="en-US" smtClean="0"/>
              <a:t>‹#›</a:t>
            </a:fld>
            <a:endParaRPr lang="en-US"/>
          </a:p>
        </p:txBody>
      </p:sp>
    </p:spTree>
    <p:extLst>
      <p:ext uri="{BB962C8B-B14F-4D97-AF65-F5344CB8AC3E}">
        <p14:creationId xmlns:p14="http://schemas.microsoft.com/office/powerpoint/2010/main" val="348598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E96FC2-A1ED-44F7-AAF4-BEE0DB1D1AA4}" type="datetime1">
              <a:rPr lang="en-US" smtClean="0"/>
              <a:t>4/22/2026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MGS Seminar April 06, 2026</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773FF1-05D6-4210-AC99-52C6F4A0D9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94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smenet.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learningforsustainability.net/social-licen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menet.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ethi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eia.org/combined-resources/?type=report&amp;u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hudak.george@yahoo.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oxfordcollege.ac/news/ethics-versusmorals/#:~:text=Ethics%20%E2%80%93%20Rules%20of%20conduct%20in,compass%20of%20right%20and%20wron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3C5E-04D7-A27E-C36F-59B5C73EACB4}"/>
              </a:ext>
            </a:extLst>
          </p:cNvPr>
          <p:cNvSpPr>
            <a:spLocks noGrp="1"/>
          </p:cNvSpPr>
          <p:nvPr>
            <p:ph type="ctrTitle"/>
          </p:nvPr>
        </p:nvSpPr>
        <p:spPr>
          <a:xfrm>
            <a:off x="609600" y="225552"/>
            <a:ext cx="10972800" cy="2308098"/>
          </a:xfrm>
        </p:spPr>
        <p:txBody>
          <a:bodyPr>
            <a:normAutofit/>
          </a:bodyPr>
          <a:lstStyle/>
          <a:p>
            <a:pPr algn="ctr"/>
            <a:r>
              <a:rPr lang="en-US" sz="6000" dirty="0">
                <a:latin typeface="Arial" panose="020B0604020202020204" pitchFamily="34" charset="0"/>
                <a:cs typeface="Arial" panose="020B0604020202020204" pitchFamily="34" charset="0"/>
              </a:rPr>
              <a:t>How Scandals Have Shaped Ethics in the Minerals Industry</a:t>
            </a:r>
            <a:endParaRPr lang="en-US" sz="6000"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AF55FAB-2FA9-A5C5-7544-7D97131F4F24}"/>
              </a:ext>
            </a:extLst>
          </p:cNvPr>
          <p:cNvSpPr>
            <a:spLocks noGrp="1"/>
          </p:cNvSpPr>
          <p:nvPr>
            <p:ph type="subTitle" idx="1"/>
          </p:nvPr>
        </p:nvSpPr>
        <p:spPr>
          <a:xfrm>
            <a:off x="1100051" y="4429124"/>
            <a:ext cx="10058400" cy="2030659"/>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Dr. George J. Hudak, </a:t>
            </a:r>
            <a:r>
              <a:rPr lang="en-US" dirty="0" err="1">
                <a:solidFill>
                  <a:schemeClr val="tx1"/>
                </a:solidFill>
                <a:latin typeface="Arial" panose="020B0604020202020204" pitchFamily="34" charset="0"/>
                <a:cs typeface="Arial" panose="020B0604020202020204" pitchFamily="34" charset="0"/>
              </a:rPr>
              <a:t>P.Geo</a:t>
            </a:r>
            <a:r>
              <a:rPr lang="en-US" dirty="0">
                <a:solidFill>
                  <a:schemeClr val="tx1"/>
                </a:solidFill>
                <a:latin typeface="Arial" panose="020B0604020202020204" pitchFamily="34" charset="0"/>
                <a:cs typeface="Arial" panose="020B0604020202020204" pitchFamily="34" charset="0"/>
              </a:rPr>
              <a:t>., P.G.</a:t>
            </a:r>
          </a:p>
          <a:p>
            <a:pPr algn="ctr"/>
            <a:r>
              <a:rPr lang="en-US" dirty="0">
                <a:solidFill>
                  <a:schemeClr val="tx1"/>
                </a:solidFill>
                <a:latin typeface="Arial" panose="020B0604020202020204" pitchFamily="34" charset="0"/>
                <a:cs typeface="Arial" panose="020B0604020202020204" pitchFamily="34" charset="0"/>
              </a:rPr>
              <a:t>Principal/economic geologist</a:t>
            </a:r>
          </a:p>
          <a:p>
            <a:pPr algn="ctr"/>
            <a:r>
              <a:rPr lang="en-US" dirty="0">
                <a:solidFill>
                  <a:schemeClr val="tx1"/>
                </a:solidFill>
                <a:latin typeface="Arial" panose="020B0604020202020204" pitchFamily="34" charset="0"/>
                <a:cs typeface="Arial" panose="020B0604020202020204" pitchFamily="34" charset="0"/>
              </a:rPr>
              <a:t>George Hudak Geosciences P.L.L.C.</a:t>
            </a:r>
          </a:p>
          <a:p>
            <a:pPr algn="ctr"/>
            <a:r>
              <a:rPr lang="en-US" dirty="0">
                <a:solidFill>
                  <a:schemeClr val="tx1"/>
                </a:solidFill>
                <a:latin typeface="Arial" panose="020B0604020202020204" pitchFamily="34" charset="0"/>
                <a:cs typeface="Arial" panose="020B0604020202020204" pitchFamily="34" charset="0"/>
              </a:rPr>
              <a:t>Duluth, </a:t>
            </a:r>
            <a:r>
              <a:rPr lang="en-US" dirty="0" err="1">
                <a:solidFill>
                  <a:schemeClr val="tx1"/>
                </a:solidFill>
                <a:latin typeface="Arial" panose="020B0604020202020204" pitchFamily="34" charset="0"/>
                <a:cs typeface="Arial" panose="020B0604020202020204" pitchFamily="34" charset="0"/>
              </a:rPr>
              <a:t>mn</a:t>
            </a:r>
            <a:endParaRPr lang="en-US" dirty="0">
              <a:solidFill>
                <a:schemeClr val="tx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75D7752-2333-E4B3-DF02-8CF1216270C0}"/>
              </a:ext>
            </a:extLst>
          </p:cNvPr>
          <p:cNvSpPr>
            <a:spLocks noGrp="1"/>
          </p:cNvSpPr>
          <p:nvPr>
            <p:ph type="dt" sz="half" idx="10"/>
          </p:nvPr>
        </p:nvSpPr>
        <p:spPr>
          <a:xfrm>
            <a:off x="0" y="6459784"/>
            <a:ext cx="2472271" cy="365125"/>
          </a:xfrm>
        </p:spPr>
        <p:txBody>
          <a:bodyPr/>
          <a:lstStyle/>
          <a:p>
            <a:fld id="{D9B010D0-BF65-4930-ACE5-AF34F780F645}" type="datetime1">
              <a:rPr lang="en-US" sz="1600" smtClean="0"/>
              <a:t>4/22/2026</a:t>
            </a:fld>
            <a:endParaRPr lang="en-US" sz="1600" dirty="0"/>
          </a:p>
        </p:txBody>
      </p:sp>
      <p:sp>
        <p:nvSpPr>
          <p:cNvPr id="5" name="Footer Placeholder 4">
            <a:extLst>
              <a:ext uri="{FF2B5EF4-FFF2-40B4-BE49-F238E27FC236}">
                <a16:creationId xmlns:a16="http://schemas.microsoft.com/office/drawing/2014/main" id="{39EA649F-A70D-ACC8-B439-96D6810309D6}"/>
              </a:ext>
            </a:extLst>
          </p:cNvPr>
          <p:cNvSpPr>
            <a:spLocks noGrp="1"/>
          </p:cNvSpPr>
          <p:nvPr>
            <p:ph type="ftr" sz="quarter" idx="11"/>
          </p:nvPr>
        </p:nvSpPr>
        <p:spPr/>
        <p:txBody>
          <a:bodyPr/>
          <a:lstStyle/>
          <a:p>
            <a:r>
              <a:rPr lang="en-US" sz="1600" dirty="0"/>
              <a:t>MGWA Ethics - April 23, 2026</a:t>
            </a:r>
          </a:p>
        </p:txBody>
      </p:sp>
      <p:sp>
        <p:nvSpPr>
          <p:cNvPr id="6" name="Slide Number Placeholder 5">
            <a:extLst>
              <a:ext uri="{FF2B5EF4-FFF2-40B4-BE49-F238E27FC236}">
                <a16:creationId xmlns:a16="http://schemas.microsoft.com/office/drawing/2014/main" id="{66511AA8-1A68-3C4F-51E1-59AF97F4C4EB}"/>
              </a:ext>
            </a:extLst>
          </p:cNvPr>
          <p:cNvSpPr>
            <a:spLocks noGrp="1"/>
          </p:cNvSpPr>
          <p:nvPr>
            <p:ph type="sldNum" sz="quarter" idx="12"/>
          </p:nvPr>
        </p:nvSpPr>
        <p:spPr>
          <a:xfrm>
            <a:off x="10872008" y="6459785"/>
            <a:ext cx="1312025" cy="365125"/>
          </a:xfrm>
        </p:spPr>
        <p:txBody>
          <a:bodyPr/>
          <a:lstStyle/>
          <a:p>
            <a:fld id="{A0773FF1-05D6-4210-AC99-52C6F4A0D9FD}" type="slidenum">
              <a:rPr lang="en-US" sz="1600" smtClean="0"/>
              <a:t>1</a:t>
            </a:fld>
            <a:endParaRPr lang="en-US" sz="1600" dirty="0"/>
          </a:p>
        </p:txBody>
      </p:sp>
      <p:pic>
        <p:nvPicPr>
          <p:cNvPr id="7" name="Content Placeholder 4" descr="A red triangle with a black background&#10;&#10;AI-generated content may be incorrect.">
            <a:extLst>
              <a:ext uri="{FF2B5EF4-FFF2-40B4-BE49-F238E27FC236}">
                <a16:creationId xmlns:a16="http://schemas.microsoft.com/office/drawing/2014/main" id="{41560145-39F6-37F8-757C-1ADFBA9B6CC9}"/>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Tree>
    <p:extLst>
      <p:ext uri="{BB962C8B-B14F-4D97-AF65-F5344CB8AC3E}">
        <p14:creationId xmlns:p14="http://schemas.microsoft.com/office/powerpoint/2010/main" val="296109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864AA-003F-3E53-87F9-1C19299D3A8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64E967F-E1DD-4F69-2502-772B88751813}"/>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DF76273A-9347-9241-4535-BDDFE81B92EF}"/>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3FE24032-8495-8A09-251F-1392E90544E9}"/>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10</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C0CC1685-8288-328B-9B1F-3ED65AF26CAB}"/>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96D1932A-6594-FBEB-6A5C-4E5EB96C746A}"/>
              </a:ext>
            </a:extLst>
          </p:cNvPr>
          <p:cNvSpPr txBox="1"/>
          <p:nvPr/>
        </p:nvSpPr>
        <p:spPr>
          <a:xfrm>
            <a:off x="0" y="20061"/>
            <a:ext cx="12191999"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Code of Ethics - NSPE</a:t>
            </a:r>
          </a:p>
          <a:p>
            <a:pPr algn="ctr"/>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53D0FCB-ADC2-4553-E972-145800FADAD4}"/>
              </a:ext>
            </a:extLst>
          </p:cNvPr>
          <p:cNvSpPr txBox="1">
            <a:spLocks/>
          </p:cNvSpPr>
          <p:nvPr/>
        </p:nvSpPr>
        <p:spPr>
          <a:xfrm>
            <a:off x="409575" y="1050456"/>
            <a:ext cx="1100783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tabLst>
                <a:tab pos="342900" algn="l"/>
              </a:tabLst>
            </a:pPr>
            <a:r>
              <a:rPr lang="en-US" sz="3000" u="sng" dirty="0">
                <a:latin typeface="Arial" panose="020B0604020202020204" pitchFamily="34" charset="0"/>
                <a:cs typeface="Arial" panose="020B0604020202020204" pitchFamily="34" charset="0"/>
              </a:rPr>
              <a:t>Professional Obligations (continued)</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Engineers shall not attempt to obtain employment or advancement or professional engagements by untruthfully criticizing other engineers, or by other improper or questionable methods</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Engineers shall not attempt to injure, maliciously or falsely, directly or indirectly, the professional reputation, prospects, practice, or employment of other engineers. Engineers who believe others are guilty of unethical or illegal practices shall present such information to the proper authority for action.</a:t>
            </a:r>
          </a:p>
        </p:txBody>
      </p:sp>
      <p:sp>
        <p:nvSpPr>
          <p:cNvPr id="8" name="TextBox 7">
            <a:extLst>
              <a:ext uri="{FF2B5EF4-FFF2-40B4-BE49-F238E27FC236}">
                <a16:creationId xmlns:a16="http://schemas.microsoft.com/office/drawing/2014/main" id="{E1F25873-1CE7-8371-C820-F080F479C7DD}"/>
              </a:ext>
            </a:extLst>
          </p:cNvPr>
          <p:cNvSpPr txBox="1"/>
          <p:nvPr/>
        </p:nvSpPr>
        <p:spPr>
          <a:xfrm>
            <a:off x="1858878" y="5813064"/>
            <a:ext cx="8474244" cy="307777"/>
          </a:xfrm>
          <a:prstGeom prst="rect">
            <a:avLst/>
          </a:prstGeom>
          <a:noFill/>
        </p:spPr>
        <p:txBody>
          <a:bodyPr wrap="none" rtlCol="0">
            <a:spAutoFit/>
          </a:bodyPr>
          <a:lstStyle/>
          <a:p>
            <a:pPr algn="ctr"/>
            <a:r>
              <a:rPr lang="en-US" sz="1400" i="1" dirty="0">
                <a:solidFill>
                  <a:srgbClr val="A50021"/>
                </a:solidFill>
              </a:rPr>
              <a:t>(https://www.nspe.org/sites/default/files/resources/pdfs/Ethics/CodeofEthics/NSPECodeofEthicsforEngineers.pdf)</a:t>
            </a:r>
          </a:p>
        </p:txBody>
      </p:sp>
    </p:spTree>
    <p:extLst>
      <p:ext uri="{BB962C8B-B14F-4D97-AF65-F5344CB8AC3E}">
        <p14:creationId xmlns:p14="http://schemas.microsoft.com/office/powerpoint/2010/main" val="33025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5DAD-F349-15D7-5605-6BCEECBAEF1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8916A16-E036-D3E7-2397-A55D28FD5A45}"/>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07273CA1-04CB-063E-CD19-83FDF85DF07E}"/>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52DE3394-480C-8E95-3E6B-A889D6C7BCDB}"/>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11</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1FFCC4E1-100F-8B59-B074-38BA1E2185CE}"/>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64A4E661-D94D-FC49-76A1-30852BF4D6C9}"/>
              </a:ext>
            </a:extLst>
          </p:cNvPr>
          <p:cNvSpPr txBox="1"/>
          <p:nvPr/>
        </p:nvSpPr>
        <p:spPr>
          <a:xfrm>
            <a:off x="11113" y="20061"/>
            <a:ext cx="12161837"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Code of Ethics - NSPE</a:t>
            </a:r>
          </a:p>
          <a:p>
            <a:pPr algn="ctr"/>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4E189FC-AF11-BC79-C1C7-E5835543CAF3}"/>
              </a:ext>
            </a:extLst>
          </p:cNvPr>
          <p:cNvSpPr txBox="1">
            <a:spLocks/>
          </p:cNvSpPr>
          <p:nvPr/>
        </p:nvSpPr>
        <p:spPr>
          <a:xfrm>
            <a:off x="409575" y="983781"/>
            <a:ext cx="1100783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tabLst>
                <a:tab pos="342900" algn="l"/>
              </a:tabLst>
            </a:pPr>
            <a:r>
              <a:rPr lang="en-US" sz="2800" u="sng" dirty="0">
                <a:latin typeface="Arial" panose="020B0604020202020204" pitchFamily="34" charset="0"/>
                <a:cs typeface="Arial" panose="020B0604020202020204" pitchFamily="34" charset="0"/>
              </a:rPr>
              <a:t>Professional Obligations (continued)</a:t>
            </a:r>
          </a:p>
          <a:p>
            <a:pPr marL="342900"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Engineers shall accept personal responsibility for their professional activities, provided, however, that engineers may seek indemnification for services arising out of their practice for other than gross negligence, where the engineer’s interest cannot otherwise be protected</a:t>
            </a:r>
          </a:p>
          <a:p>
            <a:pPr marL="342900"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Engineers shall give credit for engineering work to those whom credit is due, and will recognize the proprietary interests of others</a:t>
            </a:r>
          </a:p>
          <a:p>
            <a:pPr marL="342900" indent="-342900">
              <a:buClrTx/>
              <a:buFont typeface="Arial" panose="020B0604020202020204" pitchFamily="34" charset="0"/>
              <a:buChar char="•"/>
              <a:tabLst>
                <a:tab pos="342900" algn="l"/>
              </a:tabLst>
            </a:pPr>
            <a:endParaRPr lang="en-US" sz="1200" dirty="0">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For Minnesota AELSLAGID licensed professionals, see Minnesota Rules Chapter 1805, Rules of Professional Conduct</a:t>
            </a:r>
          </a:p>
        </p:txBody>
      </p:sp>
      <p:sp>
        <p:nvSpPr>
          <p:cNvPr id="8" name="TextBox 7">
            <a:extLst>
              <a:ext uri="{FF2B5EF4-FFF2-40B4-BE49-F238E27FC236}">
                <a16:creationId xmlns:a16="http://schemas.microsoft.com/office/drawing/2014/main" id="{1BA93DE4-1248-B6DB-6B17-9708FE3E01CD}"/>
              </a:ext>
            </a:extLst>
          </p:cNvPr>
          <p:cNvSpPr txBox="1"/>
          <p:nvPr/>
        </p:nvSpPr>
        <p:spPr>
          <a:xfrm>
            <a:off x="11113" y="4450989"/>
            <a:ext cx="12172950" cy="307777"/>
          </a:xfrm>
          <a:prstGeom prst="rect">
            <a:avLst/>
          </a:prstGeom>
          <a:noFill/>
        </p:spPr>
        <p:txBody>
          <a:bodyPr wrap="square" rtlCol="0">
            <a:spAutoFit/>
          </a:bodyPr>
          <a:lstStyle/>
          <a:p>
            <a:pPr algn="ctr"/>
            <a:r>
              <a:rPr lang="en-US" sz="1400" i="1" dirty="0">
                <a:solidFill>
                  <a:srgbClr val="A50021"/>
                </a:solidFill>
              </a:rPr>
              <a:t>(https://www.nspe.org/sites/default/files/resources/pdfs/Ethics/CodeofEthics/NSPECodeofEthicsforEngineers.pdf)</a:t>
            </a:r>
          </a:p>
        </p:txBody>
      </p:sp>
      <p:sp>
        <p:nvSpPr>
          <p:cNvPr id="9" name="TextBox 8">
            <a:extLst>
              <a:ext uri="{FF2B5EF4-FFF2-40B4-BE49-F238E27FC236}">
                <a16:creationId xmlns:a16="http://schemas.microsoft.com/office/drawing/2014/main" id="{97B3B078-6B8F-28A3-53D0-0D0A31C38975}"/>
              </a:ext>
            </a:extLst>
          </p:cNvPr>
          <p:cNvSpPr txBox="1"/>
          <p:nvPr/>
        </p:nvSpPr>
        <p:spPr>
          <a:xfrm>
            <a:off x="0" y="5730035"/>
            <a:ext cx="12172950" cy="307777"/>
          </a:xfrm>
          <a:prstGeom prst="rect">
            <a:avLst/>
          </a:prstGeom>
          <a:noFill/>
        </p:spPr>
        <p:txBody>
          <a:bodyPr wrap="square" rtlCol="0">
            <a:spAutoFit/>
          </a:bodyPr>
          <a:lstStyle/>
          <a:p>
            <a:pPr algn="ctr"/>
            <a:r>
              <a:rPr lang="en-US" sz="1400" i="1" dirty="0">
                <a:solidFill>
                  <a:srgbClr val="C00000"/>
                </a:solidFill>
              </a:rPr>
              <a:t>(https://www.revisor.mn.gov/rules/1805/full)</a:t>
            </a:r>
          </a:p>
        </p:txBody>
      </p:sp>
    </p:spTree>
    <p:extLst>
      <p:ext uri="{BB962C8B-B14F-4D97-AF65-F5344CB8AC3E}">
        <p14:creationId xmlns:p14="http://schemas.microsoft.com/office/powerpoint/2010/main" val="114462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84F92-D97C-77C4-0227-3487F0DF2F0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B1C7D73-D944-24FF-13AB-922B8F9BCD15}"/>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81B0B179-B7B4-35CB-E7A5-843EDDF27F13}"/>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72659E63-489A-60D2-841D-757CAD025925}"/>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12</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0880C90C-61C6-F917-EBEA-45866A61ACC6}"/>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066"/>
            <a:ext cx="774595" cy="914400"/>
          </a:xfrm>
          <a:prstGeom prst="rect">
            <a:avLst/>
          </a:prstGeom>
        </p:spPr>
      </p:pic>
      <p:sp>
        <p:nvSpPr>
          <p:cNvPr id="6" name="TextBox 5">
            <a:extLst>
              <a:ext uri="{FF2B5EF4-FFF2-40B4-BE49-F238E27FC236}">
                <a16:creationId xmlns:a16="http://schemas.microsoft.com/office/drawing/2014/main" id="{F1CCF47C-9178-353D-C693-B1663045A6C5}"/>
              </a:ext>
            </a:extLst>
          </p:cNvPr>
          <p:cNvSpPr txBox="1"/>
          <p:nvPr/>
        </p:nvSpPr>
        <p:spPr>
          <a:xfrm>
            <a:off x="11113" y="10536"/>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Code of Ethics - SME</a:t>
            </a:r>
          </a:p>
          <a:p>
            <a:pPr algn="ctr"/>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B4F6310-5E0F-3E57-31A1-33EC854925E1}"/>
              </a:ext>
            </a:extLst>
          </p:cNvPr>
          <p:cNvPicPr>
            <a:picLocks noChangeAspect="1"/>
          </p:cNvPicPr>
          <p:nvPr/>
        </p:nvPicPr>
        <p:blipFill>
          <a:blip r:embed="rId3"/>
          <a:stretch>
            <a:fillRect/>
          </a:stretch>
        </p:blipFill>
        <p:spPr>
          <a:xfrm>
            <a:off x="69093" y="1516454"/>
            <a:ext cx="3155187" cy="4078013"/>
          </a:xfrm>
          <a:prstGeom prst="rect">
            <a:avLst/>
          </a:prstGeom>
          <a:ln>
            <a:solidFill>
              <a:schemeClr val="accent1">
                <a:shade val="15000"/>
              </a:schemeClr>
            </a:solidFill>
          </a:ln>
        </p:spPr>
      </p:pic>
      <p:sp>
        <p:nvSpPr>
          <p:cNvPr id="10" name="Rectangle 9">
            <a:extLst>
              <a:ext uri="{FF2B5EF4-FFF2-40B4-BE49-F238E27FC236}">
                <a16:creationId xmlns:a16="http://schemas.microsoft.com/office/drawing/2014/main" id="{88E001BE-CD65-60A3-D2E9-BD3A36064854}"/>
              </a:ext>
            </a:extLst>
          </p:cNvPr>
          <p:cNvSpPr/>
          <p:nvPr/>
        </p:nvSpPr>
        <p:spPr>
          <a:xfrm>
            <a:off x="175771" y="4888737"/>
            <a:ext cx="2926973" cy="58714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CB0F92-A544-DD10-76CC-3CC366BDC66F}"/>
              </a:ext>
            </a:extLst>
          </p:cNvPr>
          <p:cNvSpPr txBox="1"/>
          <p:nvPr/>
        </p:nvSpPr>
        <p:spPr>
          <a:xfrm>
            <a:off x="3282261" y="938807"/>
            <a:ext cx="8619454" cy="5262979"/>
          </a:xfrm>
          <a:prstGeom prst="rect">
            <a:avLst/>
          </a:prstGeom>
          <a:noFill/>
          <a:ln w="12700">
            <a:solidFill>
              <a:srgbClr val="C00000"/>
            </a:solidFill>
          </a:ln>
        </p:spPr>
        <p:txBody>
          <a:bodyPr wrap="square" rtlCol="0">
            <a:spAutoFit/>
          </a:bodyPr>
          <a:lstStyle/>
          <a:p>
            <a:pPr algn="ctr"/>
            <a:r>
              <a:rPr lang="en-US" sz="1600" dirty="0"/>
              <a:t>REGISTERED MEMBER SME CODE OF ETHICS</a:t>
            </a:r>
          </a:p>
          <a:p>
            <a:pPr algn="ctr"/>
            <a:r>
              <a:rPr lang="en-US" sz="1600" i="1" dirty="0"/>
              <a:t>(Interpretation of the Code of Ethics along with Admission, Resignation, and Disciplinary Procedures can be obtained from SME or at </a:t>
            </a:r>
            <a:r>
              <a:rPr lang="en-US" sz="1600" i="1" dirty="0">
                <a:hlinkClick r:id="rId4"/>
              </a:rPr>
              <a:t>www.smenet.org</a:t>
            </a:r>
            <a:r>
              <a:rPr lang="en-US" sz="1600" i="1" dirty="0"/>
              <a:t>)</a:t>
            </a:r>
          </a:p>
          <a:p>
            <a:pPr algn="ctr"/>
            <a:endParaRPr lang="en-US" sz="1600" i="1" dirty="0"/>
          </a:p>
          <a:p>
            <a:pPr marL="342900" indent="-342900">
              <a:buFont typeface="+mj-lt"/>
              <a:buAutoNum type="arabicPeriod"/>
            </a:pPr>
            <a:r>
              <a:rPr lang="en-US" sz="1600" dirty="0"/>
              <a:t>The responsibility of members for the welfare, health and safety of the community shall at all times come before their responsibility to the profession, to sectional or private interests, or to other members.</a:t>
            </a:r>
          </a:p>
          <a:p>
            <a:pPr marL="342900" indent="-342900">
              <a:buFont typeface="+mj-lt"/>
              <a:buAutoNum type="arabicPeriod"/>
            </a:pPr>
            <a:r>
              <a:rPr lang="en-US" sz="1600" dirty="0"/>
              <a:t>Members shall act so as to uphold and enhance the honor, integrity, and dignity of the profession</a:t>
            </a:r>
          </a:p>
          <a:p>
            <a:pPr marL="342900" indent="-342900">
              <a:buFont typeface="+mj-lt"/>
              <a:buAutoNum type="arabicPeriod"/>
            </a:pPr>
            <a:r>
              <a:rPr lang="en-US" sz="1600" dirty="0"/>
              <a:t>Members shall work only in their areas of competence</a:t>
            </a:r>
          </a:p>
          <a:p>
            <a:pPr marL="342900" indent="-342900">
              <a:buFont typeface="+mj-lt"/>
              <a:buAutoNum type="arabicPeriod"/>
            </a:pPr>
            <a:r>
              <a:rPr lang="en-US" sz="1600" dirty="0"/>
              <a:t>Members shall build their professional reputation on merit and shall not compete unfairly</a:t>
            </a:r>
          </a:p>
          <a:p>
            <a:pPr marL="342900" indent="-342900">
              <a:buFont typeface="+mj-lt"/>
              <a:buAutoNum type="arabicPeriod"/>
            </a:pPr>
            <a:r>
              <a:rPr lang="en-US" sz="1600" dirty="0"/>
              <a:t>Members shall apply their skill and knowledge in the interests of their employer or client for whom they shall act, in professional matters, as faithful agents or trustees</a:t>
            </a:r>
          </a:p>
          <a:p>
            <a:pPr marL="342900" indent="-342900">
              <a:buFont typeface="+mj-lt"/>
              <a:buAutoNum type="arabicPeriod"/>
            </a:pPr>
            <a:r>
              <a:rPr lang="en-US" sz="1600" dirty="0"/>
              <a:t>Members shall give evidence, express opinions or make statements in an objective and truthful manner and on the basis of adequate knowledge</a:t>
            </a:r>
          </a:p>
          <a:p>
            <a:pPr marL="342900" indent="-342900">
              <a:buFont typeface="+mj-lt"/>
              <a:buAutoNum type="arabicPeriod"/>
            </a:pPr>
            <a:r>
              <a:rPr lang="en-US" sz="1600" dirty="0"/>
              <a:t>Members shall continue their professional development throughout their careers and shall actively assist and encourage those under their direction to advance their knowledge and experience</a:t>
            </a:r>
          </a:p>
          <a:p>
            <a:pPr marL="342900" indent="-342900">
              <a:buFont typeface="+mj-lt"/>
              <a:buAutoNum type="arabicPeriod"/>
            </a:pPr>
            <a:r>
              <a:rPr lang="en-US" sz="1600" dirty="0"/>
              <a:t>Members shall comply with all laws and government regulations relating to the mineral industries, and with the rules, regulations and practices established and promulgated by the U. S. Securities and Exchange Commission with respect to the official listing requirements for mining and other companies.</a:t>
            </a:r>
            <a:endParaRPr lang="en-US" sz="1600" i="1" dirty="0"/>
          </a:p>
        </p:txBody>
      </p:sp>
      <p:sp>
        <p:nvSpPr>
          <p:cNvPr id="20" name="TextBox 19">
            <a:extLst>
              <a:ext uri="{FF2B5EF4-FFF2-40B4-BE49-F238E27FC236}">
                <a16:creationId xmlns:a16="http://schemas.microsoft.com/office/drawing/2014/main" id="{9E2E257C-B944-2ABF-1C49-A25CDC18C9EC}"/>
              </a:ext>
            </a:extLst>
          </p:cNvPr>
          <p:cNvSpPr txBox="1"/>
          <p:nvPr/>
        </p:nvSpPr>
        <p:spPr>
          <a:xfrm>
            <a:off x="9448800" y="5890166"/>
            <a:ext cx="2724148" cy="307778"/>
          </a:xfrm>
          <a:prstGeom prst="rect">
            <a:avLst/>
          </a:prstGeom>
          <a:noFill/>
        </p:spPr>
        <p:txBody>
          <a:bodyPr wrap="square" rtlCol="0">
            <a:spAutoFit/>
          </a:bodyPr>
          <a:lstStyle/>
          <a:p>
            <a:pPr algn="ctr"/>
            <a:r>
              <a:rPr lang="en-US" sz="1400" i="1" dirty="0">
                <a:solidFill>
                  <a:srgbClr val="A50021"/>
                </a:solidFill>
              </a:rPr>
              <a:t>(https://www.smenet.org)</a:t>
            </a:r>
          </a:p>
        </p:txBody>
      </p:sp>
    </p:spTree>
    <p:extLst>
      <p:ext uri="{BB962C8B-B14F-4D97-AF65-F5344CB8AC3E}">
        <p14:creationId xmlns:p14="http://schemas.microsoft.com/office/powerpoint/2010/main" val="58835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A42EA-A9B0-91C5-60F2-C8B03257DC5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026A65F-9EE2-F90B-95E5-FA2B2424B559}"/>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F229B9F3-AFDA-1016-BF9D-57044893DA6B}"/>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0DEF6ABF-A173-3575-CA08-2E03B9D4A5E9}"/>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13</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2B39F40C-C1A3-1B5D-B1F0-F969C7DE27F6}"/>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DC27EC01-33DA-E902-8125-EF3CA070EB03}"/>
              </a:ext>
            </a:extLst>
          </p:cNvPr>
          <p:cNvSpPr txBox="1"/>
          <p:nvPr/>
        </p:nvSpPr>
        <p:spPr>
          <a:xfrm>
            <a:off x="11113" y="20061"/>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Social License</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20B5E0C-1086-E366-97AE-8E79B4B5A65D}"/>
              </a:ext>
            </a:extLst>
          </p:cNvPr>
          <p:cNvSpPr txBox="1">
            <a:spLocks/>
          </p:cNvSpPr>
          <p:nvPr/>
        </p:nvSpPr>
        <p:spPr>
          <a:xfrm>
            <a:off x="631877" y="744167"/>
            <a:ext cx="11372850" cy="124506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tabLst>
                <a:tab pos="342900" algn="l"/>
              </a:tabLst>
            </a:pPr>
            <a:r>
              <a:rPr lang="en-US" sz="2600" dirty="0">
                <a:latin typeface="Arial" panose="020B0604020202020204" pitchFamily="34" charset="0"/>
                <a:cs typeface="Arial" panose="020B0604020202020204" pitchFamily="34" charset="0"/>
              </a:rPr>
              <a:t>The “Social License to Operate” refers to the level of acceptance or approval by local communities and stakeholders of organizations and their operations.</a:t>
            </a:r>
          </a:p>
        </p:txBody>
      </p:sp>
      <p:pic>
        <p:nvPicPr>
          <p:cNvPr id="8" name="Picture 7">
            <a:extLst>
              <a:ext uri="{FF2B5EF4-FFF2-40B4-BE49-F238E27FC236}">
                <a16:creationId xmlns:a16="http://schemas.microsoft.com/office/drawing/2014/main" id="{1A109B03-4516-BF4F-1E6B-73C0C1F0E5A6}"/>
              </a:ext>
            </a:extLst>
          </p:cNvPr>
          <p:cNvPicPr>
            <a:picLocks noChangeAspect="1"/>
          </p:cNvPicPr>
          <p:nvPr/>
        </p:nvPicPr>
        <p:blipFill>
          <a:blip r:embed="rId3"/>
          <a:stretch>
            <a:fillRect/>
          </a:stretch>
        </p:blipFill>
        <p:spPr>
          <a:xfrm>
            <a:off x="2433655" y="1750407"/>
            <a:ext cx="7299278" cy="4579260"/>
          </a:xfrm>
          <a:prstGeom prst="rect">
            <a:avLst/>
          </a:prstGeom>
        </p:spPr>
      </p:pic>
      <p:sp>
        <p:nvSpPr>
          <p:cNvPr id="9" name="Rectangle 8">
            <a:extLst>
              <a:ext uri="{FF2B5EF4-FFF2-40B4-BE49-F238E27FC236}">
                <a16:creationId xmlns:a16="http://schemas.microsoft.com/office/drawing/2014/main" id="{AFA1F08F-B0F7-D832-4A78-79DB883E8B67}"/>
              </a:ext>
            </a:extLst>
          </p:cNvPr>
          <p:cNvSpPr/>
          <p:nvPr/>
        </p:nvSpPr>
        <p:spPr>
          <a:xfrm>
            <a:off x="6638924" y="6086825"/>
            <a:ext cx="292417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rPr>
              <a:t>(https://www.socialicense.com)</a:t>
            </a:r>
          </a:p>
        </p:txBody>
      </p:sp>
      <p:sp>
        <p:nvSpPr>
          <p:cNvPr id="10" name="Rectangle 9">
            <a:extLst>
              <a:ext uri="{FF2B5EF4-FFF2-40B4-BE49-F238E27FC236}">
                <a16:creationId xmlns:a16="http://schemas.microsoft.com/office/drawing/2014/main" id="{050587C7-B780-E7BE-5A99-7392932DC41F}"/>
              </a:ext>
            </a:extLst>
          </p:cNvPr>
          <p:cNvSpPr/>
          <p:nvPr/>
        </p:nvSpPr>
        <p:spPr>
          <a:xfrm>
            <a:off x="5114925" y="1575163"/>
            <a:ext cx="6700859"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r>
              <a:rPr lang="en-US" sz="1400" i="1" dirty="0">
                <a:solidFill>
                  <a:srgbClr val="C00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https://learningforsustainability.net/social-license</a:t>
            </a:r>
            <a:r>
              <a:rPr lang="en-US" sz="1400" i="1" dirty="0">
                <a:solidFill>
                  <a:srgbClr val="C00000"/>
                </a:solidFill>
                <a:latin typeface="Calibri" panose="020F0502020204030204" pitchFamily="34" charset="0"/>
                <a:cs typeface="Calibri" panose="020F0502020204030204" pitchFamily="34" charset="0"/>
              </a:rPr>
              <a:t>; Moffat et al., 2016)</a:t>
            </a:r>
            <a:endParaRPr kumimoji="0" lang="en-US" sz="1400" b="0" i="1"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33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9F8F-F0B2-F0F8-72F2-F46F6D1FAB6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1F27310-5528-8F32-A260-93AF0C10D34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2C6B32B4-8C3D-7379-DD59-B192193A1A30}"/>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45A00D72-6C3C-9EC7-F042-BF838614A7AC}"/>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14</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B0245C4A-02F5-1572-28E3-A3333EA49328}"/>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495899E8-0976-E5EE-FDE6-BD5771D0B453}"/>
              </a:ext>
            </a:extLst>
          </p:cNvPr>
          <p:cNvSpPr txBox="1"/>
          <p:nvPr/>
        </p:nvSpPr>
        <p:spPr>
          <a:xfrm>
            <a:off x="11113" y="20061"/>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Social License</a:t>
            </a:r>
          </a:p>
          <a:p>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22BFA25-EFF9-1685-0564-34E7FB79F86C}"/>
              </a:ext>
            </a:extLst>
          </p:cNvPr>
          <p:cNvSpPr/>
          <p:nvPr/>
        </p:nvSpPr>
        <p:spPr>
          <a:xfrm>
            <a:off x="4654666" y="5410550"/>
            <a:ext cx="748766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rPr>
              <a:t>(https://www.socialicense.com)</a:t>
            </a:r>
          </a:p>
        </p:txBody>
      </p:sp>
      <p:pic>
        <p:nvPicPr>
          <p:cNvPr id="11" name="Picture 10">
            <a:extLst>
              <a:ext uri="{FF2B5EF4-FFF2-40B4-BE49-F238E27FC236}">
                <a16:creationId xmlns:a16="http://schemas.microsoft.com/office/drawing/2014/main" id="{32675BBC-2B18-38BE-D62C-6213FC653917}"/>
              </a:ext>
            </a:extLst>
          </p:cNvPr>
          <p:cNvPicPr>
            <a:picLocks noChangeAspect="1"/>
          </p:cNvPicPr>
          <p:nvPr/>
        </p:nvPicPr>
        <p:blipFill rotWithShape="1">
          <a:blip r:embed="rId3"/>
          <a:srcRect l="15781" r="17245"/>
          <a:stretch/>
        </p:blipFill>
        <p:spPr>
          <a:xfrm>
            <a:off x="34186" y="1081744"/>
            <a:ext cx="4364093" cy="4643556"/>
          </a:xfrm>
          <a:prstGeom prst="rect">
            <a:avLst/>
          </a:prstGeom>
        </p:spPr>
      </p:pic>
      <p:pic>
        <p:nvPicPr>
          <p:cNvPr id="12" name="Picture 2" descr="Image result for social licence to operate">
            <a:extLst>
              <a:ext uri="{FF2B5EF4-FFF2-40B4-BE49-F238E27FC236}">
                <a16:creationId xmlns:a16="http://schemas.microsoft.com/office/drawing/2014/main" id="{D7EE2497-7839-996D-D6D7-F5F3D9F2C2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244"/>
          <a:stretch/>
        </p:blipFill>
        <p:spPr bwMode="auto">
          <a:xfrm>
            <a:off x="4654666" y="1255403"/>
            <a:ext cx="7487665" cy="41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6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FE473-0001-EC15-8666-52BC2A54206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7B0A3B7-900A-69B7-D42E-438D6C218C7C}"/>
              </a:ext>
            </a:extLst>
          </p:cNvPr>
          <p:cNvPicPr>
            <a:picLocks noChangeAspect="1"/>
          </p:cNvPicPr>
          <p:nvPr/>
        </p:nvPicPr>
        <p:blipFill>
          <a:blip r:embed="rId2"/>
          <a:stretch>
            <a:fillRect/>
          </a:stretch>
        </p:blipFill>
        <p:spPr>
          <a:xfrm>
            <a:off x="2825744" y="1473053"/>
            <a:ext cx="6680206" cy="4829884"/>
          </a:xfrm>
          <a:prstGeom prst="rect">
            <a:avLst/>
          </a:prstGeom>
        </p:spPr>
      </p:pic>
      <p:sp>
        <p:nvSpPr>
          <p:cNvPr id="2" name="Date Placeholder 1">
            <a:extLst>
              <a:ext uri="{FF2B5EF4-FFF2-40B4-BE49-F238E27FC236}">
                <a16:creationId xmlns:a16="http://schemas.microsoft.com/office/drawing/2014/main" id="{4E001F1F-F774-ECCE-B424-4362E563928F}"/>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642C7C38-144D-0B1D-CB7B-A587176E68B3}"/>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97D05CEB-3597-8C21-754C-03ADB2B79FE1}"/>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15</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62C559DA-667F-4CA4-E88B-53AE9A4D590C}"/>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84F29174-DDD6-49CF-0671-2973379535EC}"/>
              </a:ext>
            </a:extLst>
          </p:cNvPr>
          <p:cNvSpPr txBox="1"/>
          <p:nvPr/>
        </p:nvSpPr>
        <p:spPr>
          <a:xfrm>
            <a:off x="11113" y="20061"/>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Social License</a:t>
            </a:r>
          </a:p>
          <a:p>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5B26458-DF83-2714-1F51-F41EAA4B5866}"/>
              </a:ext>
            </a:extLst>
          </p:cNvPr>
          <p:cNvSpPr/>
          <p:nvPr/>
        </p:nvSpPr>
        <p:spPr>
          <a:xfrm>
            <a:off x="6918331" y="6021889"/>
            <a:ext cx="2543175"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rPr>
              <a:t>(https://www.socialicense.com)</a:t>
            </a:r>
          </a:p>
        </p:txBody>
      </p:sp>
      <p:sp>
        <p:nvSpPr>
          <p:cNvPr id="7" name="Content Placeholder 2">
            <a:extLst>
              <a:ext uri="{FF2B5EF4-FFF2-40B4-BE49-F238E27FC236}">
                <a16:creationId xmlns:a16="http://schemas.microsoft.com/office/drawing/2014/main" id="{33A8CE3D-C247-40F9-499C-061A39BF6AE1}"/>
              </a:ext>
            </a:extLst>
          </p:cNvPr>
          <p:cNvSpPr txBox="1">
            <a:spLocks/>
          </p:cNvSpPr>
          <p:nvPr/>
        </p:nvSpPr>
        <p:spPr>
          <a:xfrm>
            <a:off x="0" y="744167"/>
            <a:ext cx="12172950" cy="124506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ClrTx/>
              <a:buNone/>
              <a:tabLst>
                <a:tab pos="342900" algn="l"/>
              </a:tabLst>
            </a:pPr>
            <a:r>
              <a:rPr lang="en-US" sz="2400" dirty="0">
                <a:latin typeface="Arial" panose="020B0604020202020204" pitchFamily="34" charset="0"/>
                <a:cs typeface="Arial" panose="020B0604020202020204" pitchFamily="34" charset="0"/>
              </a:rPr>
              <a:t>The evolution of the Social License may take many twists and turns</a:t>
            </a:r>
          </a:p>
          <a:p>
            <a:pPr marL="0" indent="0" algn="ctr">
              <a:spcBef>
                <a:spcPts val="0"/>
              </a:spcBef>
              <a:spcAft>
                <a:spcPts val="0"/>
              </a:spcAft>
              <a:buClrTx/>
              <a:buNone/>
              <a:tabLst>
                <a:tab pos="342900" algn="l"/>
              </a:tabLst>
            </a:pPr>
            <a:r>
              <a:rPr lang="en-US" sz="2400" dirty="0">
                <a:latin typeface="Arial" panose="020B0604020202020204" pitchFamily="34" charset="0"/>
                <a:cs typeface="Arial" panose="020B0604020202020204" pitchFamily="34" charset="0"/>
              </a:rPr>
              <a:t>(Example from San Cristobal Zn-Pb-Ag Mine, Bolivia)</a:t>
            </a:r>
          </a:p>
        </p:txBody>
      </p:sp>
    </p:spTree>
    <p:extLst>
      <p:ext uri="{BB962C8B-B14F-4D97-AF65-F5344CB8AC3E}">
        <p14:creationId xmlns:p14="http://schemas.microsoft.com/office/powerpoint/2010/main" val="254939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FEE4-4B7C-420C-465E-5607662FD01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AC723BF-2CEE-0E40-74D6-FE897BA82CAB}"/>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2904996C-B18B-4FDE-2DF4-4718B2DD0F57}"/>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979E6492-B0B5-B8C9-B597-FDD75B5E33AC}"/>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16</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293EBEAF-E410-822B-884F-246408EB3761}"/>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12FDDB75-C83D-AE27-B063-C37D500D3B7D}"/>
              </a:ext>
            </a:extLst>
          </p:cNvPr>
          <p:cNvSpPr txBox="1"/>
          <p:nvPr/>
        </p:nvSpPr>
        <p:spPr>
          <a:xfrm>
            <a:off x="11113" y="20061"/>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Historic Mining Scandals</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25C8797-FB16-1CDE-8852-604B423B7D05}"/>
              </a:ext>
            </a:extLst>
          </p:cNvPr>
          <p:cNvSpPr txBox="1">
            <a:spLocks/>
          </p:cNvSpPr>
          <p:nvPr/>
        </p:nvSpPr>
        <p:spPr>
          <a:xfrm>
            <a:off x="409575" y="745656"/>
            <a:ext cx="1141095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Scandals in the “minerals industry” have likely taken place ever since humankind realized they could obtain wealth via mineral extraction and production</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Scandals have been varied – fraud seems to be the most common</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Scandals have led mining to have a bad reputation</a:t>
            </a:r>
          </a:p>
        </p:txBody>
      </p:sp>
      <p:sp>
        <p:nvSpPr>
          <p:cNvPr id="9" name="TextBox 8">
            <a:extLst>
              <a:ext uri="{FF2B5EF4-FFF2-40B4-BE49-F238E27FC236}">
                <a16:creationId xmlns:a16="http://schemas.microsoft.com/office/drawing/2014/main" id="{0F8E5F30-EAB9-6DEB-6A6C-F69D14EF33ED}"/>
              </a:ext>
            </a:extLst>
          </p:cNvPr>
          <p:cNvSpPr txBox="1"/>
          <p:nvPr/>
        </p:nvSpPr>
        <p:spPr>
          <a:xfrm>
            <a:off x="7938" y="3843677"/>
            <a:ext cx="12172950" cy="2492990"/>
          </a:xfrm>
          <a:prstGeom prst="rect">
            <a:avLst/>
          </a:prstGeom>
          <a:noFill/>
        </p:spPr>
        <p:txBody>
          <a:bodyPr wrap="square">
            <a:spAutoFit/>
          </a:bodyPr>
          <a:lstStyle/>
          <a:p>
            <a:pPr marL="0" indent="0" algn="ctr">
              <a:lnSpc>
                <a:spcPct val="120000"/>
              </a:lnSpc>
              <a:buNone/>
            </a:pPr>
            <a:r>
              <a:rPr lang="en-US" sz="3000" b="1" dirty="0">
                <a:solidFill>
                  <a:srgbClr val="A50021"/>
                </a:solidFill>
              </a:rPr>
              <a:t>“</a:t>
            </a:r>
            <a:r>
              <a:rPr lang="en-US" sz="3000" b="1" i="1" dirty="0">
                <a:solidFill>
                  <a:srgbClr val="A50021"/>
                </a:solidFill>
              </a:rPr>
              <a:t>A mine is a hole in the ground. The discoverer of it is a natural liar. The hole in the ground and the liar combine and issue shares and trap fools.”</a:t>
            </a:r>
          </a:p>
          <a:p>
            <a:pPr marL="0" indent="0" algn="ctr">
              <a:lnSpc>
                <a:spcPct val="120000"/>
              </a:lnSpc>
              <a:buNone/>
            </a:pPr>
            <a:r>
              <a:rPr lang="en-US" sz="3000" b="1" i="1" dirty="0">
                <a:solidFill>
                  <a:srgbClr val="A50021"/>
                </a:solidFill>
              </a:rPr>
              <a:t>Detroit Free Press, 1881</a:t>
            </a:r>
            <a:r>
              <a:rPr lang="en-US" sz="3000" b="1" i="1" baseline="30000" dirty="0">
                <a:solidFill>
                  <a:srgbClr val="A50021"/>
                </a:solidFill>
              </a:rPr>
              <a:t>1</a:t>
            </a:r>
          </a:p>
          <a:p>
            <a:pPr marL="0" indent="0" algn="ctr">
              <a:buNone/>
            </a:pPr>
            <a:endParaRPr lang="en-US" i="1" baseline="30000" dirty="0">
              <a:solidFill>
                <a:srgbClr val="A50021"/>
              </a:solidFill>
            </a:endParaRPr>
          </a:p>
          <a:p>
            <a:pPr marL="0" indent="0" algn="ctr">
              <a:buNone/>
            </a:pPr>
            <a:endParaRPr lang="en-US" i="1" baseline="30000" dirty="0">
              <a:solidFill>
                <a:srgbClr val="A50021"/>
              </a:solidFill>
            </a:endParaRPr>
          </a:p>
          <a:p>
            <a:pPr marL="0" indent="0" algn="ctr">
              <a:buNone/>
            </a:pPr>
            <a:r>
              <a:rPr lang="en-US" sz="1200" i="1" baseline="30000" dirty="0">
                <a:solidFill>
                  <a:srgbClr val="A50021"/>
                </a:solidFill>
                <a:latin typeface="+mn-lt"/>
              </a:rPr>
              <a:t>1</a:t>
            </a:r>
            <a:r>
              <a:rPr lang="en-US" sz="1200" i="1" dirty="0">
                <a:solidFill>
                  <a:srgbClr val="A50021"/>
                </a:solidFill>
                <a:latin typeface="+mn-lt"/>
              </a:rPr>
              <a:t>https://quoteinvestigator.com/2015/07/19/gold-mine/#:~:text=You%20have%20heard%20Mark%20Twain's,(Laughter.)&amp;text=The%20old%20adage%20that%20a,remarkably%20large%20proportion%20of%20cases.</a:t>
            </a:r>
          </a:p>
        </p:txBody>
      </p:sp>
    </p:spTree>
    <p:extLst>
      <p:ext uri="{BB962C8B-B14F-4D97-AF65-F5344CB8AC3E}">
        <p14:creationId xmlns:p14="http://schemas.microsoft.com/office/powerpoint/2010/main" val="347206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5337-E446-CA43-8B53-267FEEFB901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E832C09-1B1D-0701-9FCC-E6F356B5BD0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76DFFE09-A07A-D92C-AC57-96FF03255F3F}"/>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AC5BCB4A-0319-A855-4378-57A32B0D98C0}"/>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17</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54456E76-5BA7-247A-C006-048D11678557}"/>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066"/>
            <a:ext cx="774595" cy="914400"/>
          </a:xfrm>
          <a:prstGeom prst="rect">
            <a:avLst/>
          </a:prstGeom>
        </p:spPr>
      </p:pic>
      <p:sp>
        <p:nvSpPr>
          <p:cNvPr id="6" name="TextBox 5">
            <a:extLst>
              <a:ext uri="{FF2B5EF4-FFF2-40B4-BE49-F238E27FC236}">
                <a16:creationId xmlns:a16="http://schemas.microsoft.com/office/drawing/2014/main" id="{C3E88061-1345-20EE-AEE4-3F7CDFF4BF1D}"/>
              </a:ext>
            </a:extLst>
          </p:cNvPr>
          <p:cNvSpPr txBox="1"/>
          <p:nvPr/>
        </p:nvSpPr>
        <p:spPr>
          <a:xfrm>
            <a:off x="11113" y="1011"/>
            <a:ext cx="12172950" cy="984885"/>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Historic Mining Scandals</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320DA17-677F-898E-0619-8661DD37C978}"/>
              </a:ext>
            </a:extLst>
          </p:cNvPr>
          <p:cNvSpPr txBox="1">
            <a:spLocks/>
          </p:cNvSpPr>
          <p:nvPr/>
        </p:nvSpPr>
        <p:spPr>
          <a:xfrm>
            <a:off x="409575" y="726606"/>
            <a:ext cx="11353800" cy="56030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2400" dirty="0">
                <a:latin typeface="Arial" panose="020B0604020202020204" pitchFamily="34" charset="0"/>
                <a:cs typeface="Arial" panose="020B0604020202020204" pitchFamily="34" charset="0"/>
              </a:rPr>
              <a:t>Why do scandals work?</a:t>
            </a:r>
          </a:p>
          <a:p>
            <a:pPr marL="635508" lvl="1" indent="-342900">
              <a:buClrTx/>
              <a:buFont typeface="Arial" panose="020B0604020202020204" pitchFamily="34" charset="0"/>
              <a:buChar char="•"/>
              <a:tabLst>
                <a:tab pos="342900" algn="l"/>
              </a:tabLst>
            </a:pPr>
            <a:r>
              <a:rPr lang="en-US" sz="2400" dirty="0">
                <a:latin typeface="Arial" panose="020B0604020202020204" pitchFamily="34" charset="0"/>
                <a:cs typeface="Arial" panose="020B0604020202020204" pitchFamily="34" charset="0"/>
              </a:rPr>
              <a:t>The personality of the scammer – they gain investors trust (recall “Social License”)</a:t>
            </a:r>
          </a:p>
          <a:p>
            <a:pPr marL="635508" lvl="1" indent="-342900">
              <a:buClrTx/>
              <a:buFont typeface="Arial" panose="020B0604020202020204" pitchFamily="34" charset="0"/>
              <a:buChar char="•"/>
              <a:tabLst>
                <a:tab pos="342900" algn="l"/>
              </a:tabLst>
            </a:pPr>
            <a:r>
              <a:rPr lang="en-US" sz="2400" dirty="0">
                <a:latin typeface="Arial" panose="020B0604020202020204" pitchFamily="34" charset="0"/>
                <a:cs typeface="Arial" panose="020B0604020202020204" pitchFamily="34" charset="0"/>
              </a:rPr>
              <a:t>Greed</a:t>
            </a:r>
          </a:p>
          <a:p>
            <a:pPr marL="635508" lvl="1" indent="-342900">
              <a:buClrTx/>
              <a:buFont typeface="Arial" panose="020B0604020202020204" pitchFamily="34" charset="0"/>
              <a:buChar char="•"/>
              <a:tabLst>
                <a:tab pos="342900" algn="l"/>
              </a:tabLst>
            </a:pPr>
            <a:r>
              <a:rPr lang="en-US" sz="2400" dirty="0">
                <a:latin typeface="Arial" panose="020B0604020202020204" pitchFamily="34" charset="0"/>
                <a:cs typeface="Arial" panose="020B0604020202020204" pitchFamily="34" charset="0"/>
              </a:rPr>
              <a:t>Optimism</a:t>
            </a:r>
          </a:p>
          <a:p>
            <a:pPr marL="635508" lvl="1" indent="-342900">
              <a:buClrTx/>
              <a:buFont typeface="Arial" panose="020B0604020202020204" pitchFamily="34" charset="0"/>
              <a:buChar char="•"/>
              <a:tabLst>
                <a:tab pos="342900" algn="l"/>
              </a:tabLst>
            </a:pPr>
            <a:r>
              <a:rPr lang="en-US" sz="2400" dirty="0">
                <a:latin typeface="Arial" panose="020B0604020202020204" pitchFamily="34" charset="0"/>
                <a:cs typeface="Arial" panose="020B0604020202020204" pitchFamily="34" charset="0"/>
              </a:rPr>
              <a:t>Investors lack of knowledge of the complexity of the industry</a:t>
            </a:r>
          </a:p>
          <a:p>
            <a:pPr marL="292608" lvl="1" indent="0">
              <a:buClrTx/>
              <a:buNone/>
              <a:tabLst>
                <a:tab pos="342900" algn="l"/>
              </a:tabLst>
            </a:pPr>
            <a:endParaRPr lang="en-US" sz="1000" dirty="0">
              <a:latin typeface="Arial" panose="020B0604020202020204" pitchFamily="34" charset="0"/>
              <a:cs typeface="Arial" panose="020B0604020202020204" pitchFamily="34" charset="0"/>
            </a:endParaRPr>
          </a:p>
          <a:p>
            <a:pPr marL="0" indent="0" algn="ctr">
              <a:buClrTx/>
              <a:buNone/>
              <a:tabLst>
                <a:tab pos="342900" algn="l"/>
              </a:tabLst>
            </a:pPr>
            <a:r>
              <a:rPr lang="en-US" sz="2400" b="1" i="1" dirty="0">
                <a:solidFill>
                  <a:srgbClr val="C00000"/>
                </a:solidFill>
                <a:latin typeface="Arial" panose="020B0604020202020204" pitchFamily="34" charset="0"/>
                <a:cs typeface="Arial" panose="020B0604020202020204" pitchFamily="34" charset="0"/>
              </a:rPr>
              <a:t>“The problem with future cash flows is that humans are very confident yet extremely poor when it comes to forecasting.” </a:t>
            </a:r>
            <a:r>
              <a:rPr lang="en-US" sz="2400" b="1" i="1" baseline="30000" dirty="0">
                <a:solidFill>
                  <a:srgbClr val="C00000"/>
                </a:solidFill>
                <a:latin typeface="Arial" panose="020B0604020202020204" pitchFamily="34" charset="0"/>
                <a:cs typeface="Arial" panose="020B0604020202020204" pitchFamily="34" charset="0"/>
              </a:rPr>
              <a:t>1</a:t>
            </a:r>
            <a:endParaRPr lang="en-US" sz="2400" b="1" i="1" dirty="0">
              <a:solidFill>
                <a:srgbClr val="C00000"/>
              </a:solidFill>
              <a:latin typeface="Arial" panose="020B0604020202020204" pitchFamily="34" charset="0"/>
              <a:cs typeface="Arial" panose="020B0604020202020204" pitchFamily="34" charset="0"/>
            </a:endParaRPr>
          </a:p>
          <a:p>
            <a:pPr marL="0" indent="0" algn="ctr">
              <a:spcBef>
                <a:spcPts val="0"/>
              </a:spcBef>
              <a:spcAft>
                <a:spcPts val="0"/>
              </a:spcAft>
              <a:buClrTx/>
              <a:buNone/>
              <a:tabLst>
                <a:tab pos="342900" algn="l"/>
              </a:tabLst>
            </a:pPr>
            <a:endParaRPr lang="en-US" sz="600" b="1" i="1" baseline="30000" dirty="0">
              <a:solidFill>
                <a:srgbClr val="C00000"/>
              </a:solidFill>
              <a:latin typeface="Arial" panose="020B0604020202020204" pitchFamily="34" charset="0"/>
              <a:cs typeface="Arial" panose="020B0604020202020204" pitchFamily="34" charset="0"/>
            </a:endParaRPr>
          </a:p>
          <a:p>
            <a:pPr marL="0" indent="0" algn="ctr">
              <a:buClrTx/>
              <a:buNone/>
              <a:tabLst>
                <a:tab pos="342900" algn="l"/>
              </a:tabLst>
            </a:pPr>
            <a:r>
              <a:rPr lang="en-US" sz="2400" b="1" i="1" dirty="0">
                <a:solidFill>
                  <a:srgbClr val="C00000"/>
                </a:solidFill>
                <a:latin typeface="Arial" panose="020B0604020202020204" pitchFamily="34" charset="0"/>
                <a:cs typeface="Arial" panose="020B0604020202020204" pitchFamily="34" charset="0"/>
              </a:rPr>
              <a:t>“Mining is an unpopular industry and it is unpopular for very valid reasons. Management teams have collectively earned their reputations as destroyers of capital. Geopolitical risk is rising, costs are rising, and remaining reserves often now reside in politically unfriendly locals. The chemistry, engineering, and geology have become increasingly complex.” </a:t>
            </a:r>
            <a:r>
              <a:rPr lang="en-US" sz="2400" b="1" i="1" baseline="30000" dirty="0">
                <a:solidFill>
                  <a:srgbClr val="C00000"/>
                </a:solidFill>
                <a:latin typeface="Arial" panose="020B0604020202020204" pitchFamily="34" charset="0"/>
                <a:cs typeface="Arial" panose="020B0604020202020204" pitchFamily="34" charset="0"/>
              </a:rPr>
              <a:t>1</a:t>
            </a:r>
          </a:p>
          <a:p>
            <a:pPr marL="0" indent="0" algn="ctr">
              <a:buClrTx/>
              <a:buNone/>
              <a:tabLst>
                <a:tab pos="342900" algn="l"/>
              </a:tabLst>
            </a:pPr>
            <a:r>
              <a:rPr lang="en-US" sz="1200" i="1" baseline="30000" dirty="0">
                <a:solidFill>
                  <a:srgbClr val="A50021"/>
                </a:solidFill>
              </a:rPr>
              <a:t>1 </a:t>
            </a:r>
            <a:r>
              <a:rPr lang="en-US" sz="1200" i="1" dirty="0">
                <a:solidFill>
                  <a:srgbClr val="A50021"/>
                </a:solidFill>
              </a:rPr>
              <a:t>https://www.forbes.com/sites/daveiben/2020/10/05/was-mark-twain-right-about-miners/?sh=27a123aa206e</a:t>
            </a:r>
          </a:p>
          <a:p>
            <a:pPr marL="0" indent="0" algn="ctr">
              <a:buClrTx/>
              <a:buNone/>
              <a:tabLst>
                <a:tab pos="342900" algn="l"/>
              </a:tabLst>
            </a:pPr>
            <a:endParaRPr lang="en-US" sz="2400" b="1" i="1" baseline="30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13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4AB9-BD58-DB4A-97DD-5720BEBDBD9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F975E88-221C-B773-8C4E-7ED886A6F82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66FC19CD-7C0B-C71D-96EC-893A82FD8FEF}"/>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51D26B56-6F31-EC79-C750-CD6F9367F5CD}"/>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18</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E15763D3-94ED-7D66-236E-49110EE5B133}"/>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05741"/>
            <a:ext cx="774595" cy="914400"/>
          </a:xfrm>
          <a:prstGeom prst="rect">
            <a:avLst/>
          </a:prstGeom>
        </p:spPr>
      </p:pic>
      <p:sp>
        <p:nvSpPr>
          <p:cNvPr id="6" name="TextBox 5">
            <a:extLst>
              <a:ext uri="{FF2B5EF4-FFF2-40B4-BE49-F238E27FC236}">
                <a16:creationId xmlns:a16="http://schemas.microsoft.com/office/drawing/2014/main" id="{94190EC4-FCA3-2EA2-1E12-50F399CE4CA3}"/>
              </a:ext>
            </a:extLst>
          </p:cNvPr>
          <p:cNvSpPr txBox="1"/>
          <p:nvPr/>
        </p:nvSpPr>
        <p:spPr>
          <a:xfrm>
            <a:off x="7748337" y="632869"/>
            <a:ext cx="4439948" cy="4801314"/>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Complexity in Minerals Development</a:t>
            </a:r>
          </a:p>
          <a:p>
            <a:pPr algn="ctr"/>
            <a:endParaRPr lang="en-US" sz="4400" b="1" u="sng" dirty="0">
              <a:latin typeface="Arial" panose="020B0604020202020204" pitchFamily="34" charset="0"/>
              <a:cs typeface="Arial" panose="020B0604020202020204" pitchFamily="34" charset="0"/>
            </a:endParaRPr>
          </a:p>
          <a:p>
            <a:pPr algn="ctr"/>
            <a:endParaRPr lang="en-US" sz="4400" b="1" u="sng" dirty="0">
              <a:latin typeface="Arial" panose="020B0604020202020204" pitchFamily="34" charset="0"/>
              <a:cs typeface="Arial" panose="020B0604020202020204" pitchFamily="34" charset="0"/>
            </a:endParaRPr>
          </a:p>
          <a:p>
            <a:pPr algn="ctr"/>
            <a:r>
              <a:rPr lang="en-US" sz="3600" b="1" i="1" dirty="0">
                <a:latin typeface="Arial" panose="020B0604020202020204" pitchFamily="34" charset="0"/>
                <a:cs typeface="Arial" panose="020B0604020202020204" pitchFamily="34" charset="0"/>
              </a:rPr>
              <a:t>Some things to consider….</a:t>
            </a:r>
          </a:p>
          <a:p>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C00945-58CE-A0CB-0F7E-A594C11F389D}"/>
              </a:ext>
            </a:extLst>
          </p:cNvPr>
          <p:cNvPicPr>
            <a:picLocks noChangeAspect="1"/>
          </p:cNvPicPr>
          <p:nvPr/>
        </p:nvPicPr>
        <p:blipFill>
          <a:blip r:embed="rId4"/>
          <a:stretch>
            <a:fillRect/>
          </a:stretch>
        </p:blipFill>
        <p:spPr>
          <a:xfrm>
            <a:off x="0" y="0"/>
            <a:ext cx="7857888" cy="6320141"/>
          </a:xfrm>
          <a:prstGeom prst="rect">
            <a:avLst/>
          </a:prstGeom>
        </p:spPr>
      </p:pic>
    </p:spTree>
    <p:extLst>
      <p:ext uri="{BB962C8B-B14F-4D97-AF65-F5344CB8AC3E}">
        <p14:creationId xmlns:p14="http://schemas.microsoft.com/office/powerpoint/2010/main" val="307650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6EBE-1E21-7BA6-2502-838858C2CC2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8F19C73-3581-1EE1-9F70-8588A53A76B9}"/>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57DA708B-F9DF-202E-A4F3-EFA163A8B976}"/>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8D12A0A7-B644-4F40-313F-7BCB98B4BC36}"/>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19</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E3036EA4-1B5A-4565-0C50-A01B9CEF95F7}"/>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851"/>
            <a:ext cx="774595" cy="914400"/>
          </a:xfrm>
          <a:prstGeom prst="rect">
            <a:avLst/>
          </a:prstGeom>
        </p:spPr>
      </p:pic>
      <p:sp>
        <p:nvSpPr>
          <p:cNvPr id="6" name="TextBox 5">
            <a:extLst>
              <a:ext uri="{FF2B5EF4-FFF2-40B4-BE49-F238E27FC236}">
                <a16:creationId xmlns:a16="http://schemas.microsoft.com/office/drawing/2014/main" id="{6147607F-610D-DC4A-CF38-2E312D08443D}"/>
              </a:ext>
            </a:extLst>
          </p:cNvPr>
          <p:cNvSpPr txBox="1"/>
          <p:nvPr/>
        </p:nvSpPr>
        <p:spPr>
          <a:xfrm>
            <a:off x="11113" y="-2209"/>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Bre-X Scandal (1993 - 2003)</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BB7FCACD-F7FC-1878-E84F-5B99AAAC1564}"/>
              </a:ext>
            </a:extLst>
          </p:cNvPr>
          <p:cNvSpPr txBox="1">
            <a:spLocks/>
          </p:cNvSpPr>
          <p:nvPr/>
        </p:nvSpPr>
        <p:spPr>
          <a:xfrm>
            <a:off x="409574" y="669056"/>
            <a:ext cx="11420475"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2600" dirty="0">
                <a:latin typeface="Arial" panose="020B0604020202020204" pitchFamily="34" charset="0"/>
                <a:cs typeface="Arial" panose="020B0604020202020204" pitchFamily="34" charset="0"/>
              </a:rPr>
              <a:t>The largest minerals industry-related scam in history</a:t>
            </a:r>
          </a:p>
          <a:p>
            <a:pPr marL="342900" indent="-342900">
              <a:buClrTx/>
              <a:buFont typeface="Arial" panose="020B0604020202020204" pitchFamily="34" charset="0"/>
              <a:buChar char="•"/>
              <a:tabLst>
                <a:tab pos="342900" algn="l"/>
              </a:tabLst>
            </a:pPr>
            <a:r>
              <a:rPr lang="en-US" sz="2600" dirty="0">
                <a:latin typeface="Arial" panose="020B0604020202020204" pitchFamily="34" charset="0"/>
                <a:cs typeface="Arial" panose="020B0604020202020204" pitchFamily="34" charset="0"/>
              </a:rPr>
              <a:t>Related to a purported gold discovery in </a:t>
            </a:r>
            <a:r>
              <a:rPr lang="en-US" sz="2600" dirty="0" err="1">
                <a:latin typeface="Arial" panose="020B0604020202020204" pitchFamily="34" charset="0"/>
                <a:cs typeface="Arial" panose="020B0604020202020204" pitchFamily="34" charset="0"/>
              </a:rPr>
              <a:t>Bornio</a:t>
            </a:r>
            <a:r>
              <a:rPr lang="en-US" sz="2600" dirty="0">
                <a:latin typeface="Arial" panose="020B0604020202020204" pitchFamily="34" charset="0"/>
                <a:cs typeface="Arial" panose="020B0604020202020204" pitchFamily="34" charset="0"/>
              </a:rPr>
              <a:t> (Indonesia)</a:t>
            </a:r>
          </a:p>
          <a:p>
            <a:pPr marL="342900" indent="-342900">
              <a:buClrTx/>
              <a:buFont typeface="Arial" panose="020B0604020202020204" pitchFamily="34" charset="0"/>
              <a:buChar char="•"/>
              <a:tabLst>
                <a:tab pos="342900" algn="l"/>
              </a:tabLst>
            </a:pPr>
            <a:r>
              <a:rPr lang="en-US" sz="2600" dirty="0">
                <a:latin typeface="Arial" panose="020B0604020202020204" pitchFamily="34" charset="0"/>
                <a:cs typeface="Arial" panose="020B0604020202020204" pitchFamily="34" charset="0"/>
              </a:rPr>
              <a:t>Between 1993 and 1994, company indicated gold reserves of approximately 8 million ounces – by 1997 analysts claimed the discovery had reserves of 200 million ounces</a:t>
            </a:r>
          </a:p>
          <a:p>
            <a:pPr marL="342900" indent="-342900">
              <a:buClrTx/>
              <a:buFont typeface="Arial" panose="020B0604020202020204" pitchFamily="34" charset="0"/>
              <a:buChar char="•"/>
              <a:tabLst>
                <a:tab pos="342900" algn="l"/>
              </a:tabLst>
            </a:pPr>
            <a:r>
              <a:rPr lang="en-US" sz="2600" dirty="0">
                <a:latin typeface="Arial" panose="020B0604020202020204" pitchFamily="34" charset="0"/>
                <a:cs typeface="Arial" panose="020B0604020202020204" pitchFamily="34" charset="0"/>
              </a:rPr>
              <a:t>By 1997, Bre-X penny stock rose to a value of $209US/share and had a market cap of ~$4.4 billion US</a:t>
            </a:r>
            <a:r>
              <a:rPr lang="en-US" sz="2600" baseline="30000" dirty="0">
                <a:solidFill>
                  <a:srgbClr val="C00000"/>
                </a:solidFill>
                <a:latin typeface="Arial" panose="020B0604020202020204" pitchFamily="34" charset="0"/>
                <a:cs typeface="Arial" panose="020B0604020202020204" pitchFamily="34" charset="0"/>
              </a:rPr>
              <a:t>1</a:t>
            </a:r>
          </a:p>
          <a:p>
            <a:pPr marL="342900" indent="-342900">
              <a:buClrTx/>
              <a:buFont typeface="Arial" panose="020B0604020202020204" pitchFamily="34" charset="0"/>
              <a:buChar char="•"/>
              <a:tabLst>
                <a:tab pos="342900" algn="l"/>
              </a:tabLst>
            </a:pPr>
            <a:r>
              <a:rPr lang="en-US" sz="2600" dirty="0">
                <a:latin typeface="Arial" panose="020B0604020202020204" pitchFamily="34" charset="0"/>
                <a:cs typeface="Arial" panose="020B0604020202020204" pitchFamily="34" charset="0"/>
              </a:rPr>
              <a:t>Fraud was exposed in 1997 – Indonesian and American miners failed to find gold independently – it was later found that previously processed gold was “salted” into the assay samples</a:t>
            </a:r>
          </a:p>
          <a:p>
            <a:pPr marL="342900" indent="-342900">
              <a:buClrTx/>
              <a:buFont typeface="Arial" panose="020B0604020202020204" pitchFamily="34" charset="0"/>
              <a:buChar char="•"/>
              <a:tabLst>
                <a:tab pos="342900" algn="l"/>
              </a:tabLst>
            </a:pPr>
            <a:r>
              <a:rPr lang="en-US" sz="2600" dirty="0">
                <a:latin typeface="Arial" panose="020B0604020202020204" pitchFamily="34" charset="0"/>
                <a:cs typeface="Arial" panose="020B0604020202020204" pitchFamily="34" charset="0"/>
              </a:rPr>
              <a:t>Bre-X shares crashed – it is estimated that investors around the globe lost ~$3.3 billion US</a:t>
            </a:r>
            <a:r>
              <a:rPr lang="en-US" sz="2600" baseline="30000" dirty="0">
                <a:solidFill>
                  <a:srgbClr val="C00000"/>
                </a:solidFill>
                <a:latin typeface="Arial" panose="020B0604020202020204" pitchFamily="34" charset="0"/>
                <a:cs typeface="Arial" panose="020B0604020202020204" pitchFamily="34" charset="0"/>
              </a:rPr>
              <a:t>2</a:t>
            </a:r>
          </a:p>
        </p:txBody>
      </p:sp>
      <p:sp>
        <p:nvSpPr>
          <p:cNvPr id="8" name="Content Placeholder 2">
            <a:extLst>
              <a:ext uri="{FF2B5EF4-FFF2-40B4-BE49-F238E27FC236}">
                <a16:creationId xmlns:a16="http://schemas.microsoft.com/office/drawing/2014/main" id="{5AD810B2-65BB-46F9-84F7-4EA059511F61}"/>
              </a:ext>
            </a:extLst>
          </p:cNvPr>
          <p:cNvSpPr txBox="1">
            <a:spLocks/>
          </p:cNvSpPr>
          <p:nvPr/>
        </p:nvSpPr>
        <p:spPr>
          <a:xfrm>
            <a:off x="0" y="5856207"/>
            <a:ext cx="12192000" cy="588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i="1" baseline="30000" dirty="0">
                <a:solidFill>
                  <a:srgbClr val="A50021"/>
                </a:solidFill>
                <a:latin typeface="+mn-lt"/>
              </a:rPr>
              <a:t>1</a:t>
            </a:r>
            <a:r>
              <a:rPr lang="en-US" sz="1500" i="1" dirty="0">
                <a:solidFill>
                  <a:srgbClr val="A50021"/>
                </a:solidFill>
                <a:latin typeface="+mn-lt"/>
              </a:rPr>
              <a:t>https://www.mining-technology.com/features/mining-scandals-four-incidents-that-shook-the-industry/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1" u="none" strike="noStrike" kern="1200" cap="none" spc="0" normalizeH="0" baseline="30000" noProof="0" dirty="0">
                <a:ln>
                  <a:noFill/>
                </a:ln>
                <a:solidFill>
                  <a:srgbClr val="A50021"/>
                </a:solidFill>
                <a:effectLst/>
                <a:uLnTx/>
                <a:uFillTx/>
                <a:latin typeface="Calibri" panose="020F0502020204030204"/>
                <a:ea typeface="+mn-ea"/>
                <a:cs typeface="+mn-cs"/>
              </a:rPr>
              <a:t>2</a:t>
            </a:r>
            <a:r>
              <a:rPr kumimoji="0" lang="en-US" sz="1500" b="0" i="1" u="none" strike="noStrike" kern="1200" cap="none" spc="0" normalizeH="0" baseline="0" noProof="0" dirty="0">
                <a:ln>
                  <a:noFill/>
                </a:ln>
                <a:solidFill>
                  <a:srgbClr val="A50021"/>
                </a:solidFill>
                <a:effectLst/>
                <a:uLnTx/>
                <a:uFillTx/>
                <a:latin typeface="Calibri" panose="020F0502020204030204"/>
                <a:ea typeface="+mn-ea"/>
                <a:cs typeface="+mn-cs"/>
              </a:rPr>
              <a:t>https://www.cbc.ca/new/Canada/Calgary/bre-x-court-battles-come-to-an-end-1.1320776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63583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44D7C-9C3B-FD2E-EFA6-438BF42EE2A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6A24BB3-0BF3-66F1-F3BC-73A41EBF601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79A0B757-4195-AD92-0033-D2535C4600C8}"/>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EDF1DEE3-5CC5-8C1E-36FB-8D5907102EC9}"/>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D7E1EF3D-4C61-6BA1-4F0D-832A8E26FD47}"/>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029F1DF4-3C77-5281-10A7-E485482ED392}"/>
              </a:ext>
            </a:extLst>
          </p:cNvPr>
          <p:cNvSpPr txBox="1"/>
          <p:nvPr/>
        </p:nvSpPr>
        <p:spPr>
          <a:xfrm>
            <a:off x="0" y="20061"/>
            <a:ext cx="12191999"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Outline</a:t>
            </a:r>
          </a:p>
          <a:p>
            <a:pPr algn="ctr"/>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787EEC8-20A6-B224-5ED6-ADA070993DE8}"/>
              </a:ext>
            </a:extLst>
          </p:cNvPr>
          <p:cNvSpPr txBox="1">
            <a:spLocks/>
          </p:cNvSpPr>
          <p:nvPr/>
        </p:nvSpPr>
        <p:spPr>
          <a:xfrm>
            <a:off x="409575" y="783756"/>
            <a:ext cx="917713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What is “ethics”?</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The importance of ethic in the minerals industry and beyond – Profession codes of ethics</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A brief review of some major scandals in the minerals industry, focusing on Bre-X</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How have scandals in the minerals industry help shape current practices – regulatory responses</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Are there still scandals in the minerals industry?</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Some new and interesting ideas</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16287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158B8-1117-EA5E-1091-BED6127B30D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13510B6B-95D7-59EF-4356-86D2A79613CE}"/>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E50ADD56-B47C-C301-885B-C1ED75FAD922}"/>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DCF3861E-5D60-2CC1-ECEC-5D73C2EE6ED4}"/>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20</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65A118FD-89E3-FA09-73EB-09D47F0F8C0A}"/>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4036C684-1C94-0483-89E8-12A700CE404E}"/>
              </a:ext>
            </a:extLst>
          </p:cNvPr>
          <p:cNvSpPr txBox="1"/>
          <p:nvPr/>
        </p:nvSpPr>
        <p:spPr>
          <a:xfrm>
            <a:off x="510967" y="1011"/>
            <a:ext cx="5985083"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Bre-X Scandal</a:t>
            </a:r>
          </a:p>
          <a:p>
            <a:endParaRPr lang="en-US"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7512743-C9A5-48E5-EB9C-113DA845953E}"/>
              </a:ext>
            </a:extLst>
          </p:cNvPr>
          <p:cNvPicPr>
            <a:picLocks noChangeAspect="1"/>
          </p:cNvPicPr>
          <p:nvPr/>
        </p:nvPicPr>
        <p:blipFill>
          <a:blip r:embed="rId4"/>
          <a:stretch>
            <a:fillRect/>
          </a:stretch>
        </p:blipFill>
        <p:spPr>
          <a:xfrm>
            <a:off x="6956362" y="33090"/>
            <a:ext cx="4459247" cy="6296576"/>
          </a:xfrm>
          <a:prstGeom prst="rect">
            <a:avLst/>
          </a:prstGeom>
        </p:spPr>
      </p:pic>
      <p:sp>
        <p:nvSpPr>
          <p:cNvPr id="10" name="Rectangle 9">
            <a:extLst>
              <a:ext uri="{FF2B5EF4-FFF2-40B4-BE49-F238E27FC236}">
                <a16:creationId xmlns:a16="http://schemas.microsoft.com/office/drawing/2014/main" id="{090FA1E4-31E8-A289-7FEA-3BABAF3F9EDF}"/>
              </a:ext>
            </a:extLst>
          </p:cNvPr>
          <p:cNvSpPr/>
          <p:nvPr/>
        </p:nvSpPr>
        <p:spPr>
          <a:xfrm>
            <a:off x="964014" y="5872205"/>
            <a:ext cx="515698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A50021"/>
                </a:solidFill>
                <a:effectLst/>
                <a:uLnTx/>
                <a:uFillTx/>
                <a:ea typeface="+mn-ea"/>
                <a:cs typeface="+mn-cs"/>
              </a:rPr>
              <a:t>(from Slater et al., 2020)</a:t>
            </a:r>
          </a:p>
        </p:txBody>
      </p:sp>
      <p:grpSp>
        <p:nvGrpSpPr>
          <p:cNvPr id="12" name="Group 11">
            <a:extLst>
              <a:ext uri="{FF2B5EF4-FFF2-40B4-BE49-F238E27FC236}">
                <a16:creationId xmlns:a16="http://schemas.microsoft.com/office/drawing/2014/main" id="{B387C76C-1D5A-E685-A826-679E3AD47833}"/>
              </a:ext>
            </a:extLst>
          </p:cNvPr>
          <p:cNvGrpSpPr/>
          <p:nvPr/>
        </p:nvGrpSpPr>
        <p:grpSpPr>
          <a:xfrm>
            <a:off x="512763" y="927411"/>
            <a:ext cx="6059487" cy="4997139"/>
            <a:chOff x="1662544" y="1635698"/>
            <a:chExt cx="5290979" cy="4266338"/>
          </a:xfrm>
        </p:grpSpPr>
        <p:pic>
          <p:nvPicPr>
            <p:cNvPr id="8" name="Picture 7">
              <a:extLst>
                <a:ext uri="{FF2B5EF4-FFF2-40B4-BE49-F238E27FC236}">
                  <a16:creationId xmlns:a16="http://schemas.microsoft.com/office/drawing/2014/main" id="{088B29E1-8C35-88CD-CEA0-B24A2880C534}"/>
                </a:ext>
              </a:extLst>
            </p:cNvPr>
            <p:cNvPicPr>
              <a:picLocks noChangeAspect="1"/>
            </p:cNvPicPr>
            <p:nvPr/>
          </p:nvPicPr>
          <p:blipFill>
            <a:blip r:embed="rId5"/>
            <a:stretch>
              <a:fillRect/>
            </a:stretch>
          </p:blipFill>
          <p:spPr>
            <a:xfrm>
              <a:off x="1662544" y="1635698"/>
              <a:ext cx="5290979" cy="4266338"/>
            </a:xfrm>
            <a:prstGeom prst="rect">
              <a:avLst/>
            </a:prstGeom>
          </p:spPr>
        </p:pic>
        <p:sp>
          <p:nvSpPr>
            <p:cNvPr id="11" name="Rectangle 10">
              <a:extLst>
                <a:ext uri="{FF2B5EF4-FFF2-40B4-BE49-F238E27FC236}">
                  <a16:creationId xmlns:a16="http://schemas.microsoft.com/office/drawing/2014/main" id="{9C46B02F-86E8-1E78-0778-3A66D70437CD}"/>
                </a:ext>
              </a:extLst>
            </p:cNvPr>
            <p:cNvSpPr/>
            <p:nvPr/>
          </p:nvSpPr>
          <p:spPr>
            <a:xfrm>
              <a:off x="5632704" y="3535680"/>
              <a:ext cx="755904" cy="426720"/>
            </a:xfrm>
            <a:prstGeom prst="rect">
              <a:avLst/>
            </a:prstGeom>
            <a:noFill/>
            <a:ln w="41275">
              <a:solidFill>
                <a:srgbClr val="A500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6369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FEBE8-4A21-1822-7793-4B6C9732537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EC7F13C-1F58-B18F-FA0B-55EE266D4897}"/>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7C167F83-2E74-332B-427A-5E837F2D22E9}"/>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A9C428F9-0F54-6444-B8AC-7E853DF87C9C}"/>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21</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E8A3B43C-8B52-00F8-05C4-AE79DE8232FD}"/>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4E6D635D-33BE-E33C-3410-6940859F23CC}"/>
              </a:ext>
            </a:extLst>
          </p:cNvPr>
          <p:cNvSpPr txBox="1"/>
          <p:nvPr/>
        </p:nvSpPr>
        <p:spPr>
          <a:xfrm>
            <a:off x="1" y="20061"/>
            <a:ext cx="12184062" cy="923330"/>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The Bre-X Scandal – An Abbreviated Timeline</a:t>
            </a:r>
            <a:r>
              <a:rPr lang="en-US" sz="4000" b="1" baseline="30000" dirty="0">
                <a:solidFill>
                  <a:srgbClr val="C00000"/>
                </a:solidFill>
                <a:latin typeface="Arial" panose="020B0604020202020204" pitchFamily="34" charset="0"/>
                <a:cs typeface="Arial" panose="020B0604020202020204" pitchFamily="34" charset="0"/>
              </a:rPr>
              <a:t>1,2</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6577616-2196-9EEC-1A38-3C567C47063E}"/>
              </a:ext>
            </a:extLst>
          </p:cNvPr>
          <p:cNvSpPr txBox="1">
            <a:spLocks/>
          </p:cNvSpPr>
          <p:nvPr/>
        </p:nvSpPr>
        <p:spPr>
          <a:xfrm>
            <a:off x="200026" y="583731"/>
            <a:ext cx="11744324"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1989: David Walsh founds Bre-X Minerals Ltd.</a:t>
            </a:r>
          </a:p>
          <a:p>
            <a:pPr marL="342900"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1993: Walsh buys property near </a:t>
            </a:r>
            <a:r>
              <a:rPr lang="en-US" sz="2400" dirty="0" err="1">
                <a:solidFill>
                  <a:schemeClr val="tx1"/>
                </a:solidFill>
                <a:latin typeface="Arial" panose="020B0604020202020204" pitchFamily="34" charset="0"/>
                <a:cs typeface="Arial" panose="020B0604020202020204" pitchFamily="34" charset="0"/>
              </a:rPr>
              <a:t>Busang</a:t>
            </a:r>
            <a:r>
              <a:rPr lang="en-US" sz="2400" dirty="0">
                <a:solidFill>
                  <a:schemeClr val="tx1"/>
                </a:solidFill>
                <a:latin typeface="Arial" panose="020B0604020202020204" pitchFamily="34" charset="0"/>
                <a:cs typeface="Arial" panose="020B0604020202020204" pitchFamily="34" charset="0"/>
              </a:rPr>
              <a:t> River in Borneo</a:t>
            </a:r>
          </a:p>
          <a:p>
            <a:pPr marL="342900"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1994: Initial drilling results are encouraging – however, it is much later found that </a:t>
            </a:r>
            <a:r>
              <a:rPr lang="en-US" sz="2400" b="1" i="1" dirty="0">
                <a:solidFill>
                  <a:srgbClr val="C00000"/>
                </a:solidFill>
                <a:latin typeface="Arial" panose="020B0604020202020204" pitchFamily="34" charset="0"/>
                <a:cs typeface="Arial" panose="020B0604020202020204" pitchFamily="34" charset="0"/>
              </a:rPr>
              <a:t>Project Manager Michael de Guzman is filing gold from his wedding ring into the assay samples – the assay results look realistic for a new discovery</a:t>
            </a:r>
          </a:p>
          <a:p>
            <a:pPr marL="342900"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1994 – 1996: </a:t>
            </a:r>
            <a:r>
              <a:rPr lang="en-US" sz="2400" b="1" i="1" dirty="0">
                <a:solidFill>
                  <a:srgbClr val="C00000"/>
                </a:solidFill>
                <a:latin typeface="Arial" panose="020B0604020202020204" pitchFamily="34" charset="0"/>
                <a:cs typeface="Arial" panose="020B0604020202020204" pitchFamily="34" charset="0"/>
              </a:rPr>
              <a:t>de Guzman buys $61K US in panned gold from locals to continue his salting exercise</a:t>
            </a:r>
          </a:p>
          <a:p>
            <a:pPr marL="342900"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1994 – 1996: Bre-X stock thrives, going from $0.30US to $209US per share</a:t>
            </a:r>
          </a:p>
        </p:txBody>
      </p:sp>
      <p:sp>
        <p:nvSpPr>
          <p:cNvPr id="9" name="Oval 8">
            <a:extLst>
              <a:ext uri="{FF2B5EF4-FFF2-40B4-BE49-F238E27FC236}">
                <a16:creationId xmlns:a16="http://schemas.microsoft.com/office/drawing/2014/main" id="{D5579ECA-B29D-687F-C4C5-CACDC5C45299}"/>
              </a:ext>
            </a:extLst>
          </p:cNvPr>
          <p:cNvSpPr/>
          <p:nvPr/>
        </p:nvSpPr>
        <p:spPr>
          <a:xfrm>
            <a:off x="1876331" y="4706406"/>
            <a:ext cx="91440" cy="91440"/>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01B47A-761B-9E5B-0C7B-0445AF40F173}"/>
              </a:ext>
            </a:extLst>
          </p:cNvPr>
          <p:cNvSpPr txBox="1"/>
          <p:nvPr/>
        </p:nvSpPr>
        <p:spPr>
          <a:xfrm>
            <a:off x="1384884" y="4871682"/>
            <a:ext cx="1074333" cy="646331"/>
          </a:xfrm>
          <a:prstGeom prst="rect">
            <a:avLst/>
          </a:prstGeom>
          <a:noFill/>
        </p:spPr>
        <p:txBody>
          <a:bodyPr wrap="none" rtlCol="0">
            <a:spAutoFit/>
          </a:bodyPr>
          <a:lstStyle/>
          <a:p>
            <a:pPr algn="ctr"/>
            <a:r>
              <a:rPr lang="en-US" sz="1200" b="1" dirty="0">
                <a:solidFill>
                  <a:schemeClr val="accent4">
                    <a:lumMod val="75000"/>
                  </a:schemeClr>
                </a:solidFill>
                <a:latin typeface="Arial" panose="020B0604020202020204" pitchFamily="34" charset="0"/>
                <a:cs typeface="Arial" panose="020B0604020202020204" pitchFamily="34" charset="0"/>
              </a:rPr>
              <a:t>1992</a:t>
            </a:r>
          </a:p>
          <a:p>
            <a:pPr algn="ctr"/>
            <a:r>
              <a:rPr lang="en-US" sz="1200" b="1" dirty="0">
                <a:solidFill>
                  <a:schemeClr val="accent4">
                    <a:lumMod val="75000"/>
                  </a:schemeClr>
                </a:solidFill>
                <a:latin typeface="Arial" panose="020B0604020202020204" pitchFamily="34" charset="0"/>
                <a:cs typeface="Arial" panose="020B0604020202020204" pitchFamily="34" charset="0"/>
              </a:rPr>
              <a:t>May contain</a:t>
            </a:r>
          </a:p>
          <a:p>
            <a:pPr algn="ctr"/>
            <a:r>
              <a:rPr lang="en-US" sz="1200" b="1" dirty="0">
                <a:solidFill>
                  <a:schemeClr val="accent4">
                    <a:lumMod val="75000"/>
                  </a:schemeClr>
                </a:solidFill>
                <a:latin typeface="Arial" panose="020B0604020202020204" pitchFamily="34" charset="0"/>
                <a:cs typeface="Arial" panose="020B0604020202020204" pitchFamily="34" charset="0"/>
              </a:rPr>
              <a:t>2M oz</a:t>
            </a:r>
          </a:p>
        </p:txBody>
      </p:sp>
      <p:sp>
        <p:nvSpPr>
          <p:cNvPr id="11" name="Oval 10">
            <a:extLst>
              <a:ext uri="{FF2B5EF4-FFF2-40B4-BE49-F238E27FC236}">
                <a16:creationId xmlns:a16="http://schemas.microsoft.com/office/drawing/2014/main" id="{D7D5CFB2-442D-8F44-DB80-16116CC6B37C}"/>
              </a:ext>
            </a:extLst>
          </p:cNvPr>
          <p:cNvSpPr/>
          <p:nvPr/>
        </p:nvSpPr>
        <p:spPr>
          <a:xfrm>
            <a:off x="2670988" y="4660686"/>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50021"/>
              </a:solidFill>
            </a:endParaRPr>
          </a:p>
        </p:txBody>
      </p:sp>
      <p:sp>
        <p:nvSpPr>
          <p:cNvPr id="12" name="TextBox 11">
            <a:extLst>
              <a:ext uri="{FF2B5EF4-FFF2-40B4-BE49-F238E27FC236}">
                <a16:creationId xmlns:a16="http://schemas.microsoft.com/office/drawing/2014/main" id="{510C066A-B101-19FF-98FB-ED8F22BFDE54}"/>
              </a:ext>
            </a:extLst>
          </p:cNvPr>
          <p:cNvSpPr txBox="1"/>
          <p:nvPr/>
        </p:nvSpPr>
        <p:spPr>
          <a:xfrm>
            <a:off x="2338202" y="4911199"/>
            <a:ext cx="843501" cy="646331"/>
          </a:xfrm>
          <a:prstGeom prst="rect">
            <a:avLst/>
          </a:prstGeom>
          <a:noFill/>
        </p:spPr>
        <p:txBody>
          <a:bodyPr wrap="none" rtlCol="0">
            <a:spAutoFit/>
          </a:bodyPr>
          <a:lstStyle/>
          <a:p>
            <a:pPr algn="ctr"/>
            <a:r>
              <a:rPr lang="en-US" sz="1200" b="1" dirty="0">
                <a:solidFill>
                  <a:srgbClr val="C00000"/>
                </a:solidFill>
                <a:latin typeface="Arial" panose="020B0604020202020204" pitchFamily="34" charset="0"/>
                <a:cs typeface="Arial" panose="020B0604020202020204" pitchFamily="34" charset="0"/>
              </a:rPr>
              <a:t>1993</a:t>
            </a:r>
          </a:p>
          <a:p>
            <a:pPr algn="ctr"/>
            <a:r>
              <a:rPr lang="en-US" sz="1200" b="1" dirty="0">
                <a:solidFill>
                  <a:srgbClr val="C00000"/>
                </a:solidFill>
                <a:latin typeface="Arial" panose="020B0604020202020204" pitchFamily="34" charset="0"/>
                <a:cs typeface="Arial" panose="020B0604020202020204" pitchFamily="34" charset="0"/>
              </a:rPr>
              <a:t>Contains</a:t>
            </a:r>
          </a:p>
          <a:p>
            <a:pPr algn="ctr"/>
            <a:r>
              <a:rPr lang="en-US" sz="1200" b="1" dirty="0">
                <a:solidFill>
                  <a:srgbClr val="C00000"/>
                </a:solidFill>
                <a:latin typeface="Arial" panose="020B0604020202020204" pitchFamily="34" charset="0"/>
                <a:cs typeface="Arial" panose="020B0604020202020204" pitchFamily="34" charset="0"/>
              </a:rPr>
              <a:t>8M oz</a:t>
            </a:r>
          </a:p>
        </p:txBody>
      </p:sp>
      <p:sp>
        <p:nvSpPr>
          <p:cNvPr id="13" name="Oval 12">
            <a:extLst>
              <a:ext uri="{FF2B5EF4-FFF2-40B4-BE49-F238E27FC236}">
                <a16:creationId xmlns:a16="http://schemas.microsoft.com/office/drawing/2014/main" id="{1AAD6F92-459D-B034-BE69-5FD9F09E223A}"/>
              </a:ext>
            </a:extLst>
          </p:cNvPr>
          <p:cNvSpPr/>
          <p:nvPr/>
        </p:nvSpPr>
        <p:spPr>
          <a:xfrm>
            <a:off x="3557085" y="4614966"/>
            <a:ext cx="274320" cy="27432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50021"/>
              </a:solidFill>
            </a:endParaRPr>
          </a:p>
        </p:txBody>
      </p:sp>
      <p:sp>
        <p:nvSpPr>
          <p:cNvPr id="14" name="TextBox 13">
            <a:extLst>
              <a:ext uri="{FF2B5EF4-FFF2-40B4-BE49-F238E27FC236}">
                <a16:creationId xmlns:a16="http://schemas.microsoft.com/office/drawing/2014/main" id="{E4E3888D-AD04-BCD6-E950-B06C485F175C}"/>
              </a:ext>
            </a:extLst>
          </p:cNvPr>
          <p:cNvSpPr txBox="1"/>
          <p:nvPr/>
        </p:nvSpPr>
        <p:spPr>
          <a:xfrm>
            <a:off x="3263784" y="4969647"/>
            <a:ext cx="843501" cy="646331"/>
          </a:xfrm>
          <a:prstGeom prst="rect">
            <a:avLst/>
          </a:prstGeom>
          <a:noFill/>
        </p:spPr>
        <p:txBody>
          <a:bodyPr wrap="none" rtlCol="0">
            <a:spAutoFit/>
          </a:bodyPr>
          <a:lstStyle/>
          <a:p>
            <a:pPr algn="ctr"/>
            <a:r>
              <a:rPr lang="en-US" sz="1200" b="1" dirty="0">
                <a:solidFill>
                  <a:srgbClr val="C00000"/>
                </a:solidFill>
                <a:latin typeface="Arial" panose="020B0604020202020204" pitchFamily="34" charset="0"/>
                <a:cs typeface="Arial" panose="020B0604020202020204" pitchFamily="34" charset="0"/>
              </a:rPr>
              <a:t>1995</a:t>
            </a:r>
          </a:p>
          <a:p>
            <a:pPr algn="ctr"/>
            <a:r>
              <a:rPr lang="en-US" sz="1200" b="1" dirty="0">
                <a:solidFill>
                  <a:srgbClr val="C00000"/>
                </a:solidFill>
                <a:latin typeface="Arial" panose="020B0604020202020204" pitchFamily="34" charset="0"/>
                <a:cs typeface="Arial" panose="020B0604020202020204" pitchFamily="34" charset="0"/>
              </a:rPr>
              <a:t>Contains</a:t>
            </a:r>
          </a:p>
          <a:p>
            <a:pPr algn="ctr"/>
            <a:r>
              <a:rPr lang="en-US" sz="1200" b="1" dirty="0">
                <a:solidFill>
                  <a:srgbClr val="C00000"/>
                </a:solidFill>
                <a:latin typeface="Arial" panose="020B0604020202020204" pitchFamily="34" charset="0"/>
                <a:cs typeface="Arial" panose="020B0604020202020204" pitchFamily="34" charset="0"/>
              </a:rPr>
              <a:t>10M Oz</a:t>
            </a:r>
          </a:p>
        </p:txBody>
      </p:sp>
      <p:sp>
        <p:nvSpPr>
          <p:cNvPr id="15" name="Oval 14">
            <a:extLst>
              <a:ext uri="{FF2B5EF4-FFF2-40B4-BE49-F238E27FC236}">
                <a16:creationId xmlns:a16="http://schemas.microsoft.com/office/drawing/2014/main" id="{E1284258-3135-AFF4-9954-CBF74CDFF11F}"/>
              </a:ext>
            </a:extLst>
          </p:cNvPr>
          <p:cNvSpPr/>
          <p:nvPr/>
        </p:nvSpPr>
        <p:spPr>
          <a:xfrm>
            <a:off x="4534622" y="4523526"/>
            <a:ext cx="457200" cy="457200"/>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A9446A9-5882-FCE1-EC2A-9745CF217959}"/>
              </a:ext>
            </a:extLst>
          </p:cNvPr>
          <p:cNvSpPr txBox="1"/>
          <p:nvPr/>
        </p:nvSpPr>
        <p:spPr>
          <a:xfrm>
            <a:off x="4212941" y="5052711"/>
            <a:ext cx="1099981" cy="646331"/>
          </a:xfrm>
          <a:prstGeom prst="rect">
            <a:avLst/>
          </a:prstGeom>
          <a:noFill/>
        </p:spPr>
        <p:txBody>
          <a:bodyPr wrap="none" rtlCol="0">
            <a:spAutoFit/>
          </a:bodyPr>
          <a:lstStyle/>
          <a:p>
            <a:pPr algn="ctr"/>
            <a:r>
              <a:rPr lang="en-US" sz="1200" b="1" dirty="0">
                <a:solidFill>
                  <a:schemeClr val="accent4">
                    <a:lumMod val="75000"/>
                  </a:schemeClr>
                </a:solidFill>
                <a:latin typeface="Arial" panose="020B0604020202020204" pitchFamily="34" charset="0"/>
                <a:cs typeface="Arial" panose="020B0604020202020204" pitchFamily="34" charset="0"/>
              </a:rPr>
              <a:t>1995</a:t>
            </a:r>
          </a:p>
          <a:p>
            <a:pPr algn="ctr"/>
            <a:r>
              <a:rPr lang="en-US" sz="1200" b="1" dirty="0">
                <a:solidFill>
                  <a:schemeClr val="accent4">
                    <a:lumMod val="75000"/>
                  </a:schemeClr>
                </a:solidFill>
                <a:latin typeface="Arial" panose="020B0604020202020204" pitchFamily="34" charset="0"/>
                <a:cs typeface="Arial" panose="020B0604020202020204" pitchFamily="34" charset="0"/>
              </a:rPr>
              <a:t>May Contain</a:t>
            </a:r>
          </a:p>
          <a:p>
            <a:pPr algn="ctr"/>
            <a:r>
              <a:rPr lang="en-US" sz="1200" b="1" dirty="0">
                <a:solidFill>
                  <a:schemeClr val="accent4">
                    <a:lumMod val="75000"/>
                  </a:schemeClr>
                </a:solidFill>
                <a:latin typeface="Arial" panose="020B0604020202020204" pitchFamily="34" charset="0"/>
                <a:cs typeface="Arial" panose="020B0604020202020204" pitchFamily="34" charset="0"/>
              </a:rPr>
              <a:t>30M oz</a:t>
            </a:r>
          </a:p>
        </p:txBody>
      </p:sp>
      <p:sp>
        <p:nvSpPr>
          <p:cNvPr id="17" name="Oval 16">
            <a:extLst>
              <a:ext uri="{FF2B5EF4-FFF2-40B4-BE49-F238E27FC236}">
                <a16:creationId xmlns:a16="http://schemas.microsoft.com/office/drawing/2014/main" id="{FD809DA0-BBB6-321D-240C-1B9BC1C6F587}"/>
              </a:ext>
            </a:extLst>
          </p:cNvPr>
          <p:cNvSpPr/>
          <p:nvPr/>
        </p:nvSpPr>
        <p:spPr>
          <a:xfrm>
            <a:off x="5741231" y="4294926"/>
            <a:ext cx="914400" cy="9144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50021"/>
              </a:solidFill>
            </a:endParaRPr>
          </a:p>
        </p:txBody>
      </p:sp>
      <p:sp>
        <p:nvSpPr>
          <p:cNvPr id="18" name="TextBox 17">
            <a:extLst>
              <a:ext uri="{FF2B5EF4-FFF2-40B4-BE49-F238E27FC236}">
                <a16:creationId xmlns:a16="http://schemas.microsoft.com/office/drawing/2014/main" id="{596E2FF1-CABF-1243-E970-5BACD7DBC9F7}"/>
              </a:ext>
            </a:extLst>
          </p:cNvPr>
          <p:cNvSpPr txBox="1"/>
          <p:nvPr/>
        </p:nvSpPr>
        <p:spPr>
          <a:xfrm>
            <a:off x="5761561" y="5265038"/>
            <a:ext cx="843501" cy="646331"/>
          </a:xfrm>
          <a:prstGeom prst="rect">
            <a:avLst/>
          </a:prstGeom>
          <a:noFill/>
        </p:spPr>
        <p:txBody>
          <a:bodyPr wrap="none" rtlCol="0">
            <a:spAutoFit/>
          </a:bodyPr>
          <a:lstStyle/>
          <a:p>
            <a:pPr algn="ctr"/>
            <a:r>
              <a:rPr lang="en-US" sz="1200" b="1" dirty="0">
                <a:solidFill>
                  <a:srgbClr val="C00000"/>
                </a:solidFill>
                <a:latin typeface="Arial" panose="020B0604020202020204" pitchFamily="34" charset="0"/>
                <a:cs typeface="Arial" panose="020B0604020202020204" pitchFamily="34" charset="0"/>
              </a:rPr>
              <a:t>1996</a:t>
            </a:r>
          </a:p>
          <a:p>
            <a:pPr algn="ctr"/>
            <a:r>
              <a:rPr lang="en-US" sz="1200" b="1" dirty="0">
                <a:solidFill>
                  <a:srgbClr val="C00000"/>
                </a:solidFill>
                <a:latin typeface="Arial" panose="020B0604020202020204" pitchFamily="34" charset="0"/>
                <a:cs typeface="Arial" panose="020B0604020202020204" pitchFamily="34" charset="0"/>
              </a:rPr>
              <a:t>Contains</a:t>
            </a:r>
          </a:p>
          <a:p>
            <a:pPr algn="ctr"/>
            <a:r>
              <a:rPr lang="en-US" sz="1200" b="1" dirty="0">
                <a:solidFill>
                  <a:srgbClr val="C00000"/>
                </a:solidFill>
                <a:latin typeface="Arial" panose="020B0604020202020204" pitchFamily="34" charset="0"/>
                <a:cs typeface="Arial" panose="020B0604020202020204" pitchFamily="34" charset="0"/>
              </a:rPr>
              <a:t>60M Oz</a:t>
            </a:r>
          </a:p>
        </p:txBody>
      </p:sp>
      <p:sp>
        <p:nvSpPr>
          <p:cNvPr id="19" name="Oval 18">
            <a:extLst>
              <a:ext uri="{FF2B5EF4-FFF2-40B4-BE49-F238E27FC236}">
                <a16:creationId xmlns:a16="http://schemas.microsoft.com/office/drawing/2014/main" id="{FE101C66-9770-132E-FC01-420EF8855EB6}"/>
              </a:ext>
            </a:extLst>
          </p:cNvPr>
          <p:cNvSpPr/>
          <p:nvPr/>
        </p:nvSpPr>
        <p:spPr>
          <a:xfrm>
            <a:off x="7405040" y="4249206"/>
            <a:ext cx="1005840" cy="10058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50021"/>
              </a:solidFill>
            </a:endParaRPr>
          </a:p>
        </p:txBody>
      </p:sp>
      <p:sp>
        <p:nvSpPr>
          <p:cNvPr id="20" name="TextBox 19">
            <a:extLst>
              <a:ext uri="{FF2B5EF4-FFF2-40B4-BE49-F238E27FC236}">
                <a16:creationId xmlns:a16="http://schemas.microsoft.com/office/drawing/2014/main" id="{425DBB4C-7B35-12FE-9095-88C2D56C09A7}"/>
              </a:ext>
            </a:extLst>
          </p:cNvPr>
          <p:cNvSpPr txBox="1"/>
          <p:nvPr/>
        </p:nvSpPr>
        <p:spPr>
          <a:xfrm>
            <a:off x="7487157" y="5324856"/>
            <a:ext cx="843501" cy="646331"/>
          </a:xfrm>
          <a:prstGeom prst="rect">
            <a:avLst/>
          </a:prstGeom>
          <a:noFill/>
        </p:spPr>
        <p:txBody>
          <a:bodyPr wrap="none" rtlCol="0">
            <a:spAutoFit/>
          </a:bodyPr>
          <a:lstStyle/>
          <a:p>
            <a:pPr algn="ctr"/>
            <a:r>
              <a:rPr lang="en-US" sz="1200" b="1" dirty="0">
                <a:solidFill>
                  <a:srgbClr val="C00000"/>
                </a:solidFill>
                <a:latin typeface="Arial" panose="020B0604020202020204" pitchFamily="34" charset="0"/>
                <a:cs typeface="Arial" panose="020B0604020202020204" pitchFamily="34" charset="0"/>
              </a:rPr>
              <a:t>1997</a:t>
            </a:r>
          </a:p>
          <a:p>
            <a:pPr algn="ctr"/>
            <a:r>
              <a:rPr lang="en-US" sz="1200" b="1" dirty="0">
                <a:solidFill>
                  <a:srgbClr val="C00000"/>
                </a:solidFill>
                <a:latin typeface="Arial" panose="020B0604020202020204" pitchFamily="34" charset="0"/>
                <a:cs typeface="Arial" panose="020B0604020202020204" pitchFamily="34" charset="0"/>
              </a:rPr>
              <a:t>Contains</a:t>
            </a:r>
          </a:p>
          <a:p>
            <a:pPr algn="ctr"/>
            <a:r>
              <a:rPr lang="en-US" sz="1200" b="1" dirty="0">
                <a:solidFill>
                  <a:srgbClr val="C00000"/>
                </a:solidFill>
                <a:latin typeface="Arial" panose="020B0604020202020204" pitchFamily="34" charset="0"/>
                <a:cs typeface="Arial" panose="020B0604020202020204" pitchFamily="34" charset="0"/>
              </a:rPr>
              <a:t>70M oz</a:t>
            </a:r>
          </a:p>
        </p:txBody>
      </p:sp>
      <p:sp>
        <p:nvSpPr>
          <p:cNvPr id="21" name="Oval 20">
            <a:extLst>
              <a:ext uri="{FF2B5EF4-FFF2-40B4-BE49-F238E27FC236}">
                <a16:creationId xmlns:a16="http://schemas.microsoft.com/office/drawing/2014/main" id="{91AD73B5-B466-4F75-FD9F-25A92F1E8B6A}"/>
              </a:ext>
            </a:extLst>
          </p:cNvPr>
          <p:cNvSpPr/>
          <p:nvPr/>
        </p:nvSpPr>
        <p:spPr>
          <a:xfrm>
            <a:off x="9227223" y="3974886"/>
            <a:ext cx="1554480" cy="1554480"/>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931BCFD-56ED-3770-3A0B-55EF2DB24272}"/>
              </a:ext>
            </a:extLst>
          </p:cNvPr>
          <p:cNvSpPr txBox="1"/>
          <p:nvPr/>
        </p:nvSpPr>
        <p:spPr>
          <a:xfrm>
            <a:off x="9456192" y="5594132"/>
            <a:ext cx="1099981" cy="646331"/>
          </a:xfrm>
          <a:prstGeom prst="rect">
            <a:avLst/>
          </a:prstGeom>
          <a:noFill/>
        </p:spPr>
        <p:txBody>
          <a:bodyPr wrap="none" rtlCol="0">
            <a:spAutoFit/>
          </a:bodyPr>
          <a:lstStyle/>
          <a:p>
            <a:pPr algn="ctr"/>
            <a:r>
              <a:rPr lang="en-US" sz="1200" b="1" dirty="0">
                <a:solidFill>
                  <a:schemeClr val="accent4">
                    <a:lumMod val="75000"/>
                  </a:schemeClr>
                </a:solidFill>
                <a:latin typeface="Arial" panose="020B0604020202020204" pitchFamily="34" charset="0"/>
                <a:cs typeface="Arial" panose="020B0604020202020204" pitchFamily="34" charset="0"/>
              </a:rPr>
              <a:t>1997</a:t>
            </a:r>
          </a:p>
          <a:p>
            <a:pPr algn="ctr"/>
            <a:r>
              <a:rPr lang="en-US" sz="1200" b="1" dirty="0">
                <a:solidFill>
                  <a:schemeClr val="accent4">
                    <a:lumMod val="75000"/>
                  </a:schemeClr>
                </a:solidFill>
                <a:latin typeface="Arial" panose="020B0604020202020204" pitchFamily="34" charset="0"/>
                <a:cs typeface="Arial" panose="020B0604020202020204" pitchFamily="34" charset="0"/>
              </a:rPr>
              <a:t>May Contain</a:t>
            </a:r>
          </a:p>
          <a:p>
            <a:pPr algn="ctr"/>
            <a:r>
              <a:rPr lang="en-US" sz="1200" b="1" dirty="0">
                <a:solidFill>
                  <a:schemeClr val="accent4">
                    <a:lumMod val="75000"/>
                  </a:schemeClr>
                </a:solidFill>
                <a:latin typeface="Arial" panose="020B0604020202020204" pitchFamily="34" charset="0"/>
                <a:cs typeface="Arial" panose="020B0604020202020204" pitchFamily="34" charset="0"/>
              </a:rPr>
              <a:t>200M oz</a:t>
            </a:r>
          </a:p>
        </p:txBody>
      </p:sp>
      <p:sp>
        <p:nvSpPr>
          <p:cNvPr id="23" name="Content Placeholder 2">
            <a:extLst>
              <a:ext uri="{FF2B5EF4-FFF2-40B4-BE49-F238E27FC236}">
                <a16:creationId xmlns:a16="http://schemas.microsoft.com/office/drawing/2014/main" id="{BE648D6D-5223-89A4-D994-5E454A981BEA}"/>
              </a:ext>
            </a:extLst>
          </p:cNvPr>
          <p:cNvSpPr txBox="1">
            <a:spLocks/>
          </p:cNvSpPr>
          <p:nvPr/>
        </p:nvSpPr>
        <p:spPr>
          <a:xfrm>
            <a:off x="0" y="5934792"/>
            <a:ext cx="12180887" cy="462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i="1" baseline="30000" dirty="0">
                <a:solidFill>
                  <a:srgbClr val="A50021"/>
                </a:solidFill>
                <a:latin typeface="+mn-lt"/>
              </a:rPr>
              <a:t>1</a:t>
            </a:r>
            <a:r>
              <a:rPr lang="en-US" sz="1400" i="1" dirty="0">
                <a:solidFill>
                  <a:srgbClr val="A50021"/>
                </a:solidFill>
                <a:latin typeface="+mn-lt"/>
              </a:rPr>
              <a:t>https://www.mining.com/web/bre-x-scandal-a-history-timeline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30000" noProof="0" dirty="0">
                <a:ln>
                  <a:noFill/>
                </a:ln>
                <a:solidFill>
                  <a:srgbClr val="A50021"/>
                </a:solidFill>
                <a:effectLst/>
                <a:uLnTx/>
                <a:uFillTx/>
                <a:latin typeface="Calibri" panose="020F0502020204030204"/>
                <a:ea typeface="+mn-ea"/>
                <a:cs typeface="+mn-cs"/>
              </a:rPr>
              <a:t>2</a:t>
            </a:r>
            <a:r>
              <a:rPr kumimoji="0" lang="en-US" sz="1400" b="0" i="1" u="none" strike="noStrike" kern="1200" cap="none" spc="0" normalizeH="0" baseline="0" noProof="0" dirty="0">
                <a:ln>
                  <a:noFill/>
                </a:ln>
                <a:solidFill>
                  <a:srgbClr val="A50021"/>
                </a:solidFill>
                <a:effectLst/>
                <a:uLnTx/>
                <a:uFillTx/>
                <a:latin typeface="Calibri" panose="020F0502020204030204"/>
                <a:ea typeface="+mn-ea"/>
                <a:cs typeface="+mn-cs"/>
              </a:rPr>
              <a:t>https://www.visualcapitalist.com/bre-x-scandal-history-timeline/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759059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E41B-2E11-439A-882C-44AE8942815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BA5F9BA-0B64-A9AB-C720-6F0DC01C4946}"/>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02F6F947-7BA0-3455-5529-45ED0CAAD892}"/>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37C26636-100A-5420-88BA-D30696FD3A03}"/>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22</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245B64CA-EDBD-C45F-769A-B216A35CCE42}"/>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EE82423D-4FBF-0F1E-431A-CEF3B2271B33}"/>
              </a:ext>
            </a:extLst>
          </p:cNvPr>
          <p:cNvSpPr txBox="1"/>
          <p:nvPr/>
        </p:nvSpPr>
        <p:spPr>
          <a:xfrm>
            <a:off x="1" y="20061"/>
            <a:ext cx="12184062" cy="923330"/>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The Bre-X Scandal – An Abbreviated Timeline</a:t>
            </a:r>
            <a:r>
              <a:rPr lang="en-US" sz="4000" b="1" baseline="30000" dirty="0">
                <a:solidFill>
                  <a:srgbClr val="C00000"/>
                </a:solidFill>
                <a:latin typeface="Arial" panose="020B0604020202020204" pitchFamily="34" charset="0"/>
                <a:cs typeface="Arial" panose="020B0604020202020204" pitchFamily="34" charset="0"/>
              </a:rPr>
              <a:t>1,2</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2816081-2E8E-6338-9FEC-7D606AC9E5C9}"/>
              </a:ext>
            </a:extLst>
          </p:cNvPr>
          <p:cNvSpPr txBox="1">
            <a:spLocks/>
          </p:cNvSpPr>
          <p:nvPr/>
        </p:nvSpPr>
        <p:spPr>
          <a:xfrm>
            <a:off x="200026" y="717081"/>
            <a:ext cx="11744324"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1996: Bre-X exploration permits are revoked by the Indonesian Government</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 </a:t>
            </a:r>
            <a:r>
              <a:rPr lang="en-US" sz="2200" b="1" i="1" dirty="0">
                <a:solidFill>
                  <a:srgbClr val="C00000"/>
                </a:solidFill>
                <a:latin typeface="Arial" panose="020B0604020202020204" pitchFamily="34" charset="0"/>
                <a:cs typeface="Arial" panose="020B0604020202020204" pitchFamily="34" charset="0"/>
              </a:rPr>
              <a:t>Sample records are destroyed at a fire at the </a:t>
            </a:r>
            <a:r>
              <a:rPr lang="en-US" sz="2200" b="1" i="1" dirty="0" err="1">
                <a:solidFill>
                  <a:srgbClr val="C00000"/>
                </a:solidFill>
                <a:latin typeface="Arial" panose="020B0604020202020204" pitchFamily="34" charset="0"/>
                <a:cs typeface="Arial" panose="020B0604020202020204" pitchFamily="34" charset="0"/>
              </a:rPr>
              <a:t>Busang</a:t>
            </a:r>
            <a:r>
              <a:rPr lang="en-US" sz="2200" b="1" i="1" dirty="0">
                <a:solidFill>
                  <a:srgbClr val="C00000"/>
                </a:solidFill>
                <a:latin typeface="Arial" panose="020B0604020202020204" pitchFamily="34" charset="0"/>
                <a:cs typeface="Arial" panose="020B0604020202020204" pitchFamily="34" charset="0"/>
              </a:rPr>
              <a:t> prospect</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 Joint venture reached – Indonesian Government (40%), Bre-X (45%), Freeport-McMoRan (15%)</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 </a:t>
            </a:r>
            <a:r>
              <a:rPr lang="en-US" sz="2200" b="1" i="1" dirty="0">
                <a:solidFill>
                  <a:srgbClr val="C00000"/>
                </a:solidFill>
                <a:latin typeface="Arial" panose="020B0604020202020204" pitchFamily="34" charset="0"/>
                <a:cs typeface="Arial" panose="020B0604020202020204" pitchFamily="34" charset="0"/>
              </a:rPr>
              <a:t>Freeport conducts due diligence drilling – “minor amounts of gold” are found</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 </a:t>
            </a:r>
            <a:r>
              <a:rPr lang="en-US" sz="2200" b="1" i="1" dirty="0">
                <a:solidFill>
                  <a:srgbClr val="C00000"/>
                </a:solidFill>
                <a:latin typeface="Arial" panose="020B0604020202020204" pitchFamily="34" charset="0"/>
                <a:cs typeface="Arial" panose="020B0604020202020204" pitchFamily="34" charset="0"/>
              </a:rPr>
              <a:t>de Guzman “falls to his death” from a helicopter – ruled a suicide</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 Shares of Bre-X crash in March to below $10US/share ($21US to $</a:t>
            </a:r>
            <a:r>
              <a:rPr lang="en-US" sz="2200">
                <a:solidFill>
                  <a:schemeClr val="tx1"/>
                </a:solidFill>
                <a:latin typeface="Arial" panose="020B0604020202020204" pitchFamily="34" charset="0"/>
                <a:cs typeface="Arial" panose="020B0604020202020204" pitchFamily="34" charset="0"/>
              </a:rPr>
              <a:t>1.96 in one day) </a:t>
            </a:r>
            <a:endParaRPr lang="en-US" sz="2200" dirty="0">
              <a:solidFill>
                <a:schemeClr val="tx1"/>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 Independent report confirms lack of gold at </a:t>
            </a:r>
            <a:r>
              <a:rPr lang="en-US" sz="2200" dirty="0" err="1">
                <a:solidFill>
                  <a:schemeClr val="tx1"/>
                </a:solidFill>
                <a:latin typeface="Arial" panose="020B0604020202020204" pitchFamily="34" charset="0"/>
                <a:cs typeface="Arial" panose="020B0604020202020204" pitchFamily="34" charset="0"/>
              </a:rPr>
              <a:t>Busang</a:t>
            </a:r>
            <a:r>
              <a:rPr lang="en-US" sz="2200" dirty="0">
                <a:solidFill>
                  <a:schemeClr val="tx1"/>
                </a:solidFill>
                <a:latin typeface="Arial" panose="020B0604020202020204" pitchFamily="34" charset="0"/>
                <a:cs typeface="Arial" panose="020B0604020202020204" pitchFamily="34" charset="0"/>
              </a:rPr>
              <a:t> prospect</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1997-2003: Investor lawsuits (Ontario Municipal Employees Retirement Board ($45M CAN); Quebec Public Sector Pension Fund ($70M CAN); Ontario Teachers Pension Fund ($100M CAN))</a:t>
            </a:r>
          </a:p>
          <a:p>
            <a:pPr marL="342900" indent="-342900">
              <a:buClrTx/>
              <a:buFont typeface="Arial" panose="020B0604020202020204" pitchFamily="34" charset="0"/>
              <a:buChar char="•"/>
              <a:tabLst>
                <a:tab pos="342900" algn="l"/>
              </a:tabLst>
            </a:pPr>
            <a:r>
              <a:rPr lang="en-US" sz="2200" dirty="0">
                <a:solidFill>
                  <a:schemeClr val="tx1"/>
                </a:solidFill>
                <a:latin typeface="Arial" panose="020B0604020202020204" pitchFamily="34" charset="0"/>
                <a:cs typeface="Arial" panose="020B0604020202020204" pitchFamily="34" charset="0"/>
              </a:rPr>
              <a:t>2003: Bre-X court battle ends – investors agree to compensation of $5.2M CAN</a:t>
            </a:r>
          </a:p>
        </p:txBody>
      </p:sp>
      <p:sp>
        <p:nvSpPr>
          <p:cNvPr id="8" name="Content Placeholder 2">
            <a:extLst>
              <a:ext uri="{FF2B5EF4-FFF2-40B4-BE49-F238E27FC236}">
                <a16:creationId xmlns:a16="http://schemas.microsoft.com/office/drawing/2014/main" id="{AC6A51D9-79B1-4A07-4DBA-735F77FA688D}"/>
              </a:ext>
            </a:extLst>
          </p:cNvPr>
          <p:cNvSpPr txBox="1">
            <a:spLocks/>
          </p:cNvSpPr>
          <p:nvPr/>
        </p:nvSpPr>
        <p:spPr>
          <a:xfrm>
            <a:off x="7936" y="5919818"/>
            <a:ext cx="12184063" cy="4905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i="1" baseline="30000" dirty="0">
                <a:solidFill>
                  <a:srgbClr val="C00000"/>
                </a:solidFill>
                <a:latin typeface="+mn-lt"/>
              </a:rPr>
              <a:t>1</a:t>
            </a:r>
            <a:r>
              <a:rPr lang="en-US" sz="1400" i="1" dirty="0">
                <a:solidFill>
                  <a:srgbClr val="C00000"/>
                </a:solidFill>
                <a:latin typeface="+mn-lt"/>
              </a:rPr>
              <a:t>https://www.mining.com/web/bre-x-scandal-a-history-timeline  </a:t>
            </a:r>
            <a:r>
              <a:rPr kumimoji="0" lang="en-US" sz="1400" b="0" i="1" u="none" strike="noStrike" kern="1200" cap="none" spc="0" normalizeH="0" baseline="30000" noProof="0" dirty="0">
                <a:ln>
                  <a:noFill/>
                </a:ln>
                <a:solidFill>
                  <a:srgbClr val="C00000"/>
                </a:solidFill>
                <a:effectLst/>
                <a:uLnTx/>
                <a:uFillTx/>
                <a:latin typeface="Calibri" panose="020F0502020204030204"/>
                <a:ea typeface="+mn-ea"/>
                <a:cs typeface="+mn-cs"/>
              </a:rPr>
              <a:t>2</a:t>
            </a:r>
            <a:r>
              <a:rPr kumimoji="0" lang="en-US" sz="1400" b="0" i="1" u="none" strike="noStrike" kern="1200" cap="none" spc="0" normalizeH="0" baseline="0" noProof="0" dirty="0">
                <a:ln>
                  <a:noFill/>
                </a:ln>
                <a:solidFill>
                  <a:srgbClr val="C00000"/>
                </a:solidFill>
                <a:effectLst/>
                <a:uLnTx/>
                <a:uFillTx/>
                <a:latin typeface="Calibri" panose="020F0502020204030204"/>
                <a:ea typeface="+mn-ea"/>
                <a:cs typeface="+mn-cs"/>
              </a:rPr>
              <a:t>https://www.visualcapitalist.com/bre-x-scandal-history-timeline/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baseline="30000" dirty="0">
                <a:solidFill>
                  <a:srgbClr val="C00000"/>
                </a:solidFill>
                <a:latin typeface="Calibri" panose="020F0502020204030204"/>
              </a:rPr>
              <a:t>3</a:t>
            </a:r>
            <a:r>
              <a:rPr lang="en-US" sz="1400" i="1" dirty="0">
                <a:solidFill>
                  <a:srgbClr val="C00000"/>
                </a:solidFill>
                <a:latin typeface="Calibri" panose="020F0502020204030204"/>
              </a:rPr>
              <a:t>https://www.cbc.ca/news/Canada/Calgary/bre-x-court-battles-come-to-an-end-1.1320776</a:t>
            </a:r>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47577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0190-87C9-8680-0762-697D13CE123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C7791B3-D302-6807-0EF7-27A08EABE96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5F3FE90B-43DF-6957-784B-E57F0899FD84}"/>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A89E4913-34AF-0F5D-1618-B20E4542D7EA}"/>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23</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1B2993D7-9C71-06F3-FEF3-EB899C6CCA96}"/>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4459"/>
            <a:ext cx="774595" cy="914400"/>
          </a:xfrm>
          <a:prstGeom prst="rect">
            <a:avLst/>
          </a:prstGeom>
        </p:spPr>
      </p:pic>
      <p:sp>
        <p:nvSpPr>
          <p:cNvPr id="6" name="TextBox 5">
            <a:extLst>
              <a:ext uri="{FF2B5EF4-FFF2-40B4-BE49-F238E27FC236}">
                <a16:creationId xmlns:a16="http://schemas.microsoft.com/office/drawing/2014/main" id="{FA69B776-43DF-BDBF-EBC7-4D1FF50C3606}"/>
              </a:ext>
            </a:extLst>
          </p:cNvPr>
          <p:cNvSpPr txBox="1"/>
          <p:nvPr/>
        </p:nvSpPr>
        <p:spPr>
          <a:xfrm>
            <a:off x="409575" y="20061"/>
            <a:ext cx="11468099" cy="984885"/>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The Bre-X Scandal</a:t>
            </a:r>
          </a:p>
          <a:p>
            <a:endParaRPr 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3A2AC80-20CF-53CF-1632-1A76ED4DC9F3}"/>
              </a:ext>
            </a:extLst>
          </p:cNvPr>
          <p:cNvPicPr>
            <a:picLocks noChangeAspect="1"/>
          </p:cNvPicPr>
          <p:nvPr/>
        </p:nvPicPr>
        <p:blipFill>
          <a:blip r:embed="rId3"/>
          <a:stretch>
            <a:fillRect/>
          </a:stretch>
        </p:blipFill>
        <p:spPr>
          <a:xfrm>
            <a:off x="6557599" y="19051"/>
            <a:ext cx="3941477" cy="1365858"/>
          </a:xfrm>
          <a:prstGeom prst="rect">
            <a:avLst/>
          </a:prstGeom>
          <a:ln>
            <a:solidFill>
              <a:schemeClr val="tx1"/>
            </a:solidFill>
          </a:ln>
        </p:spPr>
      </p:pic>
      <p:sp>
        <p:nvSpPr>
          <p:cNvPr id="8" name="Content Placeholder 2">
            <a:extLst>
              <a:ext uri="{FF2B5EF4-FFF2-40B4-BE49-F238E27FC236}">
                <a16:creationId xmlns:a16="http://schemas.microsoft.com/office/drawing/2014/main" id="{10925064-1118-7522-F496-5B6535CC7DE7}"/>
              </a:ext>
            </a:extLst>
          </p:cNvPr>
          <p:cNvSpPr txBox="1">
            <a:spLocks/>
          </p:cNvSpPr>
          <p:nvPr/>
        </p:nvSpPr>
        <p:spPr>
          <a:xfrm>
            <a:off x="114300" y="974483"/>
            <a:ext cx="11610975"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Slater et al. (2020) conclusions:</a:t>
            </a:r>
          </a:p>
          <a:p>
            <a:pPr marL="635508" lvl="1" indent="-342900">
              <a:buClrTx/>
              <a:buFont typeface="Arial" panose="020B0604020202020204" pitchFamily="34" charset="0"/>
              <a:buChar char="•"/>
              <a:tabLst>
                <a:tab pos="342900" algn="l"/>
              </a:tabLst>
            </a:pPr>
            <a:r>
              <a:rPr lang="en-US" sz="2400" dirty="0" err="1">
                <a:solidFill>
                  <a:schemeClr val="tx1"/>
                </a:solidFill>
                <a:latin typeface="Arial" panose="020B0604020202020204" pitchFamily="34" charset="0"/>
                <a:cs typeface="Arial" panose="020B0604020202020204" pitchFamily="34" charset="0"/>
              </a:rPr>
              <a:t>Busang</a:t>
            </a:r>
            <a:r>
              <a:rPr lang="en-US" sz="2400" dirty="0">
                <a:solidFill>
                  <a:schemeClr val="tx1"/>
                </a:solidFill>
                <a:latin typeface="Arial" panose="020B0604020202020204" pitchFamily="34" charset="0"/>
                <a:cs typeface="Arial" panose="020B0604020202020204" pitchFamily="34" charset="0"/>
              </a:rPr>
              <a:t> SE Zone contains many characteristics common to epithermal deposits occurring in the Kalimantan Gold Belt</a:t>
            </a:r>
          </a:p>
          <a:p>
            <a:pPr marL="635508" lvl="1" indent="-342900">
              <a:buClrTx/>
              <a:buFont typeface="Arial" panose="020B0604020202020204" pitchFamily="34" charset="0"/>
              <a:buChar char="•"/>
              <a:tabLst>
                <a:tab pos="342900" algn="l"/>
              </a:tabLst>
            </a:pPr>
            <a:r>
              <a:rPr lang="en-US" sz="2400" dirty="0">
                <a:solidFill>
                  <a:schemeClr val="tx1"/>
                </a:solidFill>
                <a:latin typeface="Arial" panose="020B0604020202020204" pitchFamily="34" charset="0"/>
                <a:cs typeface="Arial" panose="020B0604020202020204" pitchFamily="34" charset="0"/>
              </a:rPr>
              <a:t>The presence of pyrite, sphalerite, chalcopyrite, galena, and copper-bearing sulfosalt minerals reflects derivation from an intermediate sulfidation epithermal system; however:</a:t>
            </a:r>
          </a:p>
          <a:p>
            <a:pPr marL="818388" lvl="2" indent="-342900">
              <a:buClrTx/>
              <a:buFont typeface="Arial" panose="020B0604020202020204" pitchFamily="34" charset="0"/>
              <a:buChar char="•"/>
              <a:tabLst>
                <a:tab pos="342900" algn="l"/>
              </a:tabLst>
            </a:pPr>
            <a:r>
              <a:rPr lang="en-US" sz="2000" b="1" i="1" dirty="0">
                <a:solidFill>
                  <a:schemeClr val="tx1"/>
                </a:solidFill>
                <a:latin typeface="Arial" panose="020B0604020202020204" pitchFamily="34" charset="0"/>
                <a:cs typeface="Arial" panose="020B0604020202020204" pitchFamily="34" charset="0"/>
              </a:rPr>
              <a:t>The zone does not contain vein textures indicative of efficient boiling or fluid mixing that would effectively precipitate gold from the hydrothermal system</a:t>
            </a:r>
          </a:p>
          <a:p>
            <a:pPr marL="818388" lvl="2" indent="-342900">
              <a:buClrTx/>
              <a:buFont typeface="Arial" panose="020B0604020202020204" pitchFamily="34" charset="0"/>
              <a:buChar char="•"/>
              <a:tabLst>
                <a:tab pos="342900" algn="l"/>
              </a:tabLst>
            </a:pPr>
            <a:r>
              <a:rPr lang="en-US" sz="2000" b="1" i="1" dirty="0">
                <a:solidFill>
                  <a:schemeClr val="tx1"/>
                </a:solidFill>
                <a:latin typeface="Arial" panose="020B0604020202020204" pitchFamily="34" charset="0"/>
                <a:cs typeface="Arial" panose="020B0604020202020204" pitchFamily="34" charset="0"/>
              </a:rPr>
              <a:t>Fluid inclusions from minerals in the zone also lack evidence indicative of efficient boiling or fluid mixing that would effectively precipitate gold from the hydrothermal system</a:t>
            </a:r>
            <a:endParaRPr lang="en-US" sz="1000" i="1" dirty="0">
              <a:solidFill>
                <a:schemeClr val="tx1"/>
              </a:solidFill>
              <a:latin typeface="Arial" panose="020B0604020202020204" pitchFamily="34" charset="0"/>
              <a:cs typeface="Arial" panose="020B0604020202020204" pitchFamily="34" charset="0"/>
            </a:endParaRPr>
          </a:p>
          <a:p>
            <a:pPr marL="292608" lvl="1" indent="0" algn="ctr">
              <a:buClrTx/>
              <a:buNone/>
              <a:tabLst>
                <a:tab pos="342900" algn="l"/>
              </a:tabLst>
            </a:pPr>
            <a:r>
              <a:rPr lang="en-US" sz="2400" b="1" i="1" dirty="0">
                <a:solidFill>
                  <a:srgbClr val="C00000"/>
                </a:solidFill>
                <a:latin typeface="Arial" panose="020B0604020202020204" pitchFamily="34" charset="0"/>
                <a:cs typeface="Arial" panose="020B0604020202020204" pitchFamily="34" charset="0"/>
              </a:rPr>
              <a:t>Key ore-forming processes were entirely absent in the area</a:t>
            </a:r>
          </a:p>
          <a:p>
            <a:pPr marL="292608" lvl="1" indent="0" algn="ctr">
              <a:buClrTx/>
              <a:buNone/>
              <a:tabLst>
                <a:tab pos="342900" algn="l"/>
              </a:tabLst>
            </a:pPr>
            <a:endParaRPr lang="en-US" sz="800" b="1" i="1" dirty="0">
              <a:solidFill>
                <a:srgbClr val="C00000"/>
              </a:solidFill>
              <a:latin typeface="Arial" panose="020B0604020202020204" pitchFamily="34" charset="0"/>
              <a:cs typeface="Arial" panose="020B0604020202020204" pitchFamily="34" charset="0"/>
            </a:endParaRPr>
          </a:p>
          <a:p>
            <a:pPr marL="292608" lvl="1" indent="0" algn="ctr">
              <a:buClrTx/>
              <a:buNone/>
              <a:tabLst>
                <a:tab pos="342900" algn="l"/>
              </a:tabLst>
            </a:pPr>
            <a:r>
              <a:rPr lang="en-US" sz="2400" b="1" i="1" dirty="0">
                <a:solidFill>
                  <a:srgbClr val="C00000"/>
                </a:solidFill>
                <a:latin typeface="Arial" panose="020B0604020202020204" pitchFamily="34" charset="0"/>
                <a:cs typeface="Arial" panose="020B0604020202020204" pitchFamily="34" charset="0"/>
              </a:rPr>
              <a:t>The current geological interpretation is that the region comprises poorly-developed zones of base metal mineralization that commonly occurs below a potential precious metal-bearing horizon (now eroded?)</a:t>
            </a:r>
          </a:p>
        </p:txBody>
      </p:sp>
      <p:sp>
        <p:nvSpPr>
          <p:cNvPr id="9" name="Rectangle 8">
            <a:extLst>
              <a:ext uri="{FF2B5EF4-FFF2-40B4-BE49-F238E27FC236}">
                <a16:creationId xmlns:a16="http://schemas.microsoft.com/office/drawing/2014/main" id="{34C018BC-4E21-9BFD-A1B7-3A4EDF9FC8C0}"/>
              </a:ext>
            </a:extLst>
          </p:cNvPr>
          <p:cNvSpPr/>
          <p:nvPr/>
        </p:nvSpPr>
        <p:spPr>
          <a:xfrm>
            <a:off x="7277100" y="87715"/>
            <a:ext cx="32004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00000"/>
                </a:solidFill>
                <a:effectLst/>
                <a:uLnTx/>
                <a:uFillTx/>
                <a:ea typeface="+mn-ea"/>
                <a:cs typeface="+mn-cs"/>
              </a:rPr>
              <a:t>(DOI:10.3390/min10080698)</a:t>
            </a:r>
          </a:p>
        </p:txBody>
      </p:sp>
    </p:spTree>
    <p:extLst>
      <p:ext uri="{BB962C8B-B14F-4D97-AF65-F5344CB8AC3E}">
        <p14:creationId xmlns:p14="http://schemas.microsoft.com/office/powerpoint/2010/main" val="89037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4C22-2697-D9C3-BAD0-4F21250898A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BF45D59-A351-6DAB-FB6E-250D8D8C2B15}"/>
              </a:ext>
            </a:extLst>
          </p:cNvPr>
          <p:cNvSpPr txBox="1"/>
          <p:nvPr/>
        </p:nvSpPr>
        <p:spPr>
          <a:xfrm>
            <a:off x="132202" y="625628"/>
            <a:ext cx="11854150" cy="5632311"/>
          </a:xfrm>
          <a:prstGeom prst="rect">
            <a:avLst/>
          </a:prstGeom>
          <a:noFill/>
          <a:ln w="19050">
            <a:solidFill>
              <a:schemeClr val="tx1"/>
            </a:solidFill>
          </a:ln>
        </p:spPr>
        <p:txBody>
          <a:bodyPr wrap="square" rtlCol="0">
            <a:spAutoFit/>
          </a:bodyPr>
          <a:lstStyle/>
          <a:p>
            <a:pPr algn="ctr"/>
            <a:r>
              <a:rPr lang="en-US" sz="2000" b="1" dirty="0"/>
              <a:t>REGISTERED MEMBER SME CODE OF ETHICS</a:t>
            </a:r>
          </a:p>
          <a:p>
            <a:pPr algn="ctr"/>
            <a:r>
              <a:rPr lang="en-US" sz="2000" i="1" dirty="0"/>
              <a:t>(Interpretation of the Code of Ethics along with Admission, Resignation, and Disciplinary Procedures can be obtained from SME or at </a:t>
            </a:r>
            <a:r>
              <a:rPr lang="en-US" sz="2000" i="1" dirty="0">
                <a:hlinkClick r:id="rId2"/>
              </a:rPr>
              <a:t>www.smenet.org</a:t>
            </a:r>
            <a:r>
              <a:rPr lang="en-US" sz="2000" i="1" dirty="0"/>
              <a:t>)</a:t>
            </a:r>
          </a:p>
          <a:p>
            <a:pPr algn="ctr"/>
            <a:endParaRPr lang="en-US" sz="2000" i="1" dirty="0"/>
          </a:p>
          <a:p>
            <a:pPr marL="342900" indent="-342900">
              <a:buFont typeface="+mj-lt"/>
              <a:buAutoNum type="arabicPeriod"/>
            </a:pPr>
            <a:r>
              <a:rPr lang="en-US" sz="2000" dirty="0"/>
              <a:t>The responsibility of members for the welfare, health and safety of the community shall at all times come before their responsibility to the profession, to sectional or private interests, or to other members.</a:t>
            </a:r>
          </a:p>
          <a:p>
            <a:pPr marL="342900" indent="-342900">
              <a:buFont typeface="+mj-lt"/>
              <a:buAutoNum type="arabicPeriod"/>
            </a:pPr>
            <a:r>
              <a:rPr lang="en-US" sz="2000" dirty="0"/>
              <a:t>Members shall act so as to uphold and enhance the honor, integrity, and dignity of the profession</a:t>
            </a:r>
          </a:p>
          <a:p>
            <a:pPr marL="342900" indent="-342900">
              <a:buFont typeface="+mj-lt"/>
              <a:buAutoNum type="arabicPeriod"/>
            </a:pPr>
            <a:r>
              <a:rPr lang="en-US" sz="2000" dirty="0"/>
              <a:t>Members shall work only in their areas of competence</a:t>
            </a:r>
          </a:p>
          <a:p>
            <a:pPr marL="342900" indent="-342900">
              <a:buFont typeface="+mj-lt"/>
              <a:buAutoNum type="arabicPeriod"/>
            </a:pPr>
            <a:r>
              <a:rPr lang="en-US" sz="2000" dirty="0"/>
              <a:t>Members shall build their professional reputation on merit and shall not compete unfairly</a:t>
            </a:r>
          </a:p>
          <a:p>
            <a:pPr marL="342900" indent="-342900">
              <a:buFont typeface="+mj-lt"/>
              <a:buAutoNum type="arabicPeriod"/>
            </a:pPr>
            <a:r>
              <a:rPr lang="en-US" sz="2000" dirty="0"/>
              <a:t>Members shall apply their skill and knowledge in the interests of their employer or client for whom they shall act, in professional matters, as faithful agents or trustees</a:t>
            </a:r>
          </a:p>
          <a:p>
            <a:pPr marL="342900" indent="-342900">
              <a:buFont typeface="+mj-lt"/>
              <a:buAutoNum type="arabicPeriod"/>
            </a:pPr>
            <a:r>
              <a:rPr lang="en-US" sz="2000" dirty="0"/>
              <a:t>Members shall give evidence, express opinions or make statements in an objective and truthful manner and on the basis of adequate knowledge</a:t>
            </a:r>
          </a:p>
          <a:p>
            <a:pPr marL="342900" indent="-342900">
              <a:buFont typeface="+mj-lt"/>
              <a:buAutoNum type="arabicPeriod"/>
            </a:pPr>
            <a:r>
              <a:rPr lang="en-US" sz="2000" dirty="0"/>
              <a:t>Members shall continue their professional development throughout their careers and shall actively assist and encourage those under their direction to advance their knowledge and experience</a:t>
            </a:r>
          </a:p>
          <a:p>
            <a:pPr marL="342900" indent="-342900">
              <a:buFont typeface="+mj-lt"/>
              <a:buAutoNum type="arabicPeriod"/>
            </a:pPr>
            <a:r>
              <a:rPr lang="en-US" sz="2000" dirty="0"/>
              <a:t>Members shall comply with all laws and government regulations relating to the mineral industries, and with the rules, regulations and practices established and promulgated by the U. S. Securities and Exchange Commission with respect to the official listing requirements for mining and other companies.</a:t>
            </a:r>
            <a:endParaRPr lang="en-US" sz="2000" i="1" dirty="0"/>
          </a:p>
        </p:txBody>
      </p:sp>
      <p:sp>
        <p:nvSpPr>
          <p:cNvPr id="2" name="Date Placeholder 1">
            <a:extLst>
              <a:ext uri="{FF2B5EF4-FFF2-40B4-BE49-F238E27FC236}">
                <a16:creationId xmlns:a16="http://schemas.microsoft.com/office/drawing/2014/main" id="{26D82AE6-67B0-E443-BFBF-9797771CBB2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8F9B9603-5ED6-5CBA-C82C-B449BCF5DFB1}"/>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F00E6C53-BDFD-CFCE-CED8-CB0351540381}"/>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24</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710FECE9-D419-001B-2DBB-928F9D825C8A}"/>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5D606E4E-82DA-FE63-5392-643C3A902275}"/>
              </a:ext>
            </a:extLst>
          </p:cNvPr>
          <p:cNvSpPr txBox="1"/>
          <p:nvPr/>
        </p:nvSpPr>
        <p:spPr>
          <a:xfrm>
            <a:off x="1" y="-2209"/>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Where did Bre-X Fail Ethically?</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13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EEAF-C105-E376-0989-B7D6D0B4797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2F18D30-3933-2DE6-581A-38E3B7E97D67}"/>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AFED47A8-425F-AAEB-0FB5-8B0407E5B42D}"/>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727C1CC7-0977-E864-5622-3123833AF380}"/>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25</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40C2A2E0-BD76-FA4F-B31B-144D84269147}"/>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044"/>
            <a:ext cx="774595" cy="914400"/>
          </a:xfrm>
          <a:prstGeom prst="rect">
            <a:avLst/>
          </a:prstGeom>
        </p:spPr>
      </p:pic>
      <p:sp>
        <p:nvSpPr>
          <p:cNvPr id="6" name="TextBox 5">
            <a:extLst>
              <a:ext uri="{FF2B5EF4-FFF2-40B4-BE49-F238E27FC236}">
                <a16:creationId xmlns:a16="http://schemas.microsoft.com/office/drawing/2014/main" id="{F0E0004A-CCC0-8B0B-9678-0EFF7E814A85}"/>
              </a:ext>
            </a:extLst>
          </p:cNvPr>
          <p:cNvSpPr txBox="1"/>
          <p:nvPr/>
        </p:nvSpPr>
        <p:spPr>
          <a:xfrm>
            <a:off x="11113" y="20061"/>
            <a:ext cx="12180887"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Bre-X Scandal</a:t>
            </a:r>
          </a:p>
          <a:p>
            <a:pPr algn="ct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56043B4-4B6C-3A87-8D9B-927D5560C2F0}"/>
              </a:ext>
            </a:extLst>
          </p:cNvPr>
          <p:cNvSpPr txBox="1"/>
          <p:nvPr/>
        </p:nvSpPr>
        <p:spPr>
          <a:xfrm>
            <a:off x="381000" y="841468"/>
            <a:ext cx="11420475" cy="5386090"/>
          </a:xfrm>
          <a:prstGeom prst="rect">
            <a:avLst/>
          </a:prstGeom>
          <a:noFill/>
        </p:spPr>
        <p:txBody>
          <a:bodyPr wrap="square" rtlCol="0">
            <a:spAutoFit/>
          </a:bodyPr>
          <a:lstStyle/>
          <a:p>
            <a:pPr algn="ctr"/>
            <a:r>
              <a:rPr lang="en-US" sz="3600" i="1" dirty="0">
                <a:solidFill>
                  <a:srgbClr val="A50021"/>
                </a:solidFill>
                <a:latin typeface="HelveticaNeueLT Std Cn" panose="020B0506030502030204"/>
              </a:rPr>
              <a:t>“If someone is simply lying, in a huge and stupendous fashion, as appears to be the case with </a:t>
            </a:r>
            <a:r>
              <a:rPr lang="en-US" sz="3600" i="1" dirty="0" err="1">
                <a:solidFill>
                  <a:srgbClr val="A50021"/>
                </a:solidFill>
                <a:latin typeface="HelveticaNeueLT Std Cn" panose="020B0506030502030204"/>
              </a:rPr>
              <a:t>Bre</a:t>
            </a:r>
            <a:r>
              <a:rPr lang="en-US" sz="3600" i="1" dirty="0">
                <a:solidFill>
                  <a:srgbClr val="A50021"/>
                </a:solidFill>
                <a:latin typeface="HelveticaNeueLT Std Cn" panose="020B0506030502030204"/>
              </a:rPr>
              <a:t>-X, all the disclosure rules in the world will not protect either the gullible investor or, it seems, even the most sophisticated one”</a:t>
            </a:r>
          </a:p>
          <a:p>
            <a:pPr algn="ctr"/>
            <a:endParaRPr lang="en-US" sz="3200" i="1" dirty="0">
              <a:solidFill>
                <a:srgbClr val="A50021"/>
              </a:solidFill>
              <a:latin typeface="HelveticaNeueLT Std Cn" panose="020B0506030502030204"/>
            </a:endParaRPr>
          </a:p>
          <a:p>
            <a:pPr algn="ctr"/>
            <a:endParaRPr lang="en-US" sz="3200" i="1" dirty="0">
              <a:solidFill>
                <a:srgbClr val="A50021"/>
              </a:solidFill>
              <a:latin typeface="HelveticaNeueLT Std Cn" panose="020B0506030502030204"/>
            </a:endParaRPr>
          </a:p>
          <a:p>
            <a:pPr algn="ctr"/>
            <a:endParaRPr lang="en-US" sz="1600" i="1" dirty="0">
              <a:solidFill>
                <a:srgbClr val="A50021"/>
              </a:solidFill>
            </a:endParaRPr>
          </a:p>
          <a:p>
            <a:pPr algn="ctr"/>
            <a:r>
              <a:rPr lang="en-US" sz="2800" i="1" dirty="0">
                <a:solidFill>
                  <a:srgbClr val="A50021"/>
                </a:solidFill>
              </a:rPr>
              <a:t>Quote from former Toronto Stock Exchange President Rowland W. Fleming, 1997 as reported by Howard Schneider, Washington Post, Sunday, May 18, 1997, p. H01</a:t>
            </a:r>
          </a:p>
        </p:txBody>
      </p:sp>
    </p:spTree>
    <p:extLst>
      <p:ext uri="{BB962C8B-B14F-4D97-AF65-F5344CB8AC3E}">
        <p14:creationId xmlns:p14="http://schemas.microsoft.com/office/powerpoint/2010/main" val="330062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6EEB0-0255-E353-A5B5-136A54A5F48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38A701E-939D-EEA4-E362-1C5A629419BB}"/>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44EF7B34-0B07-F516-238B-5C86A73A2C4E}"/>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440B67CC-B2C9-ACEE-CB7A-3235E62B28A5}"/>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26</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D654B658-1B82-B427-EDB0-A96820380E8D}"/>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534658" y="5066"/>
            <a:ext cx="657342" cy="775984"/>
          </a:xfrm>
          <a:prstGeom prst="rect">
            <a:avLst/>
          </a:prstGeom>
        </p:spPr>
      </p:pic>
      <p:sp>
        <p:nvSpPr>
          <p:cNvPr id="6" name="TextBox 5">
            <a:extLst>
              <a:ext uri="{FF2B5EF4-FFF2-40B4-BE49-F238E27FC236}">
                <a16:creationId xmlns:a16="http://schemas.microsoft.com/office/drawing/2014/main" id="{6DFBB5A3-B8B3-CC9B-03BE-2758CDCEA678}"/>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Regulatory Advances</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BDC5D1C-1331-FF67-8371-C8D51AE88018}"/>
              </a:ext>
            </a:extLst>
          </p:cNvPr>
          <p:cNvSpPr txBox="1"/>
          <p:nvPr/>
        </p:nvSpPr>
        <p:spPr>
          <a:xfrm>
            <a:off x="7936" y="1004511"/>
            <a:ext cx="7130472" cy="507831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Licensure for Professional Geologists/Engineers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Professional Geologist (P.G.) in many states (Minnesota, Wisconsin)</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Professional Geoscientist in Canada (PGEO)</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American Institute of Professional Geologists Certified Professional Geologist (CPG)</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Public Reporting of Exploration Data</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Canada – NI 43-101</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Australia – JORC</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South Africa – SAMREC</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 Security and Exchange Commission 17 CFR Parts 229, 230, 239, and 249</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DA47AAB-9D91-8BAF-08BE-4B9DFF6EF4F3}"/>
              </a:ext>
            </a:extLst>
          </p:cNvPr>
          <p:cNvPicPr>
            <a:picLocks noChangeAspect="1"/>
          </p:cNvPicPr>
          <p:nvPr/>
        </p:nvPicPr>
        <p:blipFill>
          <a:blip r:embed="rId4"/>
          <a:stretch>
            <a:fillRect/>
          </a:stretch>
        </p:blipFill>
        <p:spPr>
          <a:xfrm>
            <a:off x="8474179" y="847955"/>
            <a:ext cx="3177552" cy="857231"/>
          </a:xfrm>
          <a:prstGeom prst="rect">
            <a:avLst/>
          </a:prstGeom>
        </p:spPr>
      </p:pic>
      <p:pic>
        <p:nvPicPr>
          <p:cNvPr id="9" name="Picture 8">
            <a:extLst>
              <a:ext uri="{FF2B5EF4-FFF2-40B4-BE49-F238E27FC236}">
                <a16:creationId xmlns:a16="http://schemas.microsoft.com/office/drawing/2014/main" id="{38D6A512-0FCE-9499-4447-789E100062DD}"/>
              </a:ext>
            </a:extLst>
          </p:cNvPr>
          <p:cNvPicPr>
            <a:picLocks noChangeAspect="1"/>
          </p:cNvPicPr>
          <p:nvPr/>
        </p:nvPicPr>
        <p:blipFill>
          <a:blip r:embed="rId5"/>
          <a:stretch>
            <a:fillRect/>
          </a:stretch>
        </p:blipFill>
        <p:spPr>
          <a:xfrm>
            <a:off x="7985065" y="2721868"/>
            <a:ext cx="1312776" cy="1312776"/>
          </a:xfrm>
          <a:prstGeom prst="rect">
            <a:avLst/>
          </a:prstGeom>
        </p:spPr>
      </p:pic>
      <p:pic>
        <p:nvPicPr>
          <p:cNvPr id="10" name="Picture 2" descr="Professional Geoscientists Ontario | LinkedIn">
            <a:extLst>
              <a:ext uri="{FF2B5EF4-FFF2-40B4-BE49-F238E27FC236}">
                <a16:creationId xmlns:a16="http://schemas.microsoft.com/office/drawing/2014/main" id="{D48DA91C-87A5-3198-5363-E3329CD9E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914" b="26087"/>
          <a:stretch/>
        </p:blipFill>
        <p:spPr bwMode="auto">
          <a:xfrm>
            <a:off x="9110455" y="1825112"/>
            <a:ext cx="1905000" cy="857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8216699-2888-EF39-BB15-A8ECFB75E028}"/>
              </a:ext>
            </a:extLst>
          </p:cNvPr>
          <p:cNvPicPr>
            <a:picLocks noChangeAspect="1"/>
          </p:cNvPicPr>
          <p:nvPr/>
        </p:nvPicPr>
        <p:blipFill>
          <a:blip r:embed="rId7"/>
          <a:stretch>
            <a:fillRect/>
          </a:stretch>
        </p:blipFill>
        <p:spPr>
          <a:xfrm>
            <a:off x="8108593" y="4117696"/>
            <a:ext cx="2527564" cy="1421755"/>
          </a:xfrm>
          <a:prstGeom prst="rect">
            <a:avLst/>
          </a:prstGeom>
        </p:spPr>
      </p:pic>
      <p:pic>
        <p:nvPicPr>
          <p:cNvPr id="12" name="Picture 11">
            <a:extLst>
              <a:ext uri="{FF2B5EF4-FFF2-40B4-BE49-F238E27FC236}">
                <a16:creationId xmlns:a16="http://schemas.microsoft.com/office/drawing/2014/main" id="{5FA52708-82B4-FCB2-5135-A91CB5C3C70F}"/>
              </a:ext>
            </a:extLst>
          </p:cNvPr>
          <p:cNvPicPr>
            <a:picLocks noChangeAspect="1"/>
          </p:cNvPicPr>
          <p:nvPr/>
        </p:nvPicPr>
        <p:blipFill>
          <a:blip r:embed="rId8"/>
          <a:stretch>
            <a:fillRect/>
          </a:stretch>
        </p:blipFill>
        <p:spPr>
          <a:xfrm>
            <a:off x="6812860" y="5521198"/>
            <a:ext cx="2527564" cy="831435"/>
          </a:xfrm>
          <a:prstGeom prst="rect">
            <a:avLst/>
          </a:prstGeom>
        </p:spPr>
      </p:pic>
      <p:pic>
        <p:nvPicPr>
          <p:cNvPr id="13" name="Picture 12">
            <a:extLst>
              <a:ext uri="{FF2B5EF4-FFF2-40B4-BE49-F238E27FC236}">
                <a16:creationId xmlns:a16="http://schemas.microsoft.com/office/drawing/2014/main" id="{D7BE9933-F9B5-9721-B6FB-763BA4C32C12}"/>
              </a:ext>
            </a:extLst>
          </p:cNvPr>
          <p:cNvPicPr>
            <a:picLocks noChangeAspect="1"/>
          </p:cNvPicPr>
          <p:nvPr/>
        </p:nvPicPr>
        <p:blipFill>
          <a:blip r:embed="rId9"/>
          <a:stretch>
            <a:fillRect/>
          </a:stretch>
        </p:blipFill>
        <p:spPr>
          <a:xfrm>
            <a:off x="9429869" y="5533986"/>
            <a:ext cx="2634804" cy="805858"/>
          </a:xfrm>
          <a:prstGeom prst="rect">
            <a:avLst/>
          </a:prstGeom>
        </p:spPr>
      </p:pic>
      <p:pic>
        <p:nvPicPr>
          <p:cNvPr id="14" name="Picture 13">
            <a:extLst>
              <a:ext uri="{FF2B5EF4-FFF2-40B4-BE49-F238E27FC236}">
                <a16:creationId xmlns:a16="http://schemas.microsoft.com/office/drawing/2014/main" id="{EB9B8D79-FF12-7A33-D0B0-E475B92A786A}"/>
              </a:ext>
            </a:extLst>
          </p:cNvPr>
          <p:cNvPicPr>
            <a:picLocks noChangeAspect="1"/>
          </p:cNvPicPr>
          <p:nvPr/>
        </p:nvPicPr>
        <p:blipFill>
          <a:blip r:embed="rId10"/>
          <a:stretch>
            <a:fillRect/>
          </a:stretch>
        </p:blipFill>
        <p:spPr>
          <a:xfrm>
            <a:off x="10693864" y="2649043"/>
            <a:ext cx="1415121" cy="1383810"/>
          </a:xfrm>
          <a:prstGeom prst="rect">
            <a:avLst/>
          </a:prstGeom>
        </p:spPr>
      </p:pic>
      <p:pic>
        <p:nvPicPr>
          <p:cNvPr id="15" name="Picture 14">
            <a:extLst>
              <a:ext uri="{FF2B5EF4-FFF2-40B4-BE49-F238E27FC236}">
                <a16:creationId xmlns:a16="http://schemas.microsoft.com/office/drawing/2014/main" id="{A76BF364-3C78-9A13-8350-B636DB902C17}"/>
              </a:ext>
            </a:extLst>
          </p:cNvPr>
          <p:cNvPicPr>
            <a:picLocks noChangeAspect="1"/>
          </p:cNvPicPr>
          <p:nvPr/>
        </p:nvPicPr>
        <p:blipFill>
          <a:blip r:embed="rId11"/>
          <a:stretch>
            <a:fillRect/>
          </a:stretch>
        </p:blipFill>
        <p:spPr>
          <a:xfrm>
            <a:off x="10814511" y="4175939"/>
            <a:ext cx="1250162" cy="1250162"/>
          </a:xfrm>
          <a:prstGeom prst="rect">
            <a:avLst/>
          </a:prstGeom>
        </p:spPr>
      </p:pic>
    </p:spTree>
    <p:extLst>
      <p:ext uri="{BB962C8B-B14F-4D97-AF65-F5344CB8AC3E}">
        <p14:creationId xmlns:p14="http://schemas.microsoft.com/office/powerpoint/2010/main" val="45836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437F6-76D8-B3D0-DA41-001969D11BF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6D0-225F-27AC-F749-746DF22B4058}"/>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630D7512-EFE8-011E-ACC1-0EB046D278FD}"/>
              </a:ext>
            </a:extLst>
          </p:cNvPr>
          <p:cNvSpPr>
            <a:spLocks noGrp="1"/>
          </p:cNvSpPr>
          <p:nvPr>
            <p:ph type="ftr" sz="quarter" idx="11"/>
          </p:nvPr>
        </p:nvSpPr>
        <p:spPr>
          <a:xfrm>
            <a:off x="3657600" y="6459785"/>
            <a:ext cx="4851389" cy="365125"/>
          </a:xfrm>
        </p:spPr>
        <p:txBody>
          <a:bodyPr/>
          <a:lstStyle/>
          <a:p>
            <a:r>
              <a:rPr lang="en-US"/>
              <a:t>Mgwa ethics  - April 23, 2026</a:t>
            </a:r>
            <a:endParaRPr lang="en-US" dirty="0"/>
          </a:p>
        </p:txBody>
      </p:sp>
      <p:sp>
        <p:nvSpPr>
          <p:cNvPr id="4" name="Slide Number Placeholder 3">
            <a:extLst>
              <a:ext uri="{FF2B5EF4-FFF2-40B4-BE49-F238E27FC236}">
                <a16:creationId xmlns:a16="http://schemas.microsoft.com/office/drawing/2014/main" id="{2124AD7F-37FE-B969-E17D-B3AA62C2E8E3}"/>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27</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D75D7AAA-5F63-E3A5-3DF7-49C4A65EB794}"/>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02108A66-E666-B2DE-EAB7-952E318A2EBC}"/>
              </a:ext>
            </a:extLst>
          </p:cNvPr>
          <p:cNvSpPr txBox="1"/>
          <p:nvPr/>
        </p:nvSpPr>
        <p:spPr>
          <a:xfrm>
            <a:off x="1" y="20061"/>
            <a:ext cx="12184062" cy="984885"/>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International Reporting Standards</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A82A9BE-19DA-F214-8DF8-5B03806452F9}"/>
              </a:ext>
            </a:extLst>
          </p:cNvPr>
          <p:cNvSpPr txBox="1"/>
          <p:nvPr/>
        </p:nvSpPr>
        <p:spPr>
          <a:xfrm>
            <a:off x="5857875" y="1252144"/>
            <a:ext cx="5829028" cy="4401205"/>
          </a:xfrm>
          <a:prstGeom prst="rect">
            <a:avLst/>
          </a:prstGeom>
          <a:noFill/>
        </p:spPr>
        <p:txBody>
          <a:bodyPr wrap="square" rtlCol="0">
            <a:spAutoFit/>
          </a:bodyPr>
          <a:lstStyle/>
          <a:p>
            <a:pPr algn="ctr"/>
            <a:r>
              <a:rPr lang="en-US" sz="2800" b="0" i="0" dirty="0">
                <a:solidFill>
                  <a:srgbClr val="231F20"/>
                </a:solidFill>
                <a:effectLst/>
                <a:highlight>
                  <a:srgbClr val="FFFFFF"/>
                </a:highlight>
                <a:latin typeface="Arial" panose="020B0604020202020204" pitchFamily="34" charset="0"/>
                <a:cs typeface="Arial" panose="020B0604020202020204" pitchFamily="34" charset="0"/>
              </a:rPr>
              <a:t>The aim of CRIRSCO (Committee for Mineral Reserves International Reporting Standards) is to </a:t>
            </a:r>
            <a:r>
              <a:rPr lang="en-US" sz="2800" b="1" i="1" dirty="0">
                <a:solidFill>
                  <a:srgbClr val="231F20"/>
                </a:solidFill>
                <a:effectLst/>
                <a:highlight>
                  <a:srgbClr val="FFFFFF"/>
                </a:highlight>
                <a:latin typeface="Arial" panose="020B0604020202020204" pitchFamily="34" charset="0"/>
                <a:cs typeface="Arial" panose="020B0604020202020204" pitchFamily="34" charset="0"/>
              </a:rPr>
              <a:t>contribute to earning and maintaining that trust by promoting high standards of reporting of mineral deposit estimates (Mineral Resources and Mineral Reserves) and of exploration. </a:t>
            </a:r>
            <a:endParaRPr lang="en-US" sz="1400" b="1" i="1" dirty="0">
              <a:solidFill>
                <a:srgbClr val="A5002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AFF2DE7-E96C-AD45-B58B-87F28CAFBA03}"/>
              </a:ext>
            </a:extLst>
          </p:cNvPr>
          <p:cNvPicPr>
            <a:picLocks noChangeAspect="1"/>
          </p:cNvPicPr>
          <p:nvPr/>
        </p:nvPicPr>
        <p:blipFill>
          <a:blip r:embed="rId3"/>
          <a:stretch>
            <a:fillRect/>
          </a:stretch>
        </p:blipFill>
        <p:spPr>
          <a:xfrm>
            <a:off x="1678899" y="963642"/>
            <a:ext cx="2594199" cy="1189008"/>
          </a:xfrm>
          <a:prstGeom prst="rect">
            <a:avLst/>
          </a:prstGeom>
        </p:spPr>
      </p:pic>
      <p:pic>
        <p:nvPicPr>
          <p:cNvPr id="10" name="Picture 9">
            <a:extLst>
              <a:ext uri="{FF2B5EF4-FFF2-40B4-BE49-F238E27FC236}">
                <a16:creationId xmlns:a16="http://schemas.microsoft.com/office/drawing/2014/main" id="{26083574-B194-8374-9B06-482D5924B010}"/>
              </a:ext>
            </a:extLst>
          </p:cNvPr>
          <p:cNvPicPr>
            <a:picLocks noChangeAspect="1"/>
          </p:cNvPicPr>
          <p:nvPr/>
        </p:nvPicPr>
        <p:blipFill>
          <a:blip r:embed="rId4"/>
          <a:stretch>
            <a:fillRect/>
          </a:stretch>
        </p:blipFill>
        <p:spPr>
          <a:xfrm>
            <a:off x="608791" y="2152650"/>
            <a:ext cx="4734415" cy="2482681"/>
          </a:xfrm>
          <a:prstGeom prst="rect">
            <a:avLst/>
          </a:prstGeom>
        </p:spPr>
      </p:pic>
      <p:sp>
        <p:nvSpPr>
          <p:cNvPr id="11" name="TextBox 10">
            <a:extLst>
              <a:ext uri="{FF2B5EF4-FFF2-40B4-BE49-F238E27FC236}">
                <a16:creationId xmlns:a16="http://schemas.microsoft.com/office/drawing/2014/main" id="{8AD245DF-74D3-92E1-9BE3-8ACB07E3D275}"/>
              </a:ext>
            </a:extLst>
          </p:cNvPr>
          <p:cNvSpPr txBox="1"/>
          <p:nvPr/>
        </p:nvSpPr>
        <p:spPr>
          <a:xfrm>
            <a:off x="608791" y="4756607"/>
            <a:ext cx="4734414" cy="1477328"/>
          </a:xfrm>
          <a:prstGeom prst="rect">
            <a:avLst/>
          </a:prstGeom>
          <a:noFill/>
        </p:spPr>
        <p:txBody>
          <a:bodyPr wrap="square" rtlCol="0">
            <a:spAutoFit/>
          </a:bodyPr>
          <a:lstStyle/>
          <a:p>
            <a:pPr algn="ctr"/>
            <a:r>
              <a:rPr lang="en-US" dirty="0"/>
              <a:t>16 members including Australasia, Brazil, Canada, Chile, China, Columbia, Europe, India, Indonesia, Kazakhstan, Mongolia, </a:t>
            </a:r>
            <a:r>
              <a:rPr lang="en-US" dirty="0" err="1"/>
              <a:t>Phillippines</a:t>
            </a:r>
            <a:r>
              <a:rPr lang="en-US" dirty="0"/>
              <a:t>, Russia, South Africa, Turkey and the United States</a:t>
            </a:r>
          </a:p>
        </p:txBody>
      </p:sp>
      <p:sp>
        <p:nvSpPr>
          <p:cNvPr id="12" name="TextBox 11">
            <a:extLst>
              <a:ext uri="{FF2B5EF4-FFF2-40B4-BE49-F238E27FC236}">
                <a16:creationId xmlns:a16="http://schemas.microsoft.com/office/drawing/2014/main" id="{3777DC50-144B-E669-1052-CE25012E7DA1}"/>
              </a:ext>
            </a:extLst>
          </p:cNvPr>
          <p:cNvSpPr txBox="1"/>
          <p:nvPr/>
        </p:nvSpPr>
        <p:spPr>
          <a:xfrm>
            <a:off x="6096000" y="5621006"/>
            <a:ext cx="5590904" cy="307777"/>
          </a:xfrm>
          <a:prstGeom prst="rect">
            <a:avLst/>
          </a:prstGeom>
          <a:noFill/>
        </p:spPr>
        <p:txBody>
          <a:bodyPr wrap="square" rtlCol="0">
            <a:spAutoFit/>
          </a:bodyPr>
          <a:lstStyle/>
          <a:p>
            <a:pPr algn="ctr"/>
            <a:r>
              <a:rPr lang="en-US" sz="1400" b="0" i="1" dirty="0">
                <a:solidFill>
                  <a:srgbClr val="A50021"/>
                </a:solidFill>
                <a:effectLst/>
                <a:highlight>
                  <a:srgbClr val="FFFFFF"/>
                </a:highlight>
                <a:latin typeface="Arial" panose="020B0604020202020204" pitchFamily="34" charset="0"/>
                <a:cs typeface="Arial" panose="020B0604020202020204" pitchFamily="34" charset="0"/>
              </a:rPr>
              <a:t>(https://crirsco.com/)</a:t>
            </a:r>
            <a:endParaRPr lang="en-US" sz="1400" i="1" dirty="0">
              <a:solidFill>
                <a:srgbClr val="A50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0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CC21A-1BD7-8ECB-66F7-4DC745DC2F2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D0F2F8F-9B60-DC7D-1C8B-27F88E188C32}"/>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DE2883F8-4C0B-4C1E-59B2-C2032370A038}"/>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24E88C23-7C09-31A8-FE12-4A51BA47F020}"/>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28</a:t>
            </a:fld>
            <a:endParaRPr lang="en-US" dirty="0"/>
          </a:p>
        </p:txBody>
      </p:sp>
      <p:sp>
        <p:nvSpPr>
          <p:cNvPr id="6" name="TextBox 5">
            <a:extLst>
              <a:ext uri="{FF2B5EF4-FFF2-40B4-BE49-F238E27FC236}">
                <a16:creationId xmlns:a16="http://schemas.microsoft.com/office/drawing/2014/main" id="{DBC0970D-C992-194D-5FDE-82074CE94850}"/>
              </a:ext>
            </a:extLst>
          </p:cNvPr>
          <p:cNvSpPr txBox="1"/>
          <p:nvPr/>
        </p:nvSpPr>
        <p:spPr>
          <a:xfrm>
            <a:off x="504172" y="37124"/>
            <a:ext cx="5298509" cy="2339102"/>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International Reporting Standards</a:t>
            </a:r>
          </a:p>
          <a:p>
            <a:endParaRPr 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E32458B-F4B3-A0F5-15E8-C9C24FF542F9}"/>
              </a:ext>
            </a:extLst>
          </p:cNvPr>
          <p:cNvPicPr>
            <a:picLocks noChangeAspect="1"/>
          </p:cNvPicPr>
          <p:nvPr/>
        </p:nvPicPr>
        <p:blipFill rotWithShape="1">
          <a:blip r:embed="rId3"/>
          <a:srcRect t="1837" r="44485" b="1561"/>
          <a:stretch>
            <a:fillRect/>
          </a:stretch>
        </p:blipFill>
        <p:spPr>
          <a:xfrm>
            <a:off x="6366341" y="7241"/>
            <a:ext cx="5520858" cy="6305877"/>
          </a:xfrm>
          <a:prstGeom prst="rect">
            <a:avLst/>
          </a:prstGeom>
        </p:spPr>
      </p:pic>
      <p:pic>
        <p:nvPicPr>
          <p:cNvPr id="5" name="Content Placeholder 4" descr="A red triangle with a black background&#10;&#10;AI-generated content may be incorrect.">
            <a:extLst>
              <a:ext uri="{FF2B5EF4-FFF2-40B4-BE49-F238E27FC236}">
                <a16:creationId xmlns:a16="http://schemas.microsoft.com/office/drawing/2014/main" id="{66E24A00-837D-D193-3E09-EE35B29A8744}"/>
              </a:ext>
            </a:extLst>
          </p:cNvPr>
          <p:cNvPicPr>
            <a:picLocks noChangeAspect="1"/>
          </p:cNvPicPr>
          <p:nvPr/>
        </p:nvPicPr>
        <p:blipFill>
          <a:blip r:embed="rId4">
            <a:extLst>
              <a:ext uri="{28A0092B-C50C-407E-A947-70E740481C1C}">
                <a14:useLocalDpi xmlns:a14="http://schemas.microsoft.com/office/drawing/2010/main" val="0"/>
              </a:ext>
            </a:extLst>
          </a:blip>
          <a:srcRect l="11603" t="3726" r="6205" b="14273"/>
          <a:stretch>
            <a:fillRect/>
          </a:stretch>
        </p:blipFill>
        <p:spPr>
          <a:xfrm>
            <a:off x="11633030" y="16560"/>
            <a:ext cx="558970" cy="659857"/>
          </a:xfrm>
          <a:prstGeom prst="rect">
            <a:avLst/>
          </a:prstGeom>
        </p:spPr>
      </p:pic>
      <p:sp>
        <p:nvSpPr>
          <p:cNvPr id="8" name="TextBox 7">
            <a:extLst>
              <a:ext uri="{FF2B5EF4-FFF2-40B4-BE49-F238E27FC236}">
                <a16:creationId xmlns:a16="http://schemas.microsoft.com/office/drawing/2014/main" id="{EC2F2CBC-FBD3-68CC-4D5F-FDFC26F52DDD}"/>
              </a:ext>
            </a:extLst>
          </p:cNvPr>
          <p:cNvSpPr txBox="1"/>
          <p:nvPr/>
        </p:nvSpPr>
        <p:spPr>
          <a:xfrm>
            <a:off x="0" y="2705580"/>
            <a:ext cx="6306854" cy="3046988"/>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general relationships between Exploration Results, Mineral Resources, and Mineral Reserves.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These relationships are similar amongst the several regulatory standards and follow the standard definition of mineral resources and mineral reserves developed by CRIRSCO</a:t>
            </a:r>
          </a:p>
        </p:txBody>
      </p:sp>
      <p:sp>
        <p:nvSpPr>
          <p:cNvPr id="9" name="TextBox 8">
            <a:extLst>
              <a:ext uri="{FF2B5EF4-FFF2-40B4-BE49-F238E27FC236}">
                <a16:creationId xmlns:a16="http://schemas.microsoft.com/office/drawing/2014/main" id="{65CFFB9B-443A-5BC3-EFBC-E360A4A1BD85}"/>
              </a:ext>
            </a:extLst>
          </p:cNvPr>
          <p:cNvSpPr txBox="1"/>
          <p:nvPr/>
        </p:nvSpPr>
        <p:spPr>
          <a:xfrm>
            <a:off x="10153650" y="2852402"/>
            <a:ext cx="1735885" cy="307777"/>
          </a:xfrm>
          <a:prstGeom prst="rect">
            <a:avLst/>
          </a:prstGeom>
          <a:noFill/>
        </p:spPr>
        <p:txBody>
          <a:bodyPr wrap="square" rtlCol="0">
            <a:spAutoFit/>
          </a:bodyPr>
          <a:lstStyle/>
          <a:p>
            <a:pPr algn="ctr"/>
            <a:r>
              <a:rPr lang="en-US" sz="1400" b="0" i="1" dirty="0">
                <a:solidFill>
                  <a:srgbClr val="A50021"/>
                </a:solidFill>
                <a:effectLst/>
                <a:highlight>
                  <a:srgbClr val="FFFFFF"/>
                </a:highlight>
                <a:latin typeface="Arial" panose="020B0604020202020204" pitchFamily="34" charset="0"/>
                <a:cs typeface="Arial" panose="020B0604020202020204" pitchFamily="34" charset="0"/>
              </a:rPr>
              <a:t>(CRIRSCO, 2024)</a:t>
            </a:r>
            <a:endParaRPr lang="en-US" sz="1400" i="1" dirty="0">
              <a:solidFill>
                <a:srgbClr val="A50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463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B911-09FC-EDAC-AEB3-F6292210936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4CC4-7A2A-004E-9FF5-100CCB2D3DBC}"/>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B5F78B7F-F421-D1BE-87CA-5C902C0FB497}"/>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9491BED8-7831-F5CA-DE81-CB52A192B437}"/>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29</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8C656D9F-663F-4F4C-F4F8-E706B651EB1F}"/>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561C03B4-FED9-C971-F46A-B504EB838A42}"/>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Why Reporting Standards?</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312BD2A-7154-13DF-3F31-9CB0A4F7574F}"/>
              </a:ext>
            </a:extLst>
          </p:cNvPr>
          <p:cNvSpPr txBox="1"/>
          <p:nvPr/>
        </p:nvSpPr>
        <p:spPr>
          <a:xfrm>
            <a:off x="75157" y="977031"/>
            <a:ext cx="12108905" cy="4524315"/>
          </a:xfrm>
          <a:prstGeom prst="rect">
            <a:avLst/>
          </a:prstGeom>
          <a:noFill/>
        </p:spPr>
        <p:txBody>
          <a:bodyPr wrap="square" rtlCol="0">
            <a:spAutoFit/>
          </a:bodyPr>
          <a:lstStyle/>
          <a:p>
            <a:pPr marL="514350" indent="-514350">
              <a:buAutoNum type="arabicPeriod"/>
            </a:pPr>
            <a:r>
              <a:rPr lang="en-US" sz="3200" dirty="0">
                <a:latin typeface="Arial" panose="020B0604020202020204" pitchFamily="34" charset="0"/>
                <a:cs typeface="Arial" panose="020B0604020202020204" pitchFamily="34" charset="0"/>
              </a:rPr>
              <a:t>Gives minimum standards for the reporting of exploration results, mineral resources, and mineral reserves</a:t>
            </a:r>
          </a:p>
          <a:p>
            <a:pPr marL="514350" indent="-514350">
              <a:buAutoNum type="arabicPeriod"/>
            </a:pPr>
            <a:r>
              <a:rPr lang="en-US" sz="3200" dirty="0">
                <a:latin typeface="Arial" panose="020B0604020202020204" pitchFamily="34" charset="0"/>
                <a:cs typeface="Arial" panose="020B0604020202020204" pitchFamily="34" charset="0"/>
              </a:rPr>
              <a:t>Increases the credibility to claims made by promoters, and allows comparisons based on standards</a:t>
            </a:r>
          </a:p>
          <a:p>
            <a:pPr marL="514350" indent="-514350">
              <a:buAutoNum type="arabicPeriod"/>
            </a:pPr>
            <a:r>
              <a:rPr lang="en-US" sz="3200" dirty="0">
                <a:latin typeface="Arial" panose="020B0604020202020204" pitchFamily="34" charset="0"/>
                <a:cs typeface="Arial" panose="020B0604020202020204" pitchFamily="34" charset="0"/>
              </a:rPr>
              <a:t>Provides guidance to professionals</a:t>
            </a:r>
          </a:p>
          <a:p>
            <a:pPr marL="514350" indent="-514350">
              <a:buAutoNum type="arabicPeriod"/>
            </a:pPr>
            <a:r>
              <a:rPr lang="en-US" sz="3200" dirty="0">
                <a:latin typeface="Arial" panose="020B0604020202020204" pitchFamily="34" charset="0"/>
                <a:cs typeface="Arial" panose="020B0604020202020204" pitchFamily="34" charset="0"/>
              </a:rPr>
              <a:t>Assists the Competent Person to show the legitimacy of the declaration and provides credibility to the report</a:t>
            </a:r>
          </a:p>
          <a:p>
            <a:pPr marL="514350" indent="-514350">
              <a:buAutoNum type="arabicPeriod"/>
            </a:pPr>
            <a:r>
              <a:rPr lang="en-US" sz="3200" dirty="0">
                <a:latin typeface="Arial" panose="020B0604020202020204" pitchFamily="34" charset="0"/>
                <a:cs typeface="Arial" panose="020B0604020202020204" pitchFamily="34" charset="0"/>
              </a:rPr>
              <a:t>Promotes high reporting standards</a:t>
            </a:r>
          </a:p>
          <a:p>
            <a:pPr marL="514350" indent="-514350">
              <a:buAutoNum type="arabicPeriod"/>
            </a:pPr>
            <a:r>
              <a:rPr lang="en-US" sz="3200" dirty="0">
                <a:latin typeface="Arial" panose="020B0604020202020204" pitchFamily="34" charset="0"/>
                <a:cs typeface="Arial" panose="020B0604020202020204" pitchFamily="34" charset="0"/>
              </a:rPr>
              <a:t>Maintains trust of investors and other interested parties</a:t>
            </a:r>
          </a:p>
        </p:txBody>
      </p:sp>
      <p:sp>
        <p:nvSpPr>
          <p:cNvPr id="8" name="TextBox 7">
            <a:extLst>
              <a:ext uri="{FF2B5EF4-FFF2-40B4-BE49-F238E27FC236}">
                <a16:creationId xmlns:a16="http://schemas.microsoft.com/office/drawing/2014/main" id="{6AD75C77-8591-0C03-B139-655A013BC572}"/>
              </a:ext>
            </a:extLst>
          </p:cNvPr>
          <p:cNvSpPr txBox="1"/>
          <p:nvPr/>
        </p:nvSpPr>
        <p:spPr>
          <a:xfrm>
            <a:off x="7938" y="5736239"/>
            <a:ext cx="12184062" cy="307777"/>
          </a:xfrm>
          <a:prstGeom prst="rect">
            <a:avLst/>
          </a:prstGeom>
          <a:noFill/>
        </p:spPr>
        <p:txBody>
          <a:bodyPr wrap="square">
            <a:spAutoFit/>
          </a:bodyPr>
          <a:lstStyle/>
          <a:p>
            <a:pPr algn="ctr"/>
            <a:r>
              <a:rPr lang="en-US" sz="1400" i="1" dirty="0">
                <a:solidFill>
                  <a:srgbClr val="A50021"/>
                </a:solidFill>
              </a:rPr>
              <a:t>(modified from Lomberg and </a:t>
            </a:r>
            <a:r>
              <a:rPr lang="en-US" sz="1400" i="1" dirty="0" err="1">
                <a:solidFill>
                  <a:srgbClr val="A50021"/>
                </a:solidFill>
              </a:rPr>
              <a:t>Rupprect</a:t>
            </a:r>
            <a:r>
              <a:rPr lang="en-US" sz="1400" i="1" dirty="0">
                <a:solidFill>
                  <a:srgbClr val="A50021"/>
                </a:solidFill>
              </a:rPr>
              <a:t> (samcode.co/za/</a:t>
            </a:r>
            <a:r>
              <a:rPr lang="en-US" sz="1400" i="1" dirty="0" err="1">
                <a:solidFill>
                  <a:srgbClr val="A50021"/>
                </a:solidFill>
              </a:rPr>
              <a:t>samcode-ssc</a:t>
            </a:r>
            <a:r>
              <a:rPr lang="en-US" sz="1400" i="1" dirty="0">
                <a:solidFill>
                  <a:srgbClr val="A50021"/>
                </a:solidFill>
              </a:rPr>
              <a:t>/</a:t>
            </a:r>
            <a:r>
              <a:rPr lang="en-US" sz="1400" i="1" dirty="0" err="1">
                <a:solidFill>
                  <a:srgbClr val="A50021"/>
                </a:solidFill>
              </a:rPr>
              <a:t>samrec</a:t>
            </a:r>
            <a:r>
              <a:rPr lang="en-US" sz="1400" i="1" dirty="0">
                <a:solidFill>
                  <a:srgbClr val="A50021"/>
                </a:solidFill>
              </a:rPr>
              <a:t>))</a:t>
            </a:r>
          </a:p>
        </p:txBody>
      </p:sp>
    </p:spTree>
    <p:extLst>
      <p:ext uri="{BB962C8B-B14F-4D97-AF65-F5344CB8AC3E}">
        <p14:creationId xmlns:p14="http://schemas.microsoft.com/office/powerpoint/2010/main" val="343460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6C82-ADF2-6DB8-F324-5DE0597E4A5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B248FC6-E734-E713-2699-F341438D738B}"/>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6FF3456F-241B-7358-DE5B-6C84E058F693}"/>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30C807DE-1A8F-9A65-448B-0BD51B2FC645}"/>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F1895359-2927-4248-4A95-25356516C069}"/>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F50F1D19-E1D5-4EB4-70B2-5CB42245F00A}"/>
              </a:ext>
            </a:extLst>
          </p:cNvPr>
          <p:cNvSpPr txBox="1"/>
          <p:nvPr/>
        </p:nvSpPr>
        <p:spPr>
          <a:xfrm>
            <a:off x="11113" y="20061"/>
            <a:ext cx="12172950"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What is Ethics?</a:t>
            </a:r>
          </a:p>
          <a:p>
            <a:pPr algn="ctr"/>
            <a:endParaRPr lang="en-US" sz="14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19E079F-A970-8702-1671-3B7BE4659FF5}"/>
              </a:ext>
            </a:extLst>
          </p:cNvPr>
          <p:cNvSpPr txBox="1">
            <a:spLocks/>
          </p:cNvSpPr>
          <p:nvPr/>
        </p:nvSpPr>
        <p:spPr>
          <a:xfrm>
            <a:off x="409575" y="917106"/>
            <a:ext cx="1137285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3200" dirty="0">
                <a:latin typeface="Arial" panose="020B0604020202020204" pitchFamily="34" charset="0"/>
                <a:cs typeface="Arial" panose="020B0604020202020204" pitchFamily="34" charset="0"/>
              </a:rPr>
              <a:t>A set of moral principles; a theory or system of moral values</a:t>
            </a:r>
            <a:r>
              <a:rPr lang="en-US" sz="3200" baseline="30000" dirty="0">
                <a:solidFill>
                  <a:srgbClr val="C00000"/>
                </a:solidFill>
                <a:latin typeface="Arial" panose="020B0604020202020204" pitchFamily="34" charset="0"/>
                <a:cs typeface="Arial" panose="020B0604020202020204" pitchFamily="34" charset="0"/>
              </a:rPr>
              <a:t>1</a:t>
            </a:r>
          </a:p>
          <a:p>
            <a:pPr marL="342900" indent="-342900">
              <a:buClrTx/>
              <a:buFont typeface="Arial" panose="020B0604020202020204" pitchFamily="34" charset="0"/>
              <a:buChar char="•"/>
              <a:tabLst>
                <a:tab pos="342900" algn="l"/>
              </a:tabLst>
            </a:pPr>
            <a:r>
              <a:rPr lang="en-US" sz="3200" dirty="0">
                <a:latin typeface="Arial" panose="020B0604020202020204" pitchFamily="34" charset="0"/>
                <a:cs typeface="Arial" panose="020B0604020202020204" pitchFamily="34" charset="0"/>
              </a:rPr>
              <a:t>The principles of conduct governing an individual or a group</a:t>
            </a:r>
            <a:r>
              <a:rPr lang="en-US" sz="3200" baseline="30000" dirty="0">
                <a:solidFill>
                  <a:srgbClr val="C00000"/>
                </a:solidFill>
                <a:latin typeface="Arial" panose="020B0604020202020204" pitchFamily="34" charset="0"/>
                <a:cs typeface="Arial" panose="020B0604020202020204" pitchFamily="34" charset="0"/>
              </a:rPr>
              <a:t>1</a:t>
            </a:r>
          </a:p>
          <a:p>
            <a:pPr marL="342900" indent="-342900">
              <a:buClrTx/>
              <a:buFont typeface="Arial" panose="020B0604020202020204" pitchFamily="34" charset="0"/>
              <a:buChar char="•"/>
              <a:tabLst>
                <a:tab pos="342900" algn="l"/>
              </a:tabLst>
            </a:pPr>
            <a:r>
              <a:rPr lang="en-US" sz="3200" dirty="0">
                <a:latin typeface="Arial" panose="020B0604020202020204" pitchFamily="34" charset="0"/>
                <a:cs typeface="Arial" panose="020B0604020202020204" pitchFamily="34" charset="0"/>
              </a:rPr>
              <a:t>A consciousness of moral importance</a:t>
            </a:r>
            <a:r>
              <a:rPr lang="en-US" sz="3200" baseline="30000" dirty="0">
                <a:solidFill>
                  <a:srgbClr val="C00000"/>
                </a:solidFill>
                <a:latin typeface="Arial" panose="020B0604020202020204" pitchFamily="34" charset="0"/>
                <a:cs typeface="Arial" panose="020B0604020202020204" pitchFamily="34" charset="0"/>
              </a:rPr>
              <a:t>1</a:t>
            </a:r>
          </a:p>
          <a:p>
            <a:pPr marL="342900" indent="-342900">
              <a:buClrTx/>
              <a:buFont typeface="Arial" panose="020B0604020202020204" pitchFamily="34" charset="0"/>
              <a:buChar char="•"/>
              <a:tabLst>
                <a:tab pos="342900" algn="l"/>
              </a:tabLst>
            </a:pPr>
            <a:r>
              <a:rPr lang="en-US" sz="3200" dirty="0">
                <a:latin typeface="Arial" panose="020B0604020202020204" pitchFamily="34" charset="0"/>
                <a:cs typeface="Arial" panose="020B0604020202020204" pitchFamily="34" charset="0"/>
              </a:rPr>
              <a:t>A guiding philosophy</a:t>
            </a:r>
            <a:r>
              <a:rPr lang="en-US" sz="3200" baseline="30000" dirty="0">
                <a:solidFill>
                  <a:srgbClr val="C00000"/>
                </a:solidFill>
                <a:latin typeface="Arial" panose="020B0604020202020204" pitchFamily="34" charset="0"/>
                <a:cs typeface="Arial" panose="020B0604020202020204" pitchFamily="34" charset="0"/>
              </a:rPr>
              <a:t>1</a:t>
            </a:r>
          </a:p>
          <a:p>
            <a:pPr marL="342900" indent="-342900">
              <a:buClrTx/>
              <a:buFont typeface="Arial" panose="020B0604020202020204" pitchFamily="34" charset="0"/>
              <a:buChar char="•"/>
              <a:tabLst>
                <a:tab pos="342900" algn="l"/>
              </a:tabLst>
            </a:pPr>
            <a:r>
              <a:rPr lang="en-US" sz="3200" dirty="0">
                <a:latin typeface="Arial" panose="020B0604020202020204" pitchFamily="34" charset="0"/>
                <a:cs typeface="Arial" panose="020B0604020202020204" pitchFamily="34" charset="0"/>
              </a:rPr>
              <a:t>A set of moral issues or aspects (such as rightness)</a:t>
            </a:r>
            <a:r>
              <a:rPr lang="en-US" sz="3200" baseline="30000" dirty="0">
                <a:solidFill>
                  <a:srgbClr val="C00000"/>
                </a:solidFill>
                <a:latin typeface="Arial" panose="020B0604020202020204" pitchFamily="34" charset="0"/>
                <a:cs typeface="Arial" panose="020B0604020202020204" pitchFamily="34" charset="0"/>
              </a:rPr>
              <a:t>1</a:t>
            </a:r>
          </a:p>
          <a:p>
            <a:pPr marL="342900" indent="-342900">
              <a:buClrTx/>
              <a:buFont typeface="Arial" panose="020B0604020202020204" pitchFamily="34" charset="0"/>
              <a:buChar char="•"/>
              <a:tabLst>
                <a:tab pos="342900" algn="l"/>
              </a:tabLst>
            </a:pPr>
            <a:r>
              <a:rPr lang="en-US" sz="3200" dirty="0">
                <a:latin typeface="Arial" panose="020B0604020202020204" pitchFamily="34" charset="0"/>
                <a:cs typeface="Arial" panose="020B0604020202020204" pitchFamily="34" charset="0"/>
              </a:rPr>
              <a:t>The discipline dealing with what is good and bad and with moral duty and obligation </a:t>
            </a:r>
            <a:r>
              <a:rPr lang="en-US" sz="3200" baseline="30000" dirty="0">
                <a:solidFill>
                  <a:srgbClr val="C00000"/>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0D3D4D83-B356-76E9-B7BA-B6A7B4C7A1EE}"/>
              </a:ext>
            </a:extLst>
          </p:cNvPr>
          <p:cNvSpPr txBox="1"/>
          <p:nvPr/>
        </p:nvSpPr>
        <p:spPr>
          <a:xfrm>
            <a:off x="11113" y="5958131"/>
            <a:ext cx="12172950" cy="307777"/>
          </a:xfrm>
          <a:prstGeom prst="rect">
            <a:avLst/>
          </a:prstGeom>
          <a:noFill/>
        </p:spPr>
        <p:txBody>
          <a:bodyPr wrap="square" rtlCol="0">
            <a:spAutoFit/>
          </a:bodyPr>
          <a:lstStyle/>
          <a:p>
            <a:pPr algn="ctr"/>
            <a:r>
              <a:rPr lang="en-US" sz="1400" i="1" baseline="30000" dirty="0">
                <a:solidFill>
                  <a:srgbClr val="C00000"/>
                </a:solidFill>
              </a:rPr>
              <a:t>1</a:t>
            </a:r>
            <a:r>
              <a:rPr lang="en-US" sz="1400" i="1" dirty="0">
                <a:solidFill>
                  <a:srgbClr val="C00000"/>
                </a:solidFill>
                <a:hlinkClick r:id="rId3">
                  <a:extLst>
                    <a:ext uri="{A12FA001-AC4F-418D-AE19-62706E023703}">
                      <ahyp:hlinkClr xmlns:ahyp="http://schemas.microsoft.com/office/drawing/2018/hyperlinkcolor" val="tx"/>
                    </a:ext>
                  </a:extLst>
                </a:hlinkClick>
              </a:rPr>
              <a:t>https://www.merriam-webster.com/dictionary/ethic</a:t>
            </a:r>
            <a:endParaRPr lang="en-US" sz="1400" i="1" dirty="0">
              <a:solidFill>
                <a:srgbClr val="C00000"/>
              </a:solidFill>
            </a:endParaRPr>
          </a:p>
        </p:txBody>
      </p:sp>
    </p:spTree>
    <p:extLst>
      <p:ext uri="{BB962C8B-B14F-4D97-AF65-F5344CB8AC3E}">
        <p14:creationId xmlns:p14="http://schemas.microsoft.com/office/powerpoint/2010/main" val="62619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65B6-C3D7-40E6-0057-F8385A4DD0B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9854132-EAB0-2FCE-4C25-CF18D31C329F}"/>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C8654FD2-0F48-2A08-65E8-70B9EBFD6392}"/>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086A0864-6EB9-1001-1C4A-773A65F4A639}"/>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30</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A993D289-F25A-B34F-AF62-4C0621040364}"/>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16560"/>
            <a:ext cx="774595" cy="914400"/>
          </a:xfrm>
          <a:prstGeom prst="rect">
            <a:avLst/>
          </a:prstGeom>
        </p:spPr>
      </p:pic>
      <p:sp>
        <p:nvSpPr>
          <p:cNvPr id="6" name="TextBox 5">
            <a:extLst>
              <a:ext uri="{FF2B5EF4-FFF2-40B4-BE49-F238E27FC236}">
                <a16:creationId xmlns:a16="http://schemas.microsoft.com/office/drawing/2014/main" id="{BD1EBDDA-B7E5-A2E9-9BF3-46B30A0365F3}"/>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CRIRSCO Template</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43AADE5-42DB-6AA3-6977-F3654FD1AA88}"/>
              </a:ext>
            </a:extLst>
          </p:cNvPr>
          <p:cNvSpPr txBox="1"/>
          <p:nvPr/>
        </p:nvSpPr>
        <p:spPr>
          <a:xfrm>
            <a:off x="237995" y="567180"/>
            <a:ext cx="11697973" cy="569386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Table 1: Check List of Assessment and Reporting Criteria</a:t>
            </a:r>
          </a:p>
          <a:p>
            <a:r>
              <a:rPr lang="en-US" sz="2800" dirty="0">
                <a:latin typeface="Arial" panose="020B0604020202020204" pitchFamily="34" charset="0"/>
                <a:cs typeface="Arial" panose="020B0604020202020204" pitchFamily="34" charset="0"/>
              </a:rPr>
              <a:t>Table 2: Guidelines for Technical Studies</a:t>
            </a: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Section 1: Project Outline</a:t>
            </a:r>
          </a:p>
          <a:p>
            <a:r>
              <a:rPr lang="en-US" sz="2800" dirty="0">
                <a:latin typeface="Arial" panose="020B0604020202020204" pitchFamily="34" charset="0"/>
                <a:cs typeface="Arial" panose="020B0604020202020204" pitchFamily="34" charset="0"/>
              </a:rPr>
              <a:t>Section 2: Geologic Setting, Deposit, Mineralization</a:t>
            </a:r>
          </a:p>
          <a:p>
            <a:r>
              <a:rPr lang="en-US" sz="2800" dirty="0">
                <a:latin typeface="Arial" panose="020B0604020202020204" pitchFamily="34" charset="0"/>
                <a:cs typeface="Arial" panose="020B0604020202020204" pitchFamily="34" charset="0"/>
              </a:rPr>
              <a:t>Section 3: Exploration and Drilling, Sampling Techniques and Data</a:t>
            </a:r>
          </a:p>
          <a:p>
            <a:r>
              <a:rPr lang="en-US" sz="2800" dirty="0">
                <a:latin typeface="Arial" panose="020B0604020202020204" pitchFamily="34" charset="0"/>
                <a:cs typeface="Arial" panose="020B0604020202020204" pitchFamily="34" charset="0"/>
              </a:rPr>
              <a:t>Section 4: Estimation and Reporting of Exploration Results and Mineral</a:t>
            </a:r>
          </a:p>
          <a:p>
            <a:r>
              <a:rPr lang="en-US" sz="2800" dirty="0">
                <a:latin typeface="Arial" panose="020B0604020202020204" pitchFamily="34" charset="0"/>
                <a:cs typeface="Arial" panose="020B0604020202020204" pitchFamily="34" charset="0"/>
              </a:rPr>
              <a:t>                 Resources and Mineral Reserves</a:t>
            </a:r>
          </a:p>
          <a:p>
            <a:r>
              <a:rPr lang="en-US" sz="2800" dirty="0">
                <a:latin typeface="Arial" panose="020B0604020202020204" pitchFamily="34" charset="0"/>
                <a:cs typeface="Arial" panose="020B0604020202020204" pitchFamily="34" charset="0"/>
              </a:rPr>
              <a:t>Section 5: Technical Studies</a:t>
            </a:r>
          </a:p>
          <a:p>
            <a:r>
              <a:rPr lang="en-US" sz="2800" dirty="0">
                <a:latin typeface="Arial" panose="020B0604020202020204" pitchFamily="34" charset="0"/>
                <a:cs typeface="Arial" panose="020B0604020202020204" pitchFamily="34" charset="0"/>
              </a:rPr>
              <a:t>Section 6: Estimation and Reporting of Mineral Reserves</a:t>
            </a:r>
          </a:p>
          <a:p>
            <a:r>
              <a:rPr lang="en-US" sz="2800" dirty="0">
                <a:latin typeface="Arial" panose="020B0604020202020204" pitchFamily="34" charset="0"/>
                <a:cs typeface="Arial" panose="020B0604020202020204" pitchFamily="34" charset="0"/>
              </a:rPr>
              <a:t>Section 7: Audits and Reviews</a:t>
            </a:r>
          </a:p>
          <a:p>
            <a:r>
              <a:rPr lang="en-US" sz="2800" dirty="0">
                <a:latin typeface="Arial" panose="020B0604020202020204" pitchFamily="34" charset="0"/>
                <a:cs typeface="Arial" panose="020B0604020202020204" pitchFamily="34" charset="0"/>
              </a:rPr>
              <a:t>Section 8: Other Relevant Information</a:t>
            </a:r>
          </a:p>
          <a:p>
            <a:r>
              <a:rPr lang="en-US" sz="2800" dirty="0">
                <a:latin typeface="Arial" panose="020B0604020202020204" pitchFamily="34" charset="0"/>
                <a:cs typeface="Arial" panose="020B0604020202020204" pitchFamily="34" charset="0"/>
              </a:rPr>
              <a:t>Section 9: Competent Person </a:t>
            </a:r>
          </a:p>
        </p:txBody>
      </p:sp>
      <p:sp>
        <p:nvSpPr>
          <p:cNvPr id="8" name="TextBox 7">
            <a:extLst>
              <a:ext uri="{FF2B5EF4-FFF2-40B4-BE49-F238E27FC236}">
                <a16:creationId xmlns:a16="http://schemas.microsoft.com/office/drawing/2014/main" id="{5158EF48-EFFA-6E70-3FC8-96AC8378733C}"/>
              </a:ext>
            </a:extLst>
          </p:cNvPr>
          <p:cNvSpPr txBox="1"/>
          <p:nvPr/>
        </p:nvSpPr>
        <p:spPr>
          <a:xfrm>
            <a:off x="-12706" y="5915496"/>
            <a:ext cx="12192000" cy="492443"/>
          </a:xfrm>
          <a:prstGeom prst="rect">
            <a:avLst/>
          </a:prstGeom>
          <a:noFill/>
        </p:spPr>
        <p:txBody>
          <a:bodyPr wrap="square">
            <a:spAutoFit/>
          </a:bodyPr>
          <a:lstStyle/>
          <a:p>
            <a:pPr algn="ctr"/>
            <a:r>
              <a:rPr lang="en-US" sz="1300" i="1" dirty="0">
                <a:solidFill>
                  <a:srgbClr val="A50021"/>
                </a:solidFill>
              </a:rPr>
              <a:t>(https://crirsco.com/wp-content/uploads/woocommerce_uploads/2024/06/CRIRSCO_International_Reporting_Template_June2024_Update_Approved_for_Release_20240627-dl8515.pdf)</a:t>
            </a:r>
          </a:p>
        </p:txBody>
      </p:sp>
    </p:spTree>
    <p:extLst>
      <p:ext uri="{BB962C8B-B14F-4D97-AF65-F5344CB8AC3E}">
        <p14:creationId xmlns:p14="http://schemas.microsoft.com/office/powerpoint/2010/main" val="1665697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5C39-F02A-476D-8CED-35E37CED62E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F8D4294-2540-D4A8-1125-1BDF76FC9CEC}"/>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88389CC3-D163-1B63-CF41-9A07D69F027B}"/>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A634524E-88F3-A192-948C-C61570E0E84A}"/>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31</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FF5BB635-FB6A-A87F-B0E1-B15EF5CA87A6}"/>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16560"/>
            <a:ext cx="774595" cy="914400"/>
          </a:xfrm>
          <a:prstGeom prst="rect">
            <a:avLst/>
          </a:prstGeom>
        </p:spPr>
      </p:pic>
      <p:sp>
        <p:nvSpPr>
          <p:cNvPr id="6" name="TextBox 5">
            <a:extLst>
              <a:ext uri="{FF2B5EF4-FFF2-40B4-BE49-F238E27FC236}">
                <a16:creationId xmlns:a16="http://schemas.microsoft.com/office/drawing/2014/main" id="{D0AF4844-FFA9-78BB-5413-4368F8AB6BCB}"/>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CRIRSCO Template (continued)</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7140791-08B7-F369-FFAD-305364504FED}"/>
              </a:ext>
            </a:extLst>
          </p:cNvPr>
          <p:cNvSpPr txBox="1"/>
          <p:nvPr/>
        </p:nvSpPr>
        <p:spPr>
          <a:xfrm>
            <a:off x="-12706" y="5839296"/>
            <a:ext cx="12192000" cy="492443"/>
          </a:xfrm>
          <a:prstGeom prst="rect">
            <a:avLst/>
          </a:prstGeom>
          <a:noFill/>
        </p:spPr>
        <p:txBody>
          <a:bodyPr wrap="square">
            <a:spAutoFit/>
          </a:bodyPr>
          <a:lstStyle/>
          <a:p>
            <a:pPr algn="ctr"/>
            <a:r>
              <a:rPr lang="en-US" sz="1300" i="1" dirty="0">
                <a:solidFill>
                  <a:srgbClr val="A50021"/>
                </a:solidFill>
              </a:rPr>
              <a:t>(https://crirsco.com/wp-content/uploads/woocommerce_uploads/2024/06/CRIRSCO_International_Reporting_Template_June2024_Update_Approved_for_Release_20240627-dl8515.pdf)</a:t>
            </a:r>
          </a:p>
        </p:txBody>
      </p:sp>
      <p:sp>
        <p:nvSpPr>
          <p:cNvPr id="9" name="TextBox 8">
            <a:extLst>
              <a:ext uri="{FF2B5EF4-FFF2-40B4-BE49-F238E27FC236}">
                <a16:creationId xmlns:a16="http://schemas.microsoft.com/office/drawing/2014/main" id="{DB574336-9AD5-BDD0-3B13-814EA1CDA28B}"/>
              </a:ext>
            </a:extLst>
          </p:cNvPr>
          <p:cNvSpPr txBox="1"/>
          <p:nvPr/>
        </p:nvSpPr>
        <p:spPr>
          <a:xfrm>
            <a:off x="175364" y="911764"/>
            <a:ext cx="11862148" cy="4708981"/>
          </a:xfrm>
          <a:prstGeom prst="rect">
            <a:avLst/>
          </a:prstGeom>
          <a:noFill/>
        </p:spPr>
        <p:txBody>
          <a:bodyPr wrap="square">
            <a:spAutoFit/>
          </a:bodyPr>
          <a:lstStyle/>
          <a:p>
            <a:pPr marL="342900" indent="-342900">
              <a:buAutoNum type="arabicPeriod"/>
            </a:pPr>
            <a:r>
              <a:rPr lang="en-US" sz="2500" dirty="0"/>
              <a:t>APPENDIX 1 – GENERIC TERMS AND EQUIVALENTS</a:t>
            </a:r>
          </a:p>
          <a:p>
            <a:pPr marL="342900" indent="-342900">
              <a:buAutoNum type="arabicPeriod"/>
            </a:pPr>
            <a:r>
              <a:rPr lang="en-US" sz="2500" dirty="0"/>
              <a:t>APPENDIX 2 – CERTIFICATE OF COMPETENT PERSON</a:t>
            </a:r>
          </a:p>
          <a:p>
            <a:pPr marL="342900" indent="-342900">
              <a:buAutoNum type="arabicPeriod"/>
            </a:pPr>
            <a:r>
              <a:rPr lang="en-US" sz="2500" dirty="0"/>
              <a:t>APPENDIX 3 – REPORTING OF MINERALISED FILL, PILLARS, LOW GRADE MINERALIZATION, STOCKPILES, DUMPS AND TAILINGS</a:t>
            </a:r>
          </a:p>
          <a:p>
            <a:pPr marL="342900" indent="-342900">
              <a:buAutoNum type="arabicPeriod"/>
            </a:pPr>
            <a:r>
              <a:rPr lang="en-US" sz="2500" dirty="0"/>
              <a:t>APPENDIX 4 – REPORTING OF COAL EXPLORATION RESULTS, RESOURCES AND RESERVES</a:t>
            </a:r>
          </a:p>
          <a:p>
            <a:pPr marL="342900" indent="-342900">
              <a:buAutoNum type="arabicPeriod"/>
            </a:pPr>
            <a:r>
              <a:rPr lang="en-US" sz="2500" dirty="0"/>
              <a:t>APPENDIX 5 – REPORTING OF DIAMOND AND OTHER GEMSTONE EXPLORATION RESULTS, MINERAL RESOURCES AND MINERAL RESERVES</a:t>
            </a:r>
          </a:p>
          <a:p>
            <a:pPr marL="342900" indent="-342900">
              <a:buAutoNum type="arabicPeriod"/>
            </a:pPr>
            <a:r>
              <a:rPr lang="en-US" sz="2500" dirty="0"/>
              <a:t>APPENDIX 6 – REPORTING OF EXPLORATION RESULTS, MINERAL RESOURCES AND MINERAL RESERVES FOR INDUSTRIAL MINERALS, CEMENT FEED MATERIALS AND CONSTRUCTION RAW MATERIALS</a:t>
            </a:r>
          </a:p>
          <a:p>
            <a:pPr marL="342900" indent="-342900">
              <a:buAutoNum type="arabicPeriod"/>
            </a:pPr>
            <a:r>
              <a:rPr lang="en-US" sz="2500" dirty="0"/>
              <a:t>APPENDIX 7 – REPORTING OF EXPLORATION RESULTS, MINERAL RESOURCES AND MINERAL RESERVES FOR DIMENSION STONE, ORNAMENTAL AND DECORATIVE STONE</a:t>
            </a:r>
          </a:p>
        </p:txBody>
      </p:sp>
    </p:spTree>
    <p:extLst>
      <p:ext uri="{BB962C8B-B14F-4D97-AF65-F5344CB8AC3E}">
        <p14:creationId xmlns:p14="http://schemas.microsoft.com/office/powerpoint/2010/main" val="374928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98714-D8C3-4BE4-90FF-AD13CE8739E0}"/>
            </a:ext>
          </a:extLst>
        </p:cNvPr>
        <p:cNvGrpSpPr/>
        <p:nvPr/>
      </p:nvGrpSpPr>
      <p:grpSpPr>
        <a:xfrm>
          <a:off x="0" y="0"/>
          <a:ext cx="0" cy="0"/>
          <a:chOff x="0" y="0"/>
          <a:chExt cx="0" cy="0"/>
        </a:xfrm>
      </p:grpSpPr>
      <p:sp>
        <p:nvSpPr>
          <p:cNvPr id="16" name="Rectangle 2">
            <a:extLst>
              <a:ext uri="{FF2B5EF4-FFF2-40B4-BE49-F238E27FC236}">
                <a16:creationId xmlns:a16="http://schemas.microsoft.com/office/drawing/2014/main" id="{48F8F052-BB2A-F3C3-A961-1FACD3C332A2}"/>
              </a:ext>
            </a:extLst>
          </p:cNvPr>
          <p:cNvSpPr>
            <a:spLocks noChangeArrowheads="1"/>
          </p:cNvSpPr>
          <p:nvPr/>
        </p:nvSpPr>
        <p:spPr bwMode="auto">
          <a:xfrm>
            <a:off x="84339" y="1543472"/>
            <a:ext cx="11841361" cy="4888461"/>
          </a:xfrm>
          <a:prstGeom prst="rect">
            <a:avLst/>
          </a:prstGeom>
          <a:noFill/>
          <a:ln>
            <a:noFill/>
          </a:ln>
          <a:effectLst/>
        </p:spPr>
        <p:txBody>
          <a:bodyPr vert="horz" wrap="square" lIns="0" tIns="76176" rIns="0" bIns="101568"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rgbClr val="0A0A0A"/>
                </a:solidFill>
                <a:effectLst/>
                <a:latin typeface="Arial" panose="020B0604020202020204" pitchFamily="34" charset="0"/>
                <a:ea typeface="Google Sans"/>
              </a:rPr>
              <a:t>Deadly Indonesian Nickel Waste System Failures:</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A 2026 landslide in Indonesia's </a:t>
            </a:r>
            <a:r>
              <a:rPr kumimoji="0" lang="en-US" altLang="en-US" sz="1600" b="0" i="0" u="none" strike="noStrike" cap="none" normalizeH="0" baseline="0" dirty="0" err="1">
                <a:ln>
                  <a:noFill/>
                </a:ln>
                <a:solidFill>
                  <a:srgbClr val="0A0A0A"/>
                </a:solidFill>
                <a:effectLst/>
                <a:latin typeface="Arial" panose="020B0604020202020204" pitchFamily="34" charset="0"/>
                <a:ea typeface="Google Sans"/>
              </a:rPr>
              <a:t>Morowali</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nickel hub has highlighted severe risks in "dry stack" waste systems, with critics calling for a halt to new, </a:t>
            </a:r>
            <a:r>
              <a:rPr kumimoji="0" lang="en-US" altLang="en-US" sz="1600" b="0" i="1" u="none" strike="noStrike" cap="none" normalizeH="0" baseline="0" dirty="0">
                <a:ln>
                  <a:noFill/>
                </a:ln>
                <a:solidFill>
                  <a:srgbClr val="C00000"/>
                </a:solidFill>
                <a:effectLst/>
                <a:latin typeface="Arial" panose="020B0604020202020204" pitchFamily="34" charset="0"/>
                <a:ea typeface="Google Sans"/>
              </a:rPr>
              <a:t>improperly managed tailings facilities</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A0A0A"/>
              </a:solidFill>
              <a:effectLst/>
              <a:latin typeface="Arial" panose="020B0604020202020204" pitchFamily="34" charset="0"/>
              <a:ea typeface="Google San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rgbClr val="0A0A0A"/>
                </a:solidFill>
                <a:effectLst/>
                <a:latin typeface="Arial" panose="020B0604020202020204" pitchFamily="34" charset="0"/>
                <a:ea typeface="Google Sans"/>
              </a:rPr>
              <a:t>Peru Illegal Mining Expansion:</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a:t>
            </a:r>
            <a:r>
              <a:rPr kumimoji="0" lang="en-US" altLang="en-US" sz="1600" b="0" i="1" u="none" strike="noStrike" cap="none" normalizeH="0" baseline="0" dirty="0">
                <a:ln>
                  <a:noFill/>
                </a:ln>
                <a:solidFill>
                  <a:srgbClr val="C00000"/>
                </a:solidFill>
                <a:effectLst/>
                <a:latin typeface="Arial" panose="020B0604020202020204" pitchFamily="34" charset="0"/>
                <a:ea typeface="Google Sans"/>
              </a:rPr>
              <a:t>Illegal gold mining </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has expanded from the Amazon into new regions of Peru, such as Loreto and Ucayali, resulting in widespread environmental damage, toxic mercury use, and violence.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rgbClr val="0A0A0A"/>
              </a:solidFill>
              <a:effectLst/>
              <a:latin typeface="Arial" panose="020B0604020202020204" pitchFamily="34" charset="0"/>
              <a:ea typeface="Google San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rgbClr val="0A0A0A"/>
                </a:solidFill>
                <a:effectLst/>
                <a:latin typeface="Arial" panose="020B0604020202020204" pitchFamily="34" charset="0"/>
                <a:ea typeface="Google Sans"/>
              </a:rPr>
              <a:t>Deep-Sea Mining Violations:</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Greenpeace and regulatory observers have raised alarms about potential </a:t>
            </a:r>
            <a:r>
              <a:rPr kumimoji="0" lang="en-US" altLang="en-US" sz="1600" b="0" i="1" u="none" strike="noStrike" cap="none" normalizeH="0" baseline="0" dirty="0">
                <a:ln>
                  <a:noFill/>
                </a:ln>
                <a:solidFill>
                  <a:srgbClr val="C00000"/>
                </a:solidFill>
                <a:effectLst/>
                <a:latin typeface="Arial" panose="020B0604020202020204" pitchFamily="34" charset="0"/>
                <a:ea typeface="Google Sans"/>
              </a:rPr>
              <a:t>breaches of exploration contracts </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by deep-sea mining companies (e.g., The Metals Company), pressuring the International Seabed Authority to act against premature exploitation.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rgbClr val="0A0A0A"/>
              </a:solidFill>
              <a:effectLst/>
              <a:latin typeface="Arial" panose="020B0604020202020204" pitchFamily="34" charset="0"/>
              <a:ea typeface="Google San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rgbClr val="0A0A0A"/>
                </a:solidFill>
                <a:effectLst/>
                <a:latin typeface="Arial" panose="020B0604020202020204" pitchFamily="34" charset="0"/>
                <a:ea typeface="Google Sans"/>
              </a:rPr>
              <a:t>B2Gold Operational and Management Issues:</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B2Gold is facing criticism for </a:t>
            </a:r>
            <a:r>
              <a:rPr kumimoji="0" lang="en-US" altLang="en-US" sz="1600" b="0" i="1" u="none" strike="noStrike" cap="none" normalizeH="0" baseline="0" dirty="0">
                <a:ln>
                  <a:noFill/>
                </a:ln>
                <a:solidFill>
                  <a:srgbClr val="C00000"/>
                </a:solidFill>
                <a:effectLst/>
                <a:latin typeface="Arial" panose="020B0604020202020204" pitchFamily="34" charset="0"/>
                <a:ea typeface="Google Sans"/>
              </a:rPr>
              <a:t>slow, over-budget, and delayed operations</a:t>
            </a:r>
            <a:r>
              <a:rPr kumimoji="0" lang="en-US" altLang="en-US" sz="1600" b="0" i="0" u="none" strike="noStrike" cap="none" normalizeH="0" baseline="0" dirty="0">
                <a:ln>
                  <a:noFill/>
                </a:ln>
                <a:solidFill>
                  <a:srgbClr val="C00000"/>
                </a:solidFill>
                <a:effectLst/>
                <a:latin typeface="Arial" panose="020B0604020202020204" pitchFamily="34" charset="0"/>
                <a:ea typeface="Google Sans"/>
              </a:rPr>
              <a:t> </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at its Goose mine, alongside tax disputes in Mali and CEO changes.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rgbClr val="0A0A0A"/>
              </a:solidFill>
              <a:effectLst/>
              <a:latin typeface="Arial" panose="020B0604020202020204" pitchFamily="34" charset="0"/>
              <a:ea typeface="Google San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rgbClr val="0A0A0A"/>
                </a:solidFill>
                <a:effectLst/>
                <a:latin typeface="Arial" panose="020B0604020202020204" pitchFamily="34" charset="0"/>
                <a:ea typeface="Google Sans"/>
              </a:rPr>
              <a:t>Rise of Organized Crime (OCG):</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Control Risks lists </a:t>
            </a:r>
            <a:r>
              <a:rPr kumimoji="0" lang="en-US" altLang="en-US" sz="1600" b="0" i="1" u="none" strike="noStrike" cap="none" normalizeH="0" baseline="0" dirty="0">
                <a:ln>
                  <a:noFill/>
                </a:ln>
                <a:solidFill>
                  <a:srgbClr val="C00000"/>
                </a:solidFill>
                <a:effectLst/>
                <a:latin typeface="Arial" panose="020B0604020202020204" pitchFamily="34" charset="0"/>
                <a:ea typeface="Google Sans"/>
              </a:rPr>
              <a:t>the involvement of organized crime groups (OCGs) in mining</a:t>
            </a:r>
            <a:r>
              <a:rPr kumimoji="0" lang="en-US" altLang="en-US" sz="1600" b="0" i="0" u="none" strike="noStrike" cap="none" normalizeH="0" baseline="0" dirty="0">
                <a:ln>
                  <a:noFill/>
                </a:ln>
                <a:solidFill>
                  <a:srgbClr val="C00000"/>
                </a:solidFill>
                <a:effectLst/>
                <a:latin typeface="Arial" panose="020B0604020202020204" pitchFamily="34" charset="0"/>
                <a:ea typeface="Google Sans"/>
              </a:rPr>
              <a:t> </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as a major global risk for 2026, leading to increased violence, extortion, and security threats to personnel.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rgbClr val="0A0A0A"/>
              </a:solidFill>
              <a:effectLst/>
              <a:latin typeface="Arial" panose="020B0604020202020204" pitchFamily="34" charset="0"/>
              <a:ea typeface="Google San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rgbClr val="0A0A0A"/>
                </a:solidFill>
                <a:effectLst/>
                <a:latin typeface="Arial" panose="020B0604020202020204" pitchFamily="34" charset="0"/>
                <a:ea typeface="Google Sans"/>
              </a:rPr>
              <a:t>US Critical Mineral Vulnerability:</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Experts are warning that the US is lagging in the, "critical minerals race" due to a </a:t>
            </a:r>
            <a:r>
              <a:rPr kumimoji="0" lang="en-US" altLang="en-US" sz="1600" b="0" i="1" u="none" strike="noStrike" cap="none" normalizeH="0" baseline="0" dirty="0">
                <a:ln>
                  <a:noFill/>
                </a:ln>
                <a:solidFill>
                  <a:srgbClr val="C00000"/>
                </a:solidFill>
                <a:effectLst/>
                <a:latin typeface="Arial" panose="020B0604020202020204" pitchFamily="34" charset="0"/>
                <a:ea typeface="Google Sans"/>
              </a:rPr>
              <a:t>lack of skilled personnel and poor processing capacity</a:t>
            </a:r>
            <a:r>
              <a:rPr kumimoji="0" lang="en-US" altLang="en-US" sz="1600" b="0" i="0" u="none" strike="noStrike" cap="none" normalizeH="0" baseline="0" dirty="0">
                <a:ln>
                  <a:noFill/>
                </a:ln>
                <a:solidFill>
                  <a:srgbClr val="0A0A0A"/>
                </a:solidFill>
                <a:effectLst/>
                <a:latin typeface="Arial" panose="020B0604020202020204" pitchFamily="34" charset="0"/>
                <a:ea typeface="Google Sans"/>
              </a:rPr>
              <a:t>, risking the success of national security goals in the mining sector.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Date Placeholder 1">
            <a:extLst>
              <a:ext uri="{FF2B5EF4-FFF2-40B4-BE49-F238E27FC236}">
                <a16:creationId xmlns:a16="http://schemas.microsoft.com/office/drawing/2014/main" id="{DA493D44-5E86-19E8-9F65-7FCB48CB3A9E}"/>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BD592A83-ACC6-4A92-5E03-734C553C6C36}"/>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2C8D5D8E-39C6-9CD0-9A00-9ACF9350B372}"/>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32</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A1AE2F28-B1DF-A282-7DE8-290D472EF3FF}"/>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620500" y="16216"/>
            <a:ext cx="571500" cy="674649"/>
          </a:xfrm>
          <a:prstGeom prst="rect">
            <a:avLst/>
          </a:prstGeom>
        </p:spPr>
      </p:pic>
      <p:sp>
        <p:nvSpPr>
          <p:cNvPr id="6" name="TextBox 5">
            <a:extLst>
              <a:ext uri="{FF2B5EF4-FFF2-40B4-BE49-F238E27FC236}">
                <a16:creationId xmlns:a16="http://schemas.microsoft.com/office/drawing/2014/main" id="{51AD33F8-C58B-ED0F-2B5C-04F4928115BF}"/>
              </a:ext>
            </a:extLst>
          </p:cNvPr>
          <p:cNvSpPr txBox="1"/>
          <p:nvPr/>
        </p:nvSpPr>
        <p:spPr>
          <a:xfrm>
            <a:off x="1" y="20061"/>
            <a:ext cx="12184062" cy="73152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Recent Minerals Industry Scandals</a:t>
            </a:r>
          </a:p>
          <a:p>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78185DF-7DB3-91D8-41DD-258C528F4CBF}"/>
              </a:ext>
            </a:extLst>
          </p:cNvPr>
          <p:cNvSpPr txBox="1"/>
          <p:nvPr/>
        </p:nvSpPr>
        <p:spPr>
          <a:xfrm>
            <a:off x="0" y="6025674"/>
            <a:ext cx="12184061" cy="307777"/>
          </a:xfrm>
          <a:prstGeom prst="rect">
            <a:avLst/>
          </a:prstGeom>
          <a:noFill/>
        </p:spPr>
        <p:txBody>
          <a:bodyPr wrap="square" rtlCol="0">
            <a:spAutoFit/>
          </a:bodyPr>
          <a:lstStyle/>
          <a:p>
            <a:pPr algn="ctr"/>
            <a:r>
              <a:rPr lang="en-US" sz="1400" i="1" dirty="0">
                <a:solidFill>
                  <a:srgbClr val="C00000"/>
                </a:solidFill>
                <a:latin typeface="Arial" panose="020B0604020202020204" pitchFamily="34" charset="0"/>
                <a:cs typeface="Arial" panose="020B0604020202020204" pitchFamily="34" charset="0"/>
              </a:rPr>
              <a:t>(goggle search April 19, 2026 - “2026 Mining Scandals”)</a:t>
            </a:r>
          </a:p>
        </p:txBody>
      </p:sp>
      <p:sp>
        <p:nvSpPr>
          <p:cNvPr id="13" name="TextBox 12">
            <a:extLst>
              <a:ext uri="{FF2B5EF4-FFF2-40B4-BE49-F238E27FC236}">
                <a16:creationId xmlns:a16="http://schemas.microsoft.com/office/drawing/2014/main" id="{ED312AFB-AFA7-1043-870E-28CC48840941}"/>
              </a:ext>
            </a:extLst>
          </p:cNvPr>
          <p:cNvSpPr txBox="1"/>
          <p:nvPr/>
        </p:nvSpPr>
        <p:spPr>
          <a:xfrm>
            <a:off x="279133" y="714143"/>
            <a:ext cx="11646568" cy="923330"/>
          </a:xfrm>
          <a:prstGeom prst="rect">
            <a:avLst/>
          </a:prstGeom>
          <a:noFill/>
        </p:spPr>
        <p:txBody>
          <a:bodyPr wrap="square" rtlCol="0">
            <a:spAutoFit/>
          </a:bodyPr>
          <a:lstStyle/>
          <a:p>
            <a:pPr algn="ctr"/>
            <a:r>
              <a:rPr lang="en-US" dirty="0"/>
              <a:t>Today (early 2026), major mining issues revolve around </a:t>
            </a:r>
            <a:r>
              <a:rPr lang="en-US" b="1" i="1" dirty="0"/>
              <a:t>environmental failures, illegal mining expansion, deep-sea mining disputes, toxic waste failures at nickel mines, organized crime financing in the minerals industry, and contract breaches by deep sea mining companies</a:t>
            </a:r>
            <a:r>
              <a:rPr lang="en-US" dirty="0"/>
              <a:t>.</a:t>
            </a:r>
          </a:p>
        </p:txBody>
      </p:sp>
      <p:sp>
        <p:nvSpPr>
          <p:cNvPr id="15" name="TextBox 14">
            <a:extLst>
              <a:ext uri="{FF2B5EF4-FFF2-40B4-BE49-F238E27FC236}">
                <a16:creationId xmlns:a16="http://schemas.microsoft.com/office/drawing/2014/main" id="{87C9ECE0-0DFC-98AE-2832-A0F5003FEC71}"/>
              </a:ext>
            </a:extLst>
          </p:cNvPr>
          <p:cNvSpPr txBox="1"/>
          <p:nvPr/>
        </p:nvSpPr>
        <p:spPr>
          <a:xfrm>
            <a:off x="394636" y="213680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1850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41B9-E39F-D6E6-ADC7-BF00D67C22D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F03DDB1-4F95-3280-3353-03FEC749A999}"/>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E218A3F1-1C3C-CD12-CFDA-8DA8FC5C8A27}"/>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380AEB60-9545-4B76-FF71-6E29DE96353C}"/>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33</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86D66FE2-62CE-C0D9-E6CB-8C4857FFC874}"/>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CC205E57-37EE-0AC4-4F2D-1DE33ACD96DD}"/>
              </a:ext>
            </a:extLst>
          </p:cNvPr>
          <p:cNvSpPr txBox="1"/>
          <p:nvPr/>
        </p:nvSpPr>
        <p:spPr>
          <a:xfrm>
            <a:off x="1" y="20061"/>
            <a:ext cx="12184062" cy="73152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Recent Minerals Industry Scandals</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70043C-E4C3-8E12-321B-5C997194AEEB}"/>
              </a:ext>
            </a:extLst>
          </p:cNvPr>
          <p:cNvSpPr txBox="1"/>
          <p:nvPr/>
        </p:nvSpPr>
        <p:spPr>
          <a:xfrm>
            <a:off x="300625" y="640785"/>
            <a:ext cx="5461348" cy="923330"/>
          </a:xfrm>
          <a:prstGeom prst="rect">
            <a:avLst/>
          </a:prstGeom>
          <a:noFill/>
        </p:spPr>
        <p:txBody>
          <a:bodyPr wrap="square" rtlCol="0">
            <a:spAutoFit/>
          </a:bodyPr>
          <a:lstStyle/>
          <a:p>
            <a:pPr algn="ctr"/>
            <a:r>
              <a:rPr lang="en-US" sz="2000" b="1" dirty="0"/>
              <a:t>AGO names Ombudsman Chief suspect in mining bribery scandal</a:t>
            </a:r>
          </a:p>
          <a:p>
            <a:pPr algn="ctr"/>
            <a:r>
              <a:rPr lang="en-US" sz="1400" b="1" dirty="0"/>
              <a:t>(April 16, 2026)</a:t>
            </a:r>
          </a:p>
        </p:txBody>
      </p:sp>
      <p:sp>
        <p:nvSpPr>
          <p:cNvPr id="8" name="TextBox 7">
            <a:extLst>
              <a:ext uri="{FF2B5EF4-FFF2-40B4-BE49-F238E27FC236}">
                <a16:creationId xmlns:a16="http://schemas.microsoft.com/office/drawing/2014/main" id="{1B27B6AD-C23B-07F7-8BE9-735545C3763B}"/>
              </a:ext>
            </a:extLst>
          </p:cNvPr>
          <p:cNvSpPr txBox="1"/>
          <p:nvPr/>
        </p:nvSpPr>
        <p:spPr>
          <a:xfrm>
            <a:off x="300623" y="1509165"/>
            <a:ext cx="5458968" cy="4524315"/>
          </a:xfrm>
          <a:prstGeom prst="rect">
            <a:avLst/>
          </a:prstGeom>
          <a:noFill/>
        </p:spPr>
        <p:txBody>
          <a:bodyPr wrap="square" rtlCol="0">
            <a:spAutoFit/>
          </a:bodyPr>
          <a:lstStyle/>
          <a:p>
            <a:r>
              <a:rPr lang="en-US" dirty="0"/>
              <a:t>Jakarta (ANTARA) - The Indonesian Attorney General’s Office has named Hery Susanto, the Chairman of the National Ombudsman for the 2026–2031 term, as a suspect in a corruption case involving nickel mining governance between 2013 and 2025.</a:t>
            </a:r>
            <a:br>
              <a:rPr lang="en-US" dirty="0"/>
            </a:br>
            <a:br>
              <a:rPr lang="en-US" dirty="0"/>
            </a:br>
            <a:r>
              <a:rPr lang="en-US" dirty="0"/>
              <a:t>Director of Investigation for the Assistant Attorney General for Extraordinary Crimes, </a:t>
            </a:r>
            <a:r>
              <a:rPr lang="en-US" dirty="0" err="1"/>
              <a:t>Syarief</a:t>
            </a:r>
            <a:r>
              <a:rPr lang="en-US" dirty="0"/>
              <a:t> </a:t>
            </a:r>
            <a:r>
              <a:rPr lang="en-US" dirty="0" err="1"/>
              <a:t>Sulaeman</a:t>
            </a:r>
            <a:r>
              <a:rPr lang="en-US" dirty="0"/>
              <a:t> </a:t>
            </a:r>
            <a:r>
              <a:rPr lang="en-US" dirty="0" err="1"/>
              <a:t>Nahdi</a:t>
            </a:r>
            <a:r>
              <a:rPr lang="en-US" dirty="0"/>
              <a:t>, said on Thursday that the alleged crimes occurred while Susanto was serving as an Ombudsman Commissioner during his previous 2021–2026 term.</a:t>
            </a:r>
            <a:br>
              <a:rPr lang="en-US" dirty="0"/>
            </a:br>
            <a:br>
              <a:rPr lang="en-US" dirty="0"/>
            </a:br>
            <a:r>
              <a:rPr lang="en-US" dirty="0"/>
              <a:t>Prosecutors allege that Susanto accepted bribes from a private firm, PT TSHI, in exchange for manipulating non-tax state revenue (PNBP) calculations to benefit the company.</a:t>
            </a:r>
          </a:p>
        </p:txBody>
      </p:sp>
      <p:sp>
        <p:nvSpPr>
          <p:cNvPr id="9" name="TextBox 8">
            <a:extLst>
              <a:ext uri="{FF2B5EF4-FFF2-40B4-BE49-F238E27FC236}">
                <a16:creationId xmlns:a16="http://schemas.microsoft.com/office/drawing/2014/main" id="{7D97ABBA-DE64-A91A-8CF0-3F795F0C2231}"/>
              </a:ext>
            </a:extLst>
          </p:cNvPr>
          <p:cNvSpPr txBox="1"/>
          <p:nvPr/>
        </p:nvSpPr>
        <p:spPr>
          <a:xfrm>
            <a:off x="6198298" y="660350"/>
            <a:ext cx="5458968" cy="1231106"/>
          </a:xfrm>
          <a:prstGeom prst="rect">
            <a:avLst/>
          </a:prstGeom>
          <a:noFill/>
        </p:spPr>
        <p:txBody>
          <a:bodyPr wrap="square" rtlCol="0">
            <a:spAutoFit/>
          </a:bodyPr>
          <a:lstStyle/>
          <a:p>
            <a:pPr algn="ctr"/>
            <a:r>
              <a:rPr lang="en-US" sz="2000" b="1" dirty="0"/>
              <a:t>Chinese mining giant accused of poisoning Congo in toxic mine scandal linked to BMW, Mercedes, Peugeot, and VW</a:t>
            </a:r>
          </a:p>
          <a:p>
            <a:pPr algn="ctr"/>
            <a:r>
              <a:rPr lang="en-US" sz="1400" b="1" dirty="0"/>
              <a:t>(March 16, 2026)</a:t>
            </a:r>
          </a:p>
        </p:txBody>
      </p:sp>
      <p:sp>
        <p:nvSpPr>
          <p:cNvPr id="10" name="TextBox 9">
            <a:extLst>
              <a:ext uri="{FF2B5EF4-FFF2-40B4-BE49-F238E27FC236}">
                <a16:creationId xmlns:a16="http://schemas.microsoft.com/office/drawing/2014/main" id="{5C40A482-BF86-533A-7FD9-29A636D140F4}"/>
              </a:ext>
            </a:extLst>
          </p:cNvPr>
          <p:cNvSpPr txBox="1"/>
          <p:nvPr/>
        </p:nvSpPr>
        <p:spPr>
          <a:xfrm>
            <a:off x="6198296" y="1829354"/>
            <a:ext cx="5458968" cy="4247317"/>
          </a:xfrm>
          <a:prstGeom prst="rect">
            <a:avLst/>
          </a:prstGeom>
          <a:noFill/>
        </p:spPr>
        <p:txBody>
          <a:bodyPr wrap="square" rtlCol="0">
            <a:spAutoFit/>
          </a:bodyPr>
          <a:lstStyle/>
          <a:p>
            <a:r>
              <a:rPr lang="en-US" dirty="0"/>
              <a:t>The report, titled </a:t>
            </a:r>
            <a:r>
              <a:rPr lang="en-US" i="1" u="sng" dirty="0">
                <a:hlinkClick r:id="rId4"/>
              </a:rPr>
              <a:t>Toxic Transition</a:t>
            </a:r>
            <a:r>
              <a:rPr lang="en-US" dirty="0"/>
              <a:t>, alleges that a large-scale cobalt operation in southern Democratic Republic of Congo is exposing nearby communities to hazardous emissions, resulting in illness and displacement.</a:t>
            </a:r>
          </a:p>
          <a:p>
            <a:endParaRPr lang="en-US" dirty="0"/>
          </a:p>
          <a:p>
            <a:r>
              <a:rPr lang="en-US" dirty="0"/>
              <a:t>The Tenke </a:t>
            </a:r>
            <a:r>
              <a:rPr lang="en-US" dirty="0" err="1"/>
              <a:t>Fungurume</a:t>
            </a:r>
            <a:r>
              <a:rPr lang="en-US" dirty="0"/>
              <a:t> mine, owned by China’s CMOC Group, is among the world’s leading sources of cobalt, a key mineral used in lithium-ion batteries for electric vehicles, smartphones and renewable energy storage.</a:t>
            </a:r>
          </a:p>
          <a:p>
            <a:endParaRPr lang="en-US" dirty="0"/>
          </a:p>
          <a:p>
            <a:r>
              <a:rPr lang="en-US" dirty="0"/>
              <a:t>According to environmental watchdogs, operations at the site are contaminating surrounding areas and displacing thousands, even as its output feeds into global supply chains linked to some of the world’s largest carmakers.</a:t>
            </a:r>
          </a:p>
        </p:txBody>
      </p:sp>
      <p:sp>
        <p:nvSpPr>
          <p:cNvPr id="11" name="TextBox 10">
            <a:extLst>
              <a:ext uri="{FF2B5EF4-FFF2-40B4-BE49-F238E27FC236}">
                <a16:creationId xmlns:a16="http://schemas.microsoft.com/office/drawing/2014/main" id="{96574483-6780-D757-ED85-07729D4CD31B}"/>
              </a:ext>
            </a:extLst>
          </p:cNvPr>
          <p:cNvSpPr txBox="1"/>
          <p:nvPr/>
        </p:nvSpPr>
        <p:spPr>
          <a:xfrm>
            <a:off x="6763693" y="6058250"/>
            <a:ext cx="4450001" cy="307777"/>
          </a:xfrm>
          <a:prstGeom prst="rect">
            <a:avLst/>
          </a:prstGeom>
          <a:noFill/>
        </p:spPr>
        <p:txBody>
          <a:bodyPr wrap="none" rtlCol="0">
            <a:spAutoFit/>
          </a:bodyPr>
          <a:lstStyle/>
          <a:p>
            <a:r>
              <a:rPr lang="en-US" sz="1400" i="1" dirty="0">
                <a:solidFill>
                  <a:srgbClr val="C00000"/>
                </a:solidFill>
                <a:latin typeface="Arial" panose="020B0604020202020204" pitchFamily="34" charset="0"/>
                <a:cs typeface="Arial" panose="020B0604020202020204" pitchFamily="34" charset="0"/>
              </a:rPr>
              <a:t>(https://africa.businessinsider.com/search?q=scandal)</a:t>
            </a:r>
          </a:p>
        </p:txBody>
      </p:sp>
      <p:sp>
        <p:nvSpPr>
          <p:cNvPr id="12" name="TextBox 11">
            <a:extLst>
              <a:ext uri="{FF2B5EF4-FFF2-40B4-BE49-F238E27FC236}">
                <a16:creationId xmlns:a16="http://schemas.microsoft.com/office/drawing/2014/main" id="{195D37C5-BA36-853C-9CAF-F256993F2275}"/>
              </a:ext>
            </a:extLst>
          </p:cNvPr>
          <p:cNvSpPr txBox="1"/>
          <p:nvPr/>
        </p:nvSpPr>
        <p:spPr>
          <a:xfrm>
            <a:off x="284843" y="5854224"/>
            <a:ext cx="5474747" cy="523220"/>
          </a:xfrm>
          <a:prstGeom prst="rect">
            <a:avLst/>
          </a:prstGeom>
          <a:noFill/>
        </p:spPr>
        <p:txBody>
          <a:bodyPr wrap="square" rtlCol="0">
            <a:spAutoFit/>
          </a:bodyPr>
          <a:lstStyle/>
          <a:p>
            <a:pPr algn="ctr"/>
            <a:r>
              <a:rPr lang="en-US" sz="1400" i="1" dirty="0">
                <a:solidFill>
                  <a:srgbClr val="C00000"/>
                </a:solidFill>
                <a:latin typeface="Arial" panose="020B0604020202020204" pitchFamily="34" charset="0"/>
                <a:cs typeface="Arial" panose="020B0604020202020204" pitchFamily="34" charset="0"/>
              </a:rPr>
              <a:t>(https://en.antaranews.com/news/412564/ago-names-ombudsman-chief-suspect-in-mining-bribery-scandal)</a:t>
            </a:r>
          </a:p>
        </p:txBody>
      </p:sp>
    </p:spTree>
    <p:extLst>
      <p:ext uri="{BB962C8B-B14F-4D97-AF65-F5344CB8AC3E}">
        <p14:creationId xmlns:p14="http://schemas.microsoft.com/office/powerpoint/2010/main" val="1881321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394FC-7B88-4808-34D4-13C06850FBE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A251366-4BD1-F811-58AD-7A7C13F8DE97}"/>
              </a:ext>
            </a:extLst>
          </p:cNvPr>
          <p:cNvPicPr>
            <a:picLocks noChangeAspect="1"/>
          </p:cNvPicPr>
          <p:nvPr/>
        </p:nvPicPr>
        <p:blipFill>
          <a:blip r:embed="rId2"/>
          <a:srcRect b="62346"/>
          <a:stretch>
            <a:fillRect/>
          </a:stretch>
        </p:blipFill>
        <p:spPr>
          <a:xfrm>
            <a:off x="1271243" y="633068"/>
            <a:ext cx="7534275" cy="2062507"/>
          </a:xfrm>
          <a:prstGeom prst="rect">
            <a:avLst/>
          </a:prstGeom>
        </p:spPr>
      </p:pic>
      <p:sp>
        <p:nvSpPr>
          <p:cNvPr id="2" name="Date Placeholder 1">
            <a:extLst>
              <a:ext uri="{FF2B5EF4-FFF2-40B4-BE49-F238E27FC236}">
                <a16:creationId xmlns:a16="http://schemas.microsoft.com/office/drawing/2014/main" id="{D1CD6769-B24A-6273-1306-D01F67A8D4CA}"/>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BA697A3C-1F9E-D296-27D8-F8D983B2144B}"/>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CD4EA665-835A-7463-12E7-F8701D452B93}"/>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34</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42BF6C99-4836-CC34-BC49-4C3299BDACA6}"/>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542727" y="5066"/>
            <a:ext cx="649273" cy="766459"/>
          </a:xfrm>
          <a:prstGeom prst="rect">
            <a:avLst/>
          </a:prstGeom>
        </p:spPr>
      </p:pic>
      <p:sp>
        <p:nvSpPr>
          <p:cNvPr id="6" name="TextBox 5">
            <a:extLst>
              <a:ext uri="{FF2B5EF4-FFF2-40B4-BE49-F238E27FC236}">
                <a16:creationId xmlns:a16="http://schemas.microsoft.com/office/drawing/2014/main" id="{6B8FBCB3-ED73-4EBA-3DA9-65D8DA58B143}"/>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Recent Minerals Industry Scandals</a:t>
            </a:r>
          </a:p>
          <a:p>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BA3F01B-3B7C-232F-18D4-35D4A10055C0}"/>
              </a:ext>
            </a:extLst>
          </p:cNvPr>
          <p:cNvSpPr txBox="1"/>
          <p:nvPr/>
        </p:nvSpPr>
        <p:spPr>
          <a:xfrm>
            <a:off x="3043238" y="5794291"/>
            <a:ext cx="6105524" cy="523220"/>
          </a:xfrm>
          <a:prstGeom prst="rect">
            <a:avLst/>
          </a:prstGeom>
          <a:noFill/>
        </p:spPr>
        <p:txBody>
          <a:bodyPr wrap="square">
            <a:spAutoFit/>
          </a:bodyPr>
          <a:lstStyle/>
          <a:p>
            <a:pPr algn="ctr"/>
            <a:r>
              <a:rPr lang="en-US" sz="1400" i="1" dirty="0">
                <a:solidFill>
                  <a:srgbClr val="C00000"/>
                </a:solidFill>
                <a:latin typeface="Arial" panose="020B0604020202020204" pitchFamily="34" charset="0"/>
                <a:cs typeface="Arial" panose="020B0604020202020204" pitchFamily="34" charset="0"/>
              </a:rPr>
              <a:t>(https://www.bnamericas.com/en/news/brazils-minas-gerais-state-tightens-mining-oversight-amid-corruption-scandal)</a:t>
            </a:r>
          </a:p>
        </p:txBody>
      </p:sp>
      <p:pic>
        <p:nvPicPr>
          <p:cNvPr id="11" name="Picture 10">
            <a:extLst>
              <a:ext uri="{FF2B5EF4-FFF2-40B4-BE49-F238E27FC236}">
                <a16:creationId xmlns:a16="http://schemas.microsoft.com/office/drawing/2014/main" id="{CD88FD2D-6913-A0CB-F923-18C688B0646A}"/>
              </a:ext>
            </a:extLst>
          </p:cNvPr>
          <p:cNvPicPr>
            <a:picLocks noChangeAspect="1"/>
          </p:cNvPicPr>
          <p:nvPr/>
        </p:nvPicPr>
        <p:blipFill>
          <a:blip r:embed="rId2"/>
          <a:srcRect t="46559"/>
          <a:stretch>
            <a:fillRect/>
          </a:stretch>
        </p:blipFill>
        <p:spPr>
          <a:xfrm>
            <a:off x="1275211" y="2781300"/>
            <a:ext cx="7534275" cy="2927266"/>
          </a:xfrm>
          <a:prstGeom prst="rect">
            <a:avLst/>
          </a:prstGeom>
        </p:spPr>
      </p:pic>
      <p:sp>
        <p:nvSpPr>
          <p:cNvPr id="7" name="Arrow: Left 6">
            <a:extLst>
              <a:ext uri="{FF2B5EF4-FFF2-40B4-BE49-F238E27FC236}">
                <a16:creationId xmlns:a16="http://schemas.microsoft.com/office/drawing/2014/main" id="{E4499E5E-1DC5-AAEE-0278-8E3BE71116D0}"/>
              </a:ext>
            </a:extLst>
          </p:cNvPr>
          <p:cNvSpPr/>
          <p:nvPr/>
        </p:nvSpPr>
        <p:spPr>
          <a:xfrm>
            <a:off x="9220191" y="4244933"/>
            <a:ext cx="1696598" cy="66090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07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0453-8692-880C-8E07-4DBE52C7EA3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6D40A5F-4200-E95F-27E0-76C601D20F91}"/>
              </a:ext>
            </a:extLst>
          </p:cNvPr>
          <p:cNvSpPr txBox="1"/>
          <p:nvPr/>
        </p:nvSpPr>
        <p:spPr>
          <a:xfrm>
            <a:off x="1" y="20061"/>
            <a:ext cx="12184062" cy="861774"/>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Recent Journal Publications – Ethical Improprieties</a:t>
            </a:r>
          </a:p>
          <a:p>
            <a:endParaRPr lang="en-US" sz="1400" dirty="0">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C24BAEDD-A916-6023-9B99-F7E0BEB04FEE}"/>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39D291EB-C2F6-297A-89D7-7BEB7C8682E8}"/>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EA0A3B74-69B5-F2D3-A811-F53ECE843193}"/>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35</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B1EF2A0F-B032-B090-11E3-25F25B9D76F8}"/>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542727" y="5558141"/>
            <a:ext cx="649273" cy="766459"/>
          </a:xfrm>
          <a:prstGeom prst="rect">
            <a:avLst/>
          </a:prstGeom>
        </p:spPr>
      </p:pic>
      <p:pic>
        <p:nvPicPr>
          <p:cNvPr id="14" name="Picture 13">
            <a:extLst>
              <a:ext uri="{FF2B5EF4-FFF2-40B4-BE49-F238E27FC236}">
                <a16:creationId xmlns:a16="http://schemas.microsoft.com/office/drawing/2014/main" id="{66785E67-0B6B-99F1-17EF-A01DCF4CFFF2}"/>
              </a:ext>
            </a:extLst>
          </p:cNvPr>
          <p:cNvPicPr>
            <a:picLocks noChangeAspect="1"/>
          </p:cNvPicPr>
          <p:nvPr/>
        </p:nvPicPr>
        <p:blipFill>
          <a:blip r:embed="rId4"/>
          <a:stretch>
            <a:fillRect/>
          </a:stretch>
        </p:blipFill>
        <p:spPr>
          <a:xfrm>
            <a:off x="147515" y="813413"/>
            <a:ext cx="5510336" cy="2362923"/>
          </a:xfrm>
          <a:prstGeom prst="rect">
            <a:avLst/>
          </a:prstGeom>
        </p:spPr>
      </p:pic>
      <p:pic>
        <p:nvPicPr>
          <p:cNvPr id="16" name="Picture 15">
            <a:extLst>
              <a:ext uri="{FF2B5EF4-FFF2-40B4-BE49-F238E27FC236}">
                <a16:creationId xmlns:a16="http://schemas.microsoft.com/office/drawing/2014/main" id="{5E75FEC2-22CE-AB6D-3734-6FF9676347EF}"/>
              </a:ext>
            </a:extLst>
          </p:cNvPr>
          <p:cNvPicPr>
            <a:picLocks noChangeAspect="1"/>
          </p:cNvPicPr>
          <p:nvPr/>
        </p:nvPicPr>
        <p:blipFill>
          <a:blip r:embed="rId5"/>
          <a:stretch>
            <a:fillRect/>
          </a:stretch>
        </p:blipFill>
        <p:spPr>
          <a:xfrm>
            <a:off x="147513" y="3428357"/>
            <a:ext cx="5847859" cy="2658118"/>
          </a:xfrm>
          <a:prstGeom prst="rect">
            <a:avLst/>
          </a:prstGeom>
        </p:spPr>
      </p:pic>
      <p:pic>
        <p:nvPicPr>
          <p:cNvPr id="18" name="Picture 17">
            <a:extLst>
              <a:ext uri="{FF2B5EF4-FFF2-40B4-BE49-F238E27FC236}">
                <a16:creationId xmlns:a16="http://schemas.microsoft.com/office/drawing/2014/main" id="{279564F4-F6E5-5ADE-392F-5F8EA4890861}"/>
              </a:ext>
            </a:extLst>
          </p:cNvPr>
          <p:cNvPicPr>
            <a:picLocks noChangeAspect="1"/>
          </p:cNvPicPr>
          <p:nvPr/>
        </p:nvPicPr>
        <p:blipFill>
          <a:blip r:embed="rId6"/>
          <a:stretch>
            <a:fillRect/>
          </a:stretch>
        </p:blipFill>
        <p:spPr>
          <a:xfrm>
            <a:off x="6233425" y="1407026"/>
            <a:ext cx="5811061" cy="4115374"/>
          </a:xfrm>
          <a:prstGeom prst="rect">
            <a:avLst/>
          </a:prstGeom>
        </p:spPr>
      </p:pic>
      <p:sp>
        <p:nvSpPr>
          <p:cNvPr id="7" name="TextBox 6">
            <a:extLst>
              <a:ext uri="{FF2B5EF4-FFF2-40B4-BE49-F238E27FC236}">
                <a16:creationId xmlns:a16="http://schemas.microsoft.com/office/drawing/2014/main" id="{148282CB-94AD-D142-385C-13108AAD3A37}"/>
              </a:ext>
            </a:extLst>
          </p:cNvPr>
          <p:cNvSpPr txBox="1"/>
          <p:nvPr/>
        </p:nvSpPr>
        <p:spPr>
          <a:xfrm>
            <a:off x="6534151" y="888738"/>
            <a:ext cx="2068323" cy="461665"/>
          </a:xfrm>
          <a:prstGeom prst="rect">
            <a:avLst/>
          </a:prstGeom>
          <a:noFill/>
        </p:spPr>
        <p:txBody>
          <a:bodyPr wrap="none" rtlCol="0">
            <a:spAutoFit/>
          </a:bodyPr>
          <a:lstStyle/>
          <a:p>
            <a:r>
              <a:rPr lang="en-US" sz="2400" i="1" dirty="0">
                <a:solidFill>
                  <a:srgbClr val="C00000"/>
                </a:solidFill>
              </a:rPr>
              <a:t>Financial Fraud</a:t>
            </a:r>
          </a:p>
        </p:txBody>
      </p:sp>
      <p:sp>
        <p:nvSpPr>
          <p:cNvPr id="8" name="Arrow: Left 7">
            <a:extLst>
              <a:ext uri="{FF2B5EF4-FFF2-40B4-BE49-F238E27FC236}">
                <a16:creationId xmlns:a16="http://schemas.microsoft.com/office/drawing/2014/main" id="{1BC5FE21-F66F-73E7-CE0F-CF5F23139C21}"/>
              </a:ext>
            </a:extLst>
          </p:cNvPr>
          <p:cNvSpPr/>
          <p:nvPr/>
        </p:nvSpPr>
        <p:spPr>
          <a:xfrm>
            <a:off x="5737705" y="985718"/>
            <a:ext cx="691178" cy="267704"/>
          </a:xfrm>
          <a:prstGeom prst="lef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73F3A2-0654-753A-6D06-D6CFAAEDFABE}"/>
              </a:ext>
            </a:extLst>
          </p:cNvPr>
          <p:cNvSpPr txBox="1"/>
          <p:nvPr/>
        </p:nvSpPr>
        <p:spPr>
          <a:xfrm>
            <a:off x="3441985" y="5461183"/>
            <a:ext cx="2893918" cy="830997"/>
          </a:xfrm>
          <a:prstGeom prst="rect">
            <a:avLst/>
          </a:prstGeom>
          <a:noFill/>
        </p:spPr>
        <p:txBody>
          <a:bodyPr wrap="square" rtlCol="0">
            <a:spAutoFit/>
          </a:bodyPr>
          <a:lstStyle/>
          <a:p>
            <a:pPr algn="ctr"/>
            <a:r>
              <a:rPr lang="en-US" sz="2400" i="1" dirty="0">
                <a:solidFill>
                  <a:srgbClr val="C00000"/>
                </a:solidFill>
              </a:rPr>
              <a:t>Incomplete/Dishonest Reporting</a:t>
            </a:r>
          </a:p>
        </p:txBody>
      </p:sp>
      <p:sp>
        <p:nvSpPr>
          <p:cNvPr id="11" name="Arrow: Bent-Up 10">
            <a:extLst>
              <a:ext uri="{FF2B5EF4-FFF2-40B4-BE49-F238E27FC236}">
                <a16:creationId xmlns:a16="http://schemas.microsoft.com/office/drawing/2014/main" id="{1AFA5C55-6E37-5E6B-F57F-EF2D5F8BFBEE}"/>
              </a:ext>
            </a:extLst>
          </p:cNvPr>
          <p:cNvSpPr/>
          <p:nvPr/>
        </p:nvSpPr>
        <p:spPr>
          <a:xfrm>
            <a:off x="9035044" y="5575343"/>
            <a:ext cx="850392" cy="568292"/>
          </a:xfrm>
          <a:prstGeom prst="bentUp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A17E8E1-57D7-7A9E-7BB6-82E6B33EA604}"/>
              </a:ext>
            </a:extLst>
          </p:cNvPr>
          <p:cNvSpPr txBox="1"/>
          <p:nvPr/>
        </p:nvSpPr>
        <p:spPr>
          <a:xfrm>
            <a:off x="6721499" y="5461183"/>
            <a:ext cx="2531547" cy="830997"/>
          </a:xfrm>
          <a:prstGeom prst="rect">
            <a:avLst/>
          </a:prstGeom>
          <a:noFill/>
        </p:spPr>
        <p:txBody>
          <a:bodyPr wrap="square" rtlCol="0">
            <a:spAutoFit/>
          </a:bodyPr>
          <a:lstStyle/>
          <a:p>
            <a:pPr algn="ctr"/>
            <a:r>
              <a:rPr lang="en-US" sz="2400" i="1" dirty="0">
                <a:solidFill>
                  <a:srgbClr val="C00000"/>
                </a:solidFill>
              </a:rPr>
              <a:t>Scientific</a:t>
            </a:r>
          </a:p>
          <a:p>
            <a:pPr algn="ctr"/>
            <a:r>
              <a:rPr lang="en-US" sz="2400" i="1" dirty="0">
                <a:solidFill>
                  <a:srgbClr val="C00000"/>
                </a:solidFill>
              </a:rPr>
              <a:t> Research Fraud</a:t>
            </a:r>
          </a:p>
        </p:txBody>
      </p:sp>
      <p:sp>
        <p:nvSpPr>
          <p:cNvPr id="13" name="Arrow: Bent-Up 12">
            <a:extLst>
              <a:ext uri="{FF2B5EF4-FFF2-40B4-BE49-F238E27FC236}">
                <a16:creationId xmlns:a16="http://schemas.microsoft.com/office/drawing/2014/main" id="{1146B6CE-8C35-1DE7-18F9-C69465951D50}"/>
              </a:ext>
            </a:extLst>
          </p:cNvPr>
          <p:cNvSpPr/>
          <p:nvPr/>
        </p:nvSpPr>
        <p:spPr>
          <a:xfrm flipH="1">
            <a:off x="2563018" y="5217600"/>
            <a:ext cx="850392" cy="568292"/>
          </a:xfrm>
          <a:prstGeom prst="bentUp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353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6CE63-6D96-4919-CE72-D12BDBF8815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1315D4E-AF8C-050C-298E-3655DEDBCD60}"/>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739C87DE-42AC-9497-6000-4F4DC1D5B7CE}"/>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4DC7F400-417A-C819-0D4E-CA9F05498800}"/>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36</a:t>
            </a:fld>
            <a:endParaRPr lang="en-US" dirty="0"/>
          </a:p>
        </p:txBody>
      </p:sp>
      <p:pic>
        <p:nvPicPr>
          <p:cNvPr id="7" name="Picture 6">
            <a:extLst>
              <a:ext uri="{FF2B5EF4-FFF2-40B4-BE49-F238E27FC236}">
                <a16:creationId xmlns:a16="http://schemas.microsoft.com/office/drawing/2014/main" id="{D549D6D6-5941-0BEF-4F29-DF5DC83CC5E4}"/>
              </a:ext>
            </a:extLst>
          </p:cNvPr>
          <p:cNvPicPr>
            <a:picLocks noChangeAspect="1"/>
          </p:cNvPicPr>
          <p:nvPr/>
        </p:nvPicPr>
        <p:blipFill>
          <a:blip r:embed="rId2"/>
          <a:stretch>
            <a:fillRect/>
          </a:stretch>
        </p:blipFill>
        <p:spPr>
          <a:xfrm>
            <a:off x="1779493" y="652304"/>
            <a:ext cx="4291591" cy="5486400"/>
          </a:xfrm>
          <a:prstGeom prst="rect">
            <a:avLst/>
          </a:prstGeom>
          <a:ln>
            <a:solidFill>
              <a:schemeClr val="tx1"/>
            </a:solidFill>
          </a:ln>
        </p:spPr>
      </p:pic>
      <p:pic>
        <p:nvPicPr>
          <p:cNvPr id="8" name="Picture 7">
            <a:extLst>
              <a:ext uri="{FF2B5EF4-FFF2-40B4-BE49-F238E27FC236}">
                <a16:creationId xmlns:a16="http://schemas.microsoft.com/office/drawing/2014/main" id="{84204EC5-D97A-334A-7FC8-DADB615668D1}"/>
              </a:ext>
            </a:extLst>
          </p:cNvPr>
          <p:cNvPicPr>
            <a:picLocks noChangeAspect="1"/>
          </p:cNvPicPr>
          <p:nvPr/>
        </p:nvPicPr>
        <p:blipFill>
          <a:blip r:embed="rId3"/>
          <a:srcRect t="2986" b="31494"/>
          <a:stretch>
            <a:fillRect/>
          </a:stretch>
        </p:blipFill>
        <p:spPr>
          <a:xfrm>
            <a:off x="6254174" y="804704"/>
            <a:ext cx="5926441" cy="5185540"/>
          </a:xfrm>
          <a:prstGeom prst="rect">
            <a:avLst/>
          </a:prstGeom>
          <a:ln>
            <a:solidFill>
              <a:schemeClr val="tx1"/>
            </a:solidFill>
          </a:ln>
        </p:spPr>
      </p:pic>
      <p:sp>
        <p:nvSpPr>
          <p:cNvPr id="9" name="TextBox 8">
            <a:extLst>
              <a:ext uri="{FF2B5EF4-FFF2-40B4-BE49-F238E27FC236}">
                <a16:creationId xmlns:a16="http://schemas.microsoft.com/office/drawing/2014/main" id="{AA58B381-13B7-5E35-3E63-3A9BF17363F8}"/>
              </a:ext>
            </a:extLst>
          </p:cNvPr>
          <p:cNvSpPr txBox="1"/>
          <p:nvPr/>
        </p:nvSpPr>
        <p:spPr>
          <a:xfrm>
            <a:off x="1779493" y="6093891"/>
            <a:ext cx="4291590" cy="307777"/>
          </a:xfrm>
          <a:prstGeom prst="rect">
            <a:avLst/>
          </a:prstGeom>
          <a:noFill/>
        </p:spPr>
        <p:txBody>
          <a:bodyPr wrap="square">
            <a:spAutoFit/>
          </a:bodyPr>
          <a:lstStyle/>
          <a:p>
            <a:pPr algn="ctr"/>
            <a:r>
              <a:rPr lang="en-US" sz="1400" i="1" dirty="0">
                <a:solidFill>
                  <a:srgbClr val="A50021"/>
                </a:solidFill>
              </a:rPr>
              <a:t>DOI:10.5382/Geo-and-Mining-1l</a:t>
            </a:r>
          </a:p>
        </p:txBody>
      </p:sp>
      <p:sp>
        <p:nvSpPr>
          <p:cNvPr id="10" name="TextBox 9">
            <a:extLst>
              <a:ext uri="{FF2B5EF4-FFF2-40B4-BE49-F238E27FC236}">
                <a16:creationId xmlns:a16="http://schemas.microsoft.com/office/drawing/2014/main" id="{84899A47-34BA-06D2-CC99-EB921A6F3277}"/>
              </a:ext>
            </a:extLst>
          </p:cNvPr>
          <p:cNvSpPr txBox="1"/>
          <p:nvPr/>
        </p:nvSpPr>
        <p:spPr>
          <a:xfrm>
            <a:off x="6250725" y="5966227"/>
            <a:ext cx="5919527" cy="307777"/>
          </a:xfrm>
          <a:prstGeom prst="rect">
            <a:avLst/>
          </a:prstGeom>
          <a:noFill/>
        </p:spPr>
        <p:txBody>
          <a:bodyPr wrap="square">
            <a:spAutoFit/>
          </a:bodyPr>
          <a:lstStyle/>
          <a:p>
            <a:pPr algn="ctr"/>
            <a:r>
              <a:rPr lang="en-US" sz="1400" i="1" dirty="0">
                <a:solidFill>
                  <a:srgbClr val="A50021"/>
                </a:solidFill>
              </a:rPr>
              <a:t>DOI:10.1080/17480930.2024.2319453</a:t>
            </a:r>
          </a:p>
        </p:txBody>
      </p:sp>
      <p:sp>
        <p:nvSpPr>
          <p:cNvPr id="6" name="TextBox 5">
            <a:extLst>
              <a:ext uri="{FF2B5EF4-FFF2-40B4-BE49-F238E27FC236}">
                <a16:creationId xmlns:a16="http://schemas.microsoft.com/office/drawing/2014/main" id="{4679D3FC-9786-F8CF-6AB3-E2CDC4A964FE}"/>
              </a:ext>
            </a:extLst>
          </p:cNvPr>
          <p:cNvSpPr txBox="1"/>
          <p:nvPr/>
        </p:nvSpPr>
        <p:spPr>
          <a:xfrm>
            <a:off x="1" y="101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Some Interesting Ideas</a:t>
            </a:r>
          </a:p>
          <a:p>
            <a:endParaRPr lang="en-US" sz="1400" dirty="0">
              <a:latin typeface="Arial" panose="020B0604020202020204" pitchFamily="34" charset="0"/>
              <a:cs typeface="Arial" panose="020B0604020202020204" pitchFamily="34" charset="0"/>
            </a:endParaRPr>
          </a:p>
        </p:txBody>
      </p:sp>
      <p:pic>
        <p:nvPicPr>
          <p:cNvPr id="5" name="Content Placeholder 4" descr="A red triangle with a black background&#10;&#10;AI-generated content may be incorrect.">
            <a:extLst>
              <a:ext uri="{FF2B5EF4-FFF2-40B4-BE49-F238E27FC236}">
                <a16:creationId xmlns:a16="http://schemas.microsoft.com/office/drawing/2014/main" id="{C100A7FE-E87B-C153-1224-3E511BC75AF0}"/>
              </a:ext>
            </a:extLst>
          </p:cNvPr>
          <p:cNvPicPr>
            <a:picLocks noChangeAspect="1"/>
          </p:cNvPicPr>
          <p:nvPr/>
        </p:nvPicPr>
        <p:blipFill>
          <a:blip r:embed="rId4">
            <a:extLst>
              <a:ext uri="{28A0092B-C50C-407E-A947-70E740481C1C}">
                <a14:useLocalDpi xmlns:a14="http://schemas.microsoft.com/office/drawing/2010/main" val="0"/>
              </a:ext>
            </a:extLst>
          </a:blip>
          <a:srcRect l="11603" t="3726" r="6205" b="14273"/>
          <a:stretch>
            <a:fillRect/>
          </a:stretch>
        </p:blipFill>
        <p:spPr>
          <a:xfrm>
            <a:off x="11668125" y="11313"/>
            <a:ext cx="514349" cy="607182"/>
          </a:xfrm>
          <a:prstGeom prst="rect">
            <a:avLst/>
          </a:prstGeom>
        </p:spPr>
      </p:pic>
      <p:sp>
        <p:nvSpPr>
          <p:cNvPr id="11" name="TextBox 10">
            <a:extLst>
              <a:ext uri="{FF2B5EF4-FFF2-40B4-BE49-F238E27FC236}">
                <a16:creationId xmlns:a16="http://schemas.microsoft.com/office/drawing/2014/main" id="{488F9A01-0816-CAA0-FAFD-6F20FC3328F0}"/>
              </a:ext>
            </a:extLst>
          </p:cNvPr>
          <p:cNvSpPr txBox="1"/>
          <p:nvPr/>
        </p:nvSpPr>
        <p:spPr>
          <a:xfrm>
            <a:off x="10510091" y="3847105"/>
            <a:ext cx="1670523" cy="2554545"/>
          </a:xfrm>
          <a:prstGeom prst="rect">
            <a:avLst/>
          </a:prstGeom>
          <a:noFill/>
        </p:spPr>
        <p:txBody>
          <a:bodyPr wrap="square" rtlCol="0">
            <a:spAutoFit/>
          </a:bodyPr>
          <a:lstStyle/>
          <a:p>
            <a:pPr algn="ctr"/>
            <a:r>
              <a:rPr lang="en-US" sz="1600" b="1" i="1" dirty="0">
                <a:solidFill>
                  <a:srgbClr val="C00000"/>
                </a:solidFill>
                <a:latin typeface="Arial" panose="020B0604020202020204" pitchFamily="34" charset="0"/>
                <a:cs typeface="Arial" panose="020B0604020202020204" pitchFamily="34" charset="0"/>
              </a:rPr>
              <a:t>Conflict Minerals</a:t>
            </a:r>
          </a:p>
          <a:p>
            <a:pPr algn="ctr"/>
            <a:r>
              <a:rPr lang="en-US" sz="1600" b="1" i="1" dirty="0">
                <a:solidFill>
                  <a:srgbClr val="C00000"/>
                </a:solidFill>
                <a:latin typeface="Arial" panose="020B0604020202020204" pitchFamily="34" charset="0"/>
                <a:cs typeface="Arial" panose="020B0604020202020204" pitchFamily="34" charset="0"/>
              </a:rPr>
              <a:t>Tracking</a:t>
            </a:r>
          </a:p>
          <a:p>
            <a:pPr algn="ctr"/>
            <a:endParaRPr lang="en-US" sz="800" b="1" i="1" dirty="0">
              <a:solidFill>
                <a:srgbClr val="C00000"/>
              </a:solidFill>
              <a:latin typeface="Arial" panose="020B0604020202020204" pitchFamily="34" charset="0"/>
              <a:cs typeface="Arial" panose="020B0604020202020204" pitchFamily="34" charset="0"/>
            </a:endParaRPr>
          </a:p>
          <a:p>
            <a:pPr algn="ctr"/>
            <a:r>
              <a:rPr lang="en-US" sz="1600" b="1" i="1" dirty="0">
                <a:solidFill>
                  <a:srgbClr val="C00000"/>
                </a:solidFill>
                <a:latin typeface="Arial" panose="020B0604020202020204" pitchFamily="34" charset="0"/>
                <a:cs typeface="Arial" panose="020B0604020202020204" pitchFamily="34" charset="0"/>
              </a:rPr>
              <a:t>Mineral Resource</a:t>
            </a:r>
          </a:p>
          <a:p>
            <a:pPr algn="ctr"/>
            <a:r>
              <a:rPr lang="en-US" sz="1600" b="1" i="1" dirty="0">
                <a:solidFill>
                  <a:srgbClr val="C00000"/>
                </a:solidFill>
                <a:latin typeface="Arial" panose="020B0604020202020204" pitchFamily="34" charset="0"/>
                <a:cs typeface="Arial" panose="020B0604020202020204" pitchFamily="34" charset="0"/>
              </a:rPr>
              <a:t>Reporting</a:t>
            </a:r>
          </a:p>
          <a:p>
            <a:pPr algn="ctr"/>
            <a:r>
              <a:rPr lang="en-US" sz="1600" b="1" i="1" dirty="0">
                <a:solidFill>
                  <a:srgbClr val="C00000"/>
                </a:solidFill>
                <a:latin typeface="Arial" panose="020B0604020202020204" pitchFamily="34" charset="0"/>
                <a:cs typeface="Arial" panose="020B0604020202020204" pitchFamily="34" charset="0"/>
              </a:rPr>
              <a:t>Cheating Scandals</a:t>
            </a:r>
          </a:p>
          <a:p>
            <a:pPr algn="ctr"/>
            <a:endParaRPr lang="en-US" sz="1400" dirty="0">
              <a:solidFill>
                <a:srgbClr val="C00000"/>
              </a:solidFill>
              <a:latin typeface="Arial" panose="020B0604020202020204" pitchFamily="34" charset="0"/>
              <a:cs typeface="Arial" panose="020B0604020202020204" pitchFamily="34" charset="0"/>
            </a:endParaRPr>
          </a:p>
          <a:p>
            <a:endParaRPr lang="en-US" sz="1000"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C1CA96-EB8C-32AF-6F3A-102A741CFD64}"/>
              </a:ext>
            </a:extLst>
          </p:cNvPr>
          <p:cNvSpPr txBox="1"/>
          <p:nvPr/>
        </p:nvSpPr>
        <p:spPr>
          <a:xfrm>
            <a:off x="11113" y="1659424"/>
            <a:ext cx="1764932" cy="3908762"/>
          </a:xfrm>
          <a:prstGeom prst="rect">
            <a:avLst/>
          </a:prstGeom>
          <a:noFill/>
        </p:spPr>
        <p:txBody>
          <a:bodyPr wrap="square" rtlCol="0">
            <a:spAutoFit/>
          </a:bodyPr>
          <a:lstStyle/>
          <a:p>
            <a:pPr algn="ctr"/>
            <a:r>
              <a:rPr lang="en-US" sz="1600" b="1" i="1" dirty="0">
                <a:solidFill>
                  <a:srgbClr val="C00000"/>
                </a:solidFill>
                <a:latin typeface="Arial" panose="020B0604020202020204" pitchFamily="34" charset="0"/>
                <a:cs typeface="Arial" panose="020B0604020202020204" pitchFamily="34" charset="0"/>
              </a:rPr>
              <a:t>Transparent and informed communication between geologists, engineers, </a:t>
            </a:r>
            <a:r>
              <a:rPr lang="en-US" sz="1600" b="1" i="1" dirty="0" err="1">
                <a:solidFill>
                  <a:srgbClr val="C00000"/>
                </a:solidFill>
                <a:latin typeface="Arial" panose="020B0604020202020204" pitchFamily="34" charset="0"/>
                <a:cs typeface="Arial" panose="020B0604020202020204" pitchFamily="34" charset="0"/>
              </a:rPr>
              <a:t>geostatisticians</a:t>
            </a:r>
            <a:r>
              <a:rPr lang="en-US" sz="1600" b="1" i="1" dirty="0">
                <a:solidFill>
                  <a:srgbClr val="C00000"/>
                </a:solidFill>
                <a:latin typeface="Arial" panose="020B0604020202020204" pitchFamily="34" charset="0"/>
                <a:cs typeface="Arial" panose="020B0604020202020204" pitchFamily="34" charset="0"/>
              </a:rPr>
              <a:t> to provide best estimates</a:t>
            </a:r>
          </a:p>
          <a:p>
            <a:pPr algn="ctr"/>
            <a:endParaRPr lang="en-US" sz="1600" b="1" i="1" dirty="0">
              <a:solidFill>
                <a:srgbClr val="C00000"/>
              </a:solidFill>
              <a:latin typeface="Arial" panose="020B0604020202020204" pitchFamily="34" charset="0"/>
              <a:cs typeface="Arial" panose="020B0604020202020204" pitchFamily="34" charset="0"/>
            </a:endParaRPr>
          </a:p>
          <a:p>
            <a:pPr algn="ctr"/>
            <a:r>
              <a:rPr lang="en-US" sz="1600" b="1" i="1" dirty="0">
                <a:solidFill>
                  <a:srgbClr val="C00000"/>
                </a:solidFill>
                <a:latin typeface="Arial" panose="020B0604020202020204" pitchFamily="34" charset="0"/>
                <a:cs typeface="Arial" panose="020B0604020202020204" pitchFamily="34" charset="0"/>
              </a:rPr>
              <a:t>Reporting of co- and by-product needs improvement </a:t>
            </a:r>
          </a:p>
          <a:p>
            <a:pPr algn="ctr"/>
            <a:endParaRPr lang="en-US" sz="1400" dirty="0">
              <a:solidFill>
                <a:srgbClr val="C00000"/>
              </a:solidFill>
              <a:latin typeface="Arial" panose="020B0604020202020204" pitchFamily="34" charset="0"/>
              <a:cs typeface="Arial" panose="020B0604020202020204" pitchFamily="34" charset="0"/>
            </a:endParaRPr>
          </a:p>
          <a:p>
            <a:endParaRPr lang="en-US" sz="1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275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C17D-569B-6E63-EF9B-53EF518061C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3269C72-0818-336F-3FE2-6596B0DC5C66}"/>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F39A7BF9-B9DF-1514-3642-52EBFBBCE65E}"/>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E1DFBA64-3B87-97F3-EAE0-731F57F4B341}"/>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37</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58C7893E-B26C-B7E0-4342-E6798B3170E5}"/>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968FF0C1-CD2C-5A74-FBCB-DE956ECB5D5D}"/>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Summary</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DE3C318-06A6-83E9-7251-355A03068449}"/>
              </a:ext>
            </a:extLst>
          </p:cNvPr>
          <p:cNvSpPr txBox="1">
            <a:spLocks/>
          </p:cNvSpPr>
          <p:nvPr/>
        </p:nvSpPr>
        <p:spPr>
          <a:xfrm>
            <a:off x="409574" y="707556"/>
            <a:ext cx="11420475"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Mining scandals commonly result from poor ethical behavior</a:t>
            </a:r>
          </a:p>
          <a:p>
            <a:pPr marL="342900"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Critical components that foster integrity within the industry and our personal careers include:</a:t>
            </a:r>
          </a:p>
          <a:p>
            <a:pPr marL="635508" lvl="1" indent="-342900">
              <a:buClrTx/>
              <a:buFont typeface="Arial" panose="020B0604020202020204" pitchFamily="34" charset="0"/>
              <a:buChar char="•"/>
              <a:tabLst>
                <a:tab pos="342900" algn="l"/>
              </a:tabLst>
            </a:pPr>
            <a:r>
              <a:rPr lang="en-US" sz="2800" dirty="0">
                <a:solidFill>
                  <a:schemeClr val="tx1"/>
                </a:solidFill>
                <a:latin typeface="Arial" panose="020B0604020202020204" pitchFamily="34" charset="0"/>
                <a:cs typeface="Arial" panose="020B0604020202020204" pitchFamily="34" charset="0"/>
              </a:rPr>
              <a:t>Independent Verification</a:t>
            </a:r>
          </a:p>
          <a:p>
            <a:pPr marL="635508" lvl="1" indent="-342900">
              <a:buClrTx/>
              <a:buFont typeface="Arial" panose="020B0604020202020204" pitchFamily="34" charset="0"/>
              <a:buChar char="•"/>
              <a:tabLst>
                <a:tab pos="342900" algn="l"/>
              </a:tabLst>
            </a:pPr>
            <a:r>
              <a:rPr lang="en-US" sz="2800" dirty="0">
                <a:solidFill>
                  <a:schemeClr val="tx1"/>
                </a:solidFill>
                <a:latin typeface="Arial" panose="020B0604020202020204" pitchFamily="34" charset="0"/>
                <a:cs typeface="Arial" panose="020B0604020202020204" pitchFamily="34" charset="0"/>
              </a:rPr>
              <a:t>Strong Regulations</a:t>
            </a:r>
          </a:p>
          <a:p>
            <a:pPr marL="635508" lvl="1" indent="-342900">
              <a:buClrTx/>
              <a:buFont typeface="Arial" panose="020B0604020202020204" pitchFamily="34" charset="0"/>
              <a:buChar char="•"/>
              <a:tabLst>
                <a:tab pos="342900" algn="l"/>
              </a:tabLst>
            </a:pPr>
            <a:r>
              <a:rPr lang="en-US" sz="2800" dirty="0">
                <a:solidFill>
                  <a:schemeClr val="tx1"/>
                </a:solidFill>
                <a:latin typeface="Arial" panose="020B0604020202020204" pitchFamily="34" charset="0"/>
                <a:cs typeface="Arial" panose="020B0604020202020204" pitchFamily="34" charset="0"/>
              </a:rPr>
              <a:t>Due Diligence</a:t>
            </a:r>
          </a:p>
          <a:p>
            <a:pPr marL="635508" lvl="1" indent="-342900">
              <a:buClrTx/>
              <a:buFont typeface="Arial" panose="020B0604020202020204" pitchFamily="34" charset="0"/>
              <a:buChar char="•"/>
              <a:tabLst>
                <a:tab pos="342900" algn="l"/>
              </a:tabLst>
            </a:pPr>
            <a:r>
              <a:rPr lang="en-US" sz="2800" dirty="0">
                <a:solidFill>
                  <a:schemeClr val="tx1"/>
                </a:solidFill>
                <a:latin typeface="Arial" panose="020B0604020202020204" pitchFamily="34" charset="0"/>
                <a:cs typeface="Arial" panose="020B0604020202020204" pitchFamily="34" charset="0"/>
              </a:rPr>
              <a:t>Transparency</a:t>
            </a:r>
          </a:p>
          <a:p>
            <a:pPr marL="635508" lvl="1" indent="-342900">
              <a:buClrTx/>
              <a:buFont typeface="Arial" panose="020B0604020202020204" pitchFamily="34" charset="0"/>
              <a:buChar char="•"/>
              <a:tabLst>
                <a:tab pos="342900" algn="l"/>
              </a:tabLst>
            </a:pPr>
            <a:r>
              <a:rPr lang="en-US" sz="2800" b="1" i="1" dirty="0">
                <a:solidFill>
                  <a:schemeClr val="tx1"/>
                </a:solidFill>
                <a:latin typeface="Arial" panose="020B0604020202020204" pitchFamily="34" charset="0"/>
                <a:cs typeface="Arial" panose="020B0604020202020204" pitchFamily="34" charset="0"/>
              </a:rPr>
              <a:t>Ethical Behavior</a:t>
            </a:r>
          </a:p>
          <a:p>
            <a:pPr marL="342900" indent="-342900">
              <a:buClrTx/>
              <a:buFont typeface="Arial" panose="020B0604020202020204" pitchFamily="34" charset="0"/>
              <a:buChar char="•"/>
              <a:tabLst>
                <a:tab pos="342900" algn="l"/>
              </a:tabLst>
            </a:pPr>
            <a:r>
              <a:rPr lang="en-US" sz="2800" b="1" i="1" dirty="0">
                <a:solidFill>
                  <a:schemeClr val="tx1"/>
                </a:solidFill>
                <a:latin typeface="Arial" panose="020B0604020202020204" pitchFamily="34" charset="0"/>
                <a:cs typeface="Arial" panose="020B0604020202020204" pitchFamily="34" charset="0"/>
              </a:rPr>
              <a:t>Ethical behavior </a:t>
            </a:r>
            <a:r>
              <a:rPr lang="en-US" sz="2800" dirty="0">
                <a:solidFill>
                  <a:schemeClr val="tx1"/>
                </a:solidFill>
                <a:latin typeface="Arial" panose="020B0604020202020204" pitchFamily="34" charset="0"/>
                <a:cs typeface="Arial" panose="020B0604020202020204" pitchFamily="34" charset="0"/>
              </a:rPr>
              <a:t>will promote professionalism and assist companies in obtaining the Social License to Operate, which is required to allow the minerals industry to provide the world with the raw materials needed for a sustainable future.</a:t>
            </a:r>
          </a:p>
        </p:txBody>
      </p:sp>
    </p:spTree>
    <p:extLst>
      <p:ext uri="{BB962C8B-B14F-4D97-AF65-F5344CB8AC3E}">
        <p14:creationId xmlns:p14="http://schemas.microsoft.com/office/powerpoint/2010/main" val="1743027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527F-1513-5D53-DBEB-00896E7A3D7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2421231-8390-C17D-E06C-E31889EBD7A1}"/>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4" name="Slide Number Placeholder 3">
            <a:extLst>
              <a:ext uri="{FF2B5EF4-FFF2-40B4-BE49-F238E27FC236}">
                <a16:creationId xmlns:a16="http://schemas.microsoft.com/office/drawing/2014/main" id="{F7FB83E2-6C47-6B2C-B560-1E274CA6467C}"/>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38</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506D4BE6-1277-6678-B22F-A084BB910261}"/>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5294365" y="4283320"/>
            <a:ext cx="1603270" cy="1892641"/>
          </a:xfrm>
          <a:prstGeom prst="rect">
            <a:avLst/>
          </a:prstGeom>
        </p:spPr>
      </p:pic>
      <p:sp>
        <p:nvSpPr>
          <p:cNvPr id="6" name="TextBox 5">
            <a:extLst>
              <a:ext uri="{FF2B5EF4-FFF2-40B4-BE49-F238E27FC236}">
                <a16:creationId xmlns:a16="http://schemas.microsoft.com/office/drawing/2014/main" id="{0B8D4CAD-67D9-EC11-AE90-90620C458C0E}"/>
              </a:ext>
            </a:extLst>
          </p:cNvPr>
          <p:cNvSpPr txBox="1"/>
          <p:nvPr/>
        </p:nvSpPr>
        <p:spPr>
          <a:xfrm>
            <a:off x="274281" y="343911"/>
            <a:ext cx="11661557" cy="923330"/>
          </a:xfrm>
          <a:prstGeom prst="rect">
            <a:avLst/>
          </a:prstGeom>
          <a:noFill/>
        </p:spPr>
        <p:txBody>
          <a:bodyPr wrap="square" rtlCol="0">
            <a:spAutoFit/>
          </a:bodyPr>
          <a:lstStyle/>
          <a:p>
            <a:pPr algn="ctr"/>
            <a:r>
              <a:rPr lang="en-US" sz="4000" b="1" i="1" u="sng" dirty="0">
                <a:latin typeface="Arial" panose="020B0604020202020204" pitchFamily="34" charset="0"/>
                <a:cs typeface="Arial" panose="020B0604020202020204" pitchFamily="34" charset="0"/>
              </a:rPr>
              <a:t>Thank You</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BBB6E1-4203-DE6A-B755-418FA10EC579}"/>
              </a:ext>
            </a:extLst>
          </p:cNvPr>
          <p:cNvSpPr txBox="1"/>
          <p:nvPr/>
        </p:nvSpPr>
        <p:spPr>
          <a:xfrm>
            <a:off x="274281" y="1311983"/>
            <a:ext cx="11661557" cy="3462486"/>
          </a:xfrm>
          <a:prstGeom prst="rect">
            <a:avLst/>
          </a:prstGeom>
          <a:noFill/>
        </p:spPr>
        <p:txBody>
          <a:bodyPr wrap="square" rtlCol="0">
            <a:spAutoFit/>
          </a:bodyPr>
          <a:lstStyle/>
          <a:p>
            <a:pPr algn="ctr">
              <a:spcAft>
                <a:spcPts val="600"/>
              </a:spcAft>
            </a:pPr>
            <a:r>
              <a:rPr lang="en-US" sz="3000" b="1" dirty="0">
                <a:latin typeface="Arial" panose="020B0604020202020204" pitchFamily="34" charset="0"/>
                <a:cs typeface="Arial" panose="020B0604020202020204" pitchFamily="34" charset="0"/>
              </a:rPr>
              <a:t>DR. GEORGE J. HUDAK, PGEO, P.G.</a:t>
            </a:r>
          </a:p>
          <a:p>
            <a:pPr algn="ctr">
              <a:spcAft>
                <a:spcPts val="600"/>
              </a:spcAft>
            </a:pPr>
            <a:r>
              <a:rPr lang="en-US" sz="3000" b="1" dirty="0">
                <a:latin typeface="Arial" panose="020B0604020202020204" pitchFamily="34" charset="0"/>
                <a:cs typeface="Arial" panose="020B0604020202020204" pitchFamily="34" charset="0"/>
              </a:rPr>
              <a:t>PRINCIPAL / ECONOMIC GEOLOGIST</a:t>
            </a:r>
          </a:p>
          <a:p>
            <a:pPr algn="ctr">
              <a:spcAft>
                <a:spcPts val="600"/>
              </a:spcAft>
            </a:pPr>
            <a:r>
              <a:rPr lang="en-US" sz="3000" b="1" dirty="0">
                <a:latin typeface="Arial" panose="020B0604020202020204" pitchFamily="34" charset="0"/>
                <a:cs typeface="Arial" panose="020B0604020202020204" pitchFamily="34" charset="0"/>
              </a:rPr>
              <a:t>GEORGE HUDAK GEOSCIENCES P.L.L.C.</a:t>
            </a:r>
          </a:p>
          <a:p>
            <a:pPr algn="ctr">
              <a:spcAft>
                <a:spcPts val="600"/>
              </a:spcAft>
            </a:pPr>
            <a:r>
              <a:rPr lang="en-US" sz="3000" b="1" dirty="0">
                <a:latin typeface="Arial" panose="020B0604020202020204" pitchFamily="34" charset="0"/>
                <a:cs typeface="Arial" panose="020B0604020202020204" pitchFamily="34" charset="0"/>
              </a:rPr>
              <a:t>DULUTH, MN 55804</a:t>
            </a:r>
          </a:p>
          <a:p>
            <a:pPr algn="ctr">
              <a:spcAft>
                <a:spcPts val="600"/>
              </a:spcAft>
            </a:pPr>
            <a:r>
              <a:rPr lang="en-US" sz="30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hudak.george@yahoo.com</a:t>
            </a:r>
            <a:endParaRPr lang="en-US" sz="3000" b="1" dirty="0">
              <a:latin typeface="Arial" panose="020B0604020202020204" pitchFamily="34" charset="0"/>
              <a:cs typeface="Arial" panose="020B0604020202020204" pitchFamily="34" charset="0"/>
            </a:endParaRPr>
          </a:p>
          <a:p>
            <a:pPr algn="ctr"/>
            <a:endParaRPr lang="en-US" sz="30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E89298AA-4151-F7FF-AF0C-DB9623282FB0}"/>
              </a:ext>
            </a:extLst>
          </p:cNvPr>
          <p:cNvSpPr>
            <a:spLocks noGrp="1"/>
          </p:cNvSpPr>
          <p:nvPr>
            <p:ph type="ftr" sz="quarter" idx="11"/>
          </p:nvPr>
        </p:nvSpPr>
        <p:spPr>
          <a:xfrm>
            <a:off x="3686185" y="6459785"/>
            <a:ext cx="4822804" cy="365125"/>
          </a:xfrm>
        </p:spPr>
        <p:txBody>
          <a:bodyPr/>
          <a:lstStyle/>
          <a:p>
            <a:r>
              <a:rPr lang="en-US" dirty="0"/>
              <a:t>MGWA Ethics – April 23, 2026</a:t>
            </a:r>
          </a:p>
        </p:txBody>
      </p:sp>
    </p:spTree>
    <p:extLst>
      <p:ext uri="{BB962C8B-B14F-4D97-AF65-F5344CB8AC3E}">
        <p14:creationId xmlns:p14="http://schemas.microsoft.com/office/powerpoint/2010/main" val="407467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5FDD9-AA9C-F214-EDAA-EC44884EA890}"/>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A09EF8C-A616-D3B0-1ED5-9E711C4B8CA0}"/>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C24BE25F-945A-4311-15F2-643448065CDE}"/>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3B2CE039-BC74-7708-A725-10F366922D44}"/>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39</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68004422-BEE8-7037-E340-BAACDCFAC7EA}"/>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14280EFC-4880-6314-6664-944333006867}"/>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CRIRSCO Members</a:t>
            </a: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16BCC8-0373-921B-36FE-E73377670A8E}"/>
              </a:ext>
            </a:extLst>
          </p:cNvPr>
          <p:cNvSpPr txBox="1"/>
          <p:nvPr/>
        </p:nvSpPr>
        <p:spPr>
          <a:xfrm>
            <a:off x="2540130" y="553548"/>
            <a:ext cx="7109575" cy="646331"/>
          </a:xfrm>
          <a:prstGeom prst="rect">
            <a:avLst/>
          </a:prstGeom>
          <a:noFill/>
        </p:spPr>
        <p:txBody>
          <a:bodyPr wrap="none" rtlCol="0">
            <a:spAutoFit/>
          </a:bodyPr>
          <a:lstStyle/>
          <a:p>
            <a:r>
              <a:rPr lang="en-US" sz="3600" dirty="0"/>
              <a:t>16 Countries From Around the World</a:t>
            </a:r>
          </a:p>
        </p:txBody>
      </p:sp>
      <p:graphicFrame>
        <p:nvGraphicFramePr>
          <p:cNvPr id="8" name="Table 7">
            <a:extLst>
              <a:ext uri="{FF2B5EF4-FFF2-40B4-BE49-F238E27FC236}">
                <a16:creationId xmlns:a16="http://schemas.microsoft.com/office/drawing/2014/main" id="{73CDB315-5B3F-4A2F-EF79-5733B99C0060}"/>
              </a:ext>
            </a:extLst>
          </p:cNvPr>
          <p:cNvGraphicFramePr>
            <a:graphicFrameLocks noGrp="1"/>
          </p:cNvGraphicFramePr>
          <p:nvPr/>
        </p:nvGraphicFramePr>
        <p:xfrm>
          <a:off x="1175444" y="1121394"/>
          <a:ext cx="9838948" cy="4980432"/>
        </p:xfrm>
        <a:graphic>
          <a:graphicData uri="http://schemas.openxmlformats.org/drawingml/2006/table">
            <a:tbl>
              <a:tblPr firstRow="1" bandRow="1">
                <a:tableStyleId>{5940675A-B579-460E-94D1-54222C63F5DA}</a:tableStyleId>
              </a:tblPr>
              <a:tblGrid>
                <a:gridCol w="2459737">
                  <a:extLst>
                    <a:ext uri="{9D8B030D-6E8A-4147-A177-3AD203B41FA5}">
                      <a16:colId xmlns:a16="http://schemas.microsoft.com/office/drawing/2014/main" val="3666742193"/>
                    </a:ext>
                  </a:extLst>
                </a:gridCol>
                <a:gridCol w="2459737">
                  <a:extLst>
                    <a:ext uri="{9D8B030D-6E8A-4147-A177-3AD203B41FA5}">
                      <a16:colId xmlns:a16="http://schemas.microsoft.com/office/drawing/2014/main" val="2691785181"/>
                    </a:ext>
                  </a:extLst>
                </a:gridCol>
                <a:gridCol w="2459737">
                  <a:extLst>
                    <a:ext uri="{9D8B030D-6E8A-4147-A177-3AD203B41FA5}">
                      <a16:colId xmlns:a16="http://schemas.microsoft.com/office/drawing/2014/main" val="2637537099"/>
                    </a:ext>
                  </a:extLst>
                </a:gridCol>
                <a:gridCol w="2459737">
                  <a:extLst>
                    <a:ext uri="{9D8B030D-6E8A-4147-A177-3AD203B41FA5}">
                      <a16:colId xmlns:a16="http://schemas.microsoft.com/office/drawing/2014/main" val="1149105688"/>
                    </a:ext>
                  </a:extLst>
                </a:gridCol>
              </a:tblGrid>
              <a:tr h="519684">
                <a:tc>
                  <a:txBody>
                    <a:bodyPr/>
                    <a:lstStyle/>
                    <a:p>
                      <a:pPr algn="ctr"/>
                      <a:r>
                        <a:rPr lang="en-US" sz="2400" b="1" dirty="0"/>
                        <a:t>Country</a:t>
                      </a:r>
                    </a:p>
                  </a:txBody>
                  <a:tcPr anchor="ctr"/>
                </a:tc>
                <a:tc>
                  <a:txBody>
                    <a:bodyPr/>
                    <a:lstStyle/>
                    <a:p>
                      <a:pPr algn="ctr"/>
                      <a:r>
                        <a:rPr lang="en-US" sz="2400" b="1" dirty="0"/>
                        <a:t>Member Organization</a:t>
                      </a:r>
                    </a:p>
                  </a:txBody>
                  <a:tcPr anchor="ctr"/>
                </a:tc>
                <a:tc>
                  <a:txBody>
                    <a:bodyPr/>
                    <a:lstStyle/>
                    <a:p>
                      <a:pPr algn="ctr"/>
                      <a:r>
                        <a:rPr lang="en-US" sz="2400" b="1" dirty="0"/>
                        <a:t>Country</a:t>
                      </a:r>
                    </a:p>
                  </a:txBody>
                  <a:tcPr anchor="ctr"/>
                </a:tc>
                <a:tc>
                  <a:txBody>
                    <a:bodyPr/>
                    <a:lstStyle/>
                    <a:p>
                      <a:pPr algn="ctr"/>
                      <a:r>
                        <a:rPr lang="en-US" sz="2400" b="1" dirty="0"/>
                        <a:t>Member Organization</a:t>
                      </a:r>
                    </a:p>
                  </a:txBody>
                  <a:tcPr anchor="ctr"/>
                </a:tc>
                <a:extLst>
                  <a:ext uri="{0D108BD9-81ED-4DB2-BD59-A6C34878D82A}">
                    <a16:rowId xmlns:a16="http://schemas.microsoft.com/office/drawing/2014/main" val="691944348"/>
                  </a:ext>
                </a:extLst>
              </a:tr>
              <a:tr h="519684">
                <a:tc>
                  <a:txBody>
                    <a:bodyPr/>
                    <a:lstStyle/>
                    <a:p>
                      <a:pPr algn="ctr"/>
                      <a:r>
                        <a:rPr lang="en-US" b="1" dirty="0"/>
                        <a:t>Australia</a:t>
                      </a:r>
                    </a:p>
                  </a:txBody>
                  <a:tcPr/>
                </a:tc>
                <a:tc>
                  <a:txBody>
                    <a:bodyPr/>
                    <a:lstStyle/>
                    <a:p>
                      <a:pPr algn="ctr"/>
                      <a:r>
                        <a:rPr lang="en-US" b="1" i="1" dirty="0"/>
                        <a:t>JORC</a:t>
                      </a:r>
                    </a:p>
                  </a:txBody>
                  <a:tcPr/>
                </a:tc>
                <a:tc>
                  <a:txBody>
                    <a:bodyPr/>
                    <a:lstStyle/>
                    <a:p>
                      <a:pPr algn="ctr"/>
                      <a:r>
                        <a:rPr lang="en-US" b="1" dirty="0"/>
                        <a:t>Brazil</a:t>
                      </a:r>
                    </a:p>
                  </a:txBody>
                  <a:tcPr/>
                </a:tc>
                <a:tc>
                  <a:txBody>
                    <a:bodyPr/>
                    <a:lstStyle/>
                    <a:p>
                      <a:pPr algn="ctr"/>
                      <a:r>
                        <a:rPr lang="en-US" b="1" i="1" dirty="0"/>
                        <a:t>CBRR</a:t>
                      </a:r>
                    </a:p>
                  </a:txBody>
                  <a:tcPr/>
                </a:tc>
                <a:extLst>
                  <a:ext uri="{0D108BD9-81ED-4DB2-BD59-A6C34878D82A}">
                    <a16:rowId xmlns:a16="http://schemas.microsoft.com/office/drawing/2014/main" val="3033963954"/>
                  </a:ext>
                </a:extLst>
              </a:tr>
              <a:tr h="519684">
                <a:tc>
                  <a:txBody>
                    <a:bodyPr/>
                    <a:lstStyle/>
                    <a:p>
                      <a:pPr algn="ctr"/>
                      <a:r>
                        <a:rPr lang="en-US" b="1" dirty="0"/>
                        <a:t>Canada</a:t>
                      </a:r>
                    </a:p>
                  </a:txBody>
                  <a:tcPr/>
                </a:tc>
                <a:tc>
                  <a:txBody>
                    <a:bodyPr/>
                    <a:lstStyle/>
                    <a:p>
                      <a:pPr algn="ctr"/>
                      <a:r>
                        <a:rPr lang="en-US" b="1" i="1" dirty="0"/>
                        <a:t>CIM</a:t>
                      </a:r>
                    </a:p>
                  </a:txBody>
                  <a:tcPr/>
                </a:tc>
                <a:tc>
                  <a:txBody>
                    <a:bodyPr/>
                    <a:lstStyle/>
                    <a:p>
                      <a:pPr algn="ctr"/>
                      <a:r>
                        <a:rPr lang="en-US" b="1" dirty="0"/>
                        <a:t>Kazakhstan</a:t>
                      </a:r>
                    </a:p>
                  </a:txBody>
                  <a:tcPr/>
                </a:tc>
                <a:tc>
                  <a:txBody>
                    <a:bodyPr/>
                    <a:lstStyle/>
                    <a:p>
                      <a:pPr algn="ctr"/>
                      <a:r>
                        <a:rPr lang="en-US" b="1" i="1" dirty="0"/>
                        <a:t>KAZRC</a:t>
                      </a:r>
                    </a:p>
                  </a:txBody>
                  <a:tcPr/>
                </a:tc>
                <a:extLst>
                  <a:ext uri="{0D108BD9-81ED-4DB2-BD59-A6C34878D82A}">
                    <a16:rowId xmlns:a16="http://schemas.microsoft.com/office/drawing/2014/main" val="1756657612"/>
                  </a:ext>
                </a:extLst>
              </a:tr>
              <a:tr h="519684">
                <a:tc>
                  <a:txBody>
                    <a:bodyPr/>
                    <a:lstStyle/>
                    <a:p>
                      <a:pPr algn="ctr"/>
                      <a:r>
                        <a:rPr lang="en-US" b="1" dirty="0"/>
                        <a:t>Europe</a:t>
                      </a:r>
                    </a:p>
                  </a:txBody>
                  <a:tcPr/>
                </a:tc>
                <a:tc>
                  <a:txBody>
                    <a:bodyPr/>
                    <a:lstStyle/>
                    <a:p>
                      <a:pPr algn="ctr"/>
                      <a:r>
                        <a:rPr lang="en-US" b="1" i="1" dirty="0"/>
                        <a:t>PERC</a:t>
                      </a:r>
                    </a:p>
                  </a:txBody>
                  <a:tcPr/>
                </a:tc>
                <a:tc>
                  <a:txBody>
                    <a:bodyPr/>
                    <a:lstStyle/>
                    <a:p>
                      <a:pPr algn="ctr"/>
                      <a:r>
                        <a:rPr lang="en-US" b="1" dirty="0"/>
                        <a:t>Indonesia</a:t>
                      </a:r>
                    </a:p>
                  </a:txBody>
                  <a:tcPr/>
                </a:tc>
                <a:tc>
                  <a:txBody>
                    <a:bodyPr/>
                    <a:lstStyle/>
                    <a:p>
                      <a:pPr algn="ctr"/>
                      <a:r>
                        <a:rPr lang="en-US" b="1" i="1" dirty="0"/>
                        <a:t>KOMBERS-KCMI</a:t>
                      </a:r>
                    </a:p>
                  </a:txBody>
                  <a:tcPr/>
                </a:tc>
                <a:extLst>
                  <a:ext uri="{0D108BD9-81ED-4DB2-BD59-A6C34878D82A}">
                    <a16:rowId xmlns:a16="http://schemas.microsoft.com/office/drawing/2014/main" val="2884920155"/>
                  </a:ext>
                </a:extLst>
              </a:tr>
              <a:tr h="519684">
                <a:tc>
                  <a:txBody>
                    <a:bodyPr/>
                    <a:lstStyle/>
                    <a:p>
                      <a:pPr algn="ctr"/>
                      <a:r>
                        <a:rPr lang="en-US" b="1" dirty="0"/>
                        <a:t>South Africa</a:t>
                      </a:r>
                    </a:p>
                  </a:txBody>
                  <a:tcPr/>
                </a:tc>
                <a:tc>
                  <a:txBody>
                    <a:bodyPr/>
                    <a:lstStyle/>
                    <a:p>
                      <a:pPr algn="ctr"/>
                      <a:r>
                        <a:rPr lang="en-US" b="1" i="1" dirty="0"/>
                        <a:t>SAMCODES</a:t>
                      </a:r>
                    </a:p>
                  </a:txBody>
                  <a:tcPr/>
                </a:tc>
                <a:tc>
                  <a:txBody>
                    <a:bodyPr/>
                    <a:lstStyle/>
                    <a:p>
                      <a:pPr algn="ctr"/>
                      <a:r>
                        <a:rPr lang="en-US" b="1" dirty="0"/>
                        <a:t>Columbia</a:t>
                      </a:r>
                    </a:p>
                  </a:txBody>
                  <a:tcPr/>
                </a:tc>
                <a:tc>
                  <a:txBody>
                    <a:bodyPr/>
                    <a:lstStyle/>
                    <a:p>
                      <a:pPr algn="ctr"/>
                      <a:r>
                        <a:rPr lang="en-US" b="1" i="1" dirty="0"/>
                        <a:t>CCRR</a:t>
                      </a:r>
                    </a:p>
                  </a:txBody>
                  <a:tcPr/>
                </a:tc>
                <a:extLst>
                  <a:ext uri="{0D108BD9-81ED-4DB2-BD59-A6C34878D82A}">
                    <a16:rowId xmlns:a16="http://schemas.microsoft.com/office/drawing/2014/main" val="212125556"/>
                  </a:ext>
                </a:extLst>
              </a:tr>
              <a:tr h="519684">
                <a:tc>
                  <a:txBody>
                    <a:bodyPr/>
                    <a:lstStyle/>
                    <a:p>
                      <a:pPr algn="ctr"/>
                      <a:r>
                        <a:rPr lang="en-US" b="1" dirty="0"/>
                        <a:t>USA</a:t>
                      </a:r>
                    </a:p>
                  </a:txBody>
                  <a:tcPr/>
                </a:tc>
                <a:tc>
                  <a:txBody>
                    <a:bodyPr/>
                    <a:lstStyle/>
                    <a:p>
                      <a:pPr algn="ctr"/>
                      <a:r>
                        <a:rPr lang="en-US" b="1" i="1" dirty="0"/>
                        <a:t>SME</a:t>
                      </a:r>
                    </a:p>
                  </a:txBody>
                  <a:tcPr/>
                </a:tc>
                <a:tc>
                  <a:txBody>
                    <a:bodyPr/>
                    <a:lstStyle/>
                    <a:p>
                      <a:pPr algn="ctr"/>
                      <a:r>
                        <a:rPr lang="en-US" b="1" dirty="0"/>
                        <a:t>Turkey</a:t>
                      </a:r>
                    </a:p>
                  </a:txBody>
                  <a:tcPr/>
                </a:tc>
                <a:tc>
                  <a:txBody>
                    <a:bodyPr/>
                    <a:lstStyle/>
                    <a:p>
                      <a:pPr algn="ctr"/>
                      <a:r>
                        <a:rPr lang="en-US" b="1" i="1" dirty="0"/>
                        <a:t>UMREK</a:t>
                      </a:r>
                    </a:p>
                  </a:txBody>
                  <a:tcPr/>
                </a:tc>
                <a:extLst>
                  <a:ext uri="{0D108BD9-81ED-4DB2-BD59-A6C34878D82A}">
                    <a16:rowId xmlns:a16="http://schemas.microsoft.com/office/drawing/2014/main" val="681035600"/>
                  </a:ext>
                </a:extLst>
              </a:tr>
              <a:tr h="519684">
                <a:tc>
                  <a:txBody>
                    <a:bodyPr/>
                    <a:lstStyle/>
                    <a:p>
                      <a:pPr algn="ctr"/>
                      <a:r>
                        <a:rPr lang="en-US" b="1" dirty="0"/>
                        <a:t>Chile</a:t>
                      </a:r>
                    </a:p>
                  </a:txBody>
                  <a:tcPr/>
                </a:tc>
                <a:tc>
                  <a:txBody>
                    <a:bodyPr/>
                    <a:lstStyle/>
                    <a:p>
                      <a:pPr algn="ctr"/>
                      <a:r>
                        <a:rPr lang="en-US" b="1" i="1" dirty="0" err="1"/>
                        <a:t>Comision</a:t>
                      </a:r>
                      <a:r>
                        <a:rPr lang="en-US" b="1" i="1" dirty="0"/>
                        <a:t> Minera</a:t>
                      </a:r>
                    </a:p>
                  </a:txBody>
                  <a:tcPr/>
                </a:tc>
                <a:tc>
                  <a:txBody>
                    <a:bodyPr/>
                    <a:lstStyle/>
                    <a:p>
                      <a:pPr algn="ctr"/>
                      <a:r>
                        <a:rPr lang="en-US" b="1" dirty="0"/>
                        <a:t>India</a:t>
                      </a:r>
                    </a:p>
                  </a:txBody>
                  <a:tcPr/>
                </a:tc>
                <a:tc>
                  <a:txBody>
                    <a:bodyPr/>
                    <a:lstStyle/>
                    <a:p>
                      <a:pPr algn="ctr"/>
                      <a:r>
                        <a:rPr lang="en-US" b="1" i="1" dirty="0"/>
                        <a:t>NACRI</a:t>
                      </a:r>
                    </a:p>
                  </a:txBody>
                  <a:tcPr/>
                </a:tc>
                <a:extLst>
                  <a:ext uri="{0D108BD9-81ED-4DB2-BD59-A6C34878D82A}">
                    <a16:rowId xmlns:a16="http://schemas.microsoft.com/office/drawing/2014/main" val="3897230405"/>
                  </a:ext>
                </a:extLst>
              </a:tr>
              <a:tr h="519684">
                <a:tc>
                  <a:txBody>
                    <a:bodyPr/>
                    <a:lstStyle/>
                    <a:p>
                      <a:pPr algn="ctr"/>
                      <a:r>
                        <a:rPr lang="en-US" b="1" dirty="0"/>
                        <a:t>Russia</a:t>
                      </a:r>
                    </a:p>
                  </a:txBody>
                  <a:tcPr/>
                </a:tc>
                <a:tc>
                  <a:txBody>
                    <a:bodyPr/>
                    <a:lstStyle/>
                    <a:p>
                      <a:pPr algn="ctr"/>
                      <a:r>
                        <a:rPr lang="en-US" b="1" i="1" dirty="0"/>
                        <a:t>OERN</a:t>
                      </a:r>
                    </a:p>
                  </a:txBody>
                  <a:tcPr/>
                </a:tc>
                <a:tc>
                  <a:txBody>
                    <a:bodyPr/>
                    <a:lstStyle/>
                    <a:p>
                      <a:pPr algn="ctr"/>
                      <a:r>
                        <a:rPr lang="en-US" b="1" dirty="0" err="1"/>
                        <a:t>Phillipines</a:t>
                      </a:r>
                      <a:endParaRPr lang="en-US" b="1" dirty="0"/>
                    </a:p>
                  </a:txBody>
                  <a:tcPr/>
                </a:tc>
                <a:tc>
                  <a:txBody>
                    <a:bodyPr/>
                    <a:lstStyle/>
                    <a:p>
                      <a:pPr algn="ctr"/>
                      <a:r>
                        <a:rPr lang="en-US" b="1" i="1" dirty="0"/>
                        <a:t>PMRCC</a:t>
                      </a:r>
                    </a:p>
                  </a:txBody>
                  <a:tcPr/>
                </a:tc>
                <a:extLst>
                  <a:ext uri="{0D108BD9-81ED-4DB2-BD59-A6C34878D82A}">
                    <a16:rowId xmlns:a16="http://schemas.microsoft.com/office/drawing/2014/main" val="1109664733"/>
                  </a:ext>
                </a:extLst>
              </a:tr>
              <a:tr h="519684">
                <a:tc>
                  <a:txBody>
                    <a:bodyPr/>
                    <a:lstStyle/>
                    <a:p>
                      <a:pPr algn="ctr"/>
                      <a:r>
                        <a:rPr lang="en-US" b="1" dirty="0"/>
                        <a:t>Mongolia</a:t>
                      </a:r>
                    </a:p>
                  </a:txBody>
                  <a:tcPr/>
                </a:tc>
                <a:tc>
                  <a:txBody>
                    <a:bodyPr/>
                    <a:lstStyle/>
                    <a:p>
                      <a:pPr algn="ctr"/>
                      <a:r>
                        <a:rPr lang="en-US" b="1" i="1" dirty="0"/>
                        <a:t>MPIGM</a:t>
                      </a:r>
                    </a:p>
                  </a:txBody>
                  <a:tcPr/>
                </a:tc>
                <a:tc>
                  <a:txBody>
                    <a:bodyPr/>
                    <a:lstStyle/>
                    <a:p>
                      <a:pPr algn="ctr"/>
                      <a:r>
                        <a:rPr lang="en-US" b="1" dirty="0"/>
                        <a:t>China</a:t>
                      </a:r>
                    </a:p>
                  </a:txBody>
                  <a:tcPr/>
                </a:tc>
                <a:tc>
                  <a:txBody>
                    <a:bodyPr/>
                    <a:lstStyle/>
                    <a:p>
                      <a:pPr algn="ctr"/>
                      <a:r>
                        <a:rPr lang="en-US" b="1" i="1" dirty="0"/>
                        <a:t>CAMRA</a:t>
                      </a:r>
                    </a:p>
                  </a:txBody>
                  <a:tcPr/>
                </a:tc>
                <a:extLst>
                  <a:ext uri="{0D108BD9-81ED-4DB2-BD59-A6C34878D82A}">
                    <a16:rowId xmlns:a16="http://schemas.microsoft.com/office/drawing/2014/main" val="568235464"/>
                  </a:ext>
                </a:extLst>
              </a:tr>
            </a:tbl>
          </a:graphicData>
        </a:graphic>
      </p:graphicFrame>
      <p:sp>
        <p:nvSpPr>
          <p:cNvPr id="9" name="TextBox 8">
            <a:extLst>
              <a:ext uri="{FF2B5EF4-FFF2-40B4-BE49-F238E27FC236}">
                <a16:creationId xmlns:a16="http://schemas.microsoft.com/office/drawing/2014/main" id="{F6F69F52-5F3A-B7BD-DF23-8C1B6201E1FF}"/>
              </a:ext>
            </a:extLst>
          </p:cNvPr>
          <p:cNvSpPr txBox="1"/>
          <p:nvPr/>
        </p:nvSpPr>
        <p:spPr>
          <a:xfrm>
            <a:off x="-6576" y="6086163"/>
            <a:ext cx="12198575" cy="307777"/>
          </a:xfrm>
          <a:prstGeom prst="rect">
            <a:avLst/>
          </a:prstGeom>
          <a:noFill/>
        </p:spPr>
        <p:txBody>
          <a:bodyPr wrap="square" rtlCol="0">
            <a:spAutoFit/>
          </a:bodyPr>
          <a:lstStyle/>
          <a:p>
            <a:pPr algn="ctr"/>
            <a:r>
              <a:rPr lang="en-US" sz="1400" i="1" dirty="0">
                <a:solidFill>
                  <a:srgbClr val="A50021"/>
                </a:solidFill>
              </a:rPr>
              <a:t>(https://www.crirsco.com/members/)</a:t>
            </a:r>
          </a:p>
        </p:txBody>
      </p:sp>
    </p:spTree>
    <p:extLst>
      <p:ext uri="{BB962C8B-B14F-4D97-AF65-F5344CB8AC3E}">
        <p14:creationId xmlns:p14="http://schemas.microsoft.com/office/powerpoint/2010/main" val="17882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EBC8E-C51B-6574-DE04-1F2E757791F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9033FFE-5A9E-8EA6-01E5-94D017FC3749}"/>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167D40E3-E274-0B09-0615-63E287DF5C42}"/>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D2357890-8397-BC8D-8393-F51BECDA6B1F}"/>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4</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56D6D7F2-F3BA-51BB-20F1-2AC0AC67BABB}"/>
              </a:ext>
            </a:extLst>
          </p:cNvPr>
          <p:cNvPicPr>
            <a:picLocks noChangeAspect="1"/>
          </p:cNvPicPr>
          <p:nvPr/>
        </p:nvPicPr>
        <p:blipFill>
          <a:blip r:embed="rId3">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BDB2D989-9132-BF84-1C66-90F02B559A40}"/>
              </a:ext>
            </a:extLst>
          </p:cNvPr>
          <p:cNvSpPr txBox="1"/>
          <p:nvPr/>
        </p:nvSpPr>
        <p:spPr>
          <a:xfrm>
            <a:off x="0" y="-46614"/>
            <a:ext cx="12191999"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“Ethics” and “Morals”</a:t>
            </a:r>
          </a:p>
          <a:p>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49CDD31-90EF-FF4B-EFEA-3914EF965820}"/>
              </a:ext>
            </a:extLst>
          </p:cNvPr>
          <p:cNvSpPr txBox="1">
            <a:spLocks/>
          </p:cNvSpPr>
          <p:nvPr/>
        </p:nvSpPr>
        <p:spPr>
          <a:xfrm>
            <a:off x="409574" y="640881"/>
            <a:ext cx="11666311"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Ethics</a:t>
            </a:r>
          </a:p>
          <a:p>
            <a:pPr marL="635508" lvl="1"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“Rules of conduct in a particular culture or group recognized by an external source or social system”</a:t>
            </a:r>
            <a:r>
              <a:rPr lang="en-US" sz="2800" baseline="30000" dirty="0">
                <a:solidFill>
                  <a:srgbClr val="C00000"/>
                </a:solidFill>
                <a:latin typeface="Arial" panose="020B0604020202020204" pitchFamily="34" charset="0"/>
                <a:cs typeface="Arial" panose="020B0604020202020204" pitchFamily="34" charset="0"/>
              </a:rPr>
              <a:t>1</a:t>
            </a:r>
          </a:p>
          <a:p>
            <a:pPr marL="635508" lvl="1"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Refers to a social system and deals with what is right and what is wrong and promotes human welfare or “the good”</a:t>
            </a:r>
            <a:r>
              <a:rPr lang="en-US" sz="2800" baseline="30000" dirty="0">
                <a:solidFill>
                  <a:srgbClr val="C00000"/>
                </a:solidFill>
                <a:latin typeface="Arial" panose="020B0604020202020204" pitchFamily="34" charset="0"/>
                <a:cs typeface="Arial" panose="020B0604020202020204" pitchFamily="34" charset="0"/>
              </a:rPr>
              <a:t>2</a:t>
            </a:r>
          </a:p>
          <a:p>
            <a:pPr marL="635508" lvl="1"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Implications: peer/societal pressure (e.g. lose job, lose license)</a:t>
            </a:r>
            <a:r>
              <a:rPr lang="en-US" sz="2800" baseline="30000" dirty="0">
                <a:solidFill>
                  <a:srgbClr val="C00000"/>
                </a:solidFill>
                <a:latin typeface="Arial" panose="020B0604020202020204" pitchFamily="34" charset="0"/>
                <a:cs typeface="Arial" panose="020B0604020202020204" pitchFamily="34" charset="0"/>
              </a:rPr>
              <a:t>2</a:t>
            </a:r>
          </a:p>
          <a:p>
            <a:pPr marL="342900" indent="-342900">
              <a:buClrTx/>
              <a:buFont typeface="Arial" panose="020B0604020202020204" pitchFamily="34" charset="0"/>
              <a:buChar char="•"/>
              <a:tabLst>
                <a:tab pos="342900" algn="l"/>
              </a:tabLst>
            </a:pPr>
            <a:r>
              <a:rPr lang="en-US" sz="3000" dirty="0">
                <a:latin typeface="Arial" panose="020B0604020202020204" pitchFamily="34" charset="0"/>
                <a:cs typeface="Arial" panose="020B0604020202020204" pitchFamily="34" charset="0"/>
              </a:rPr>
              <a:t>Morals</a:t>
            </a:r>
          </a:p>
          <a:p>
            <a:pPr marL="635508" lvl="1"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“Principles or habits relating to right or wrong conduct based on an individual’s own compass of right or wrong”</a:t>
            </a:r>
            <a:r>
              <a:rPr lang="en-US" sz="2800" baseline="30000" dirty="0">
                <a:solidFill>
                  <a:srgbClr val="C00000"/>
                </a:solidFill>
                <a:latin typeface="Arial" panose="020B0604020202020204" pitchFamily="34" charset="0"/>
                <a:cs typeface="Arial" panose="020B0604020202020204" pitchFamily="34" charset="0"/>
              </a:rPr>
              <a:t>1</a:t>
            </a:r>
          </a:p>
          <a:p>
            <a:pPr marL="635508" lvl="1"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Refers to one’s own beliefs in right or wrong conduct</a:t>
            </a:r>
            <a:r>
              <a:rPr lang="en-US" sz="2800" baseline="30000" dirty="0">
                <a:solidFill>
                  <a:srgbClr val="C00000"/>
                </a:solidFill>
                <a:latin typeface="Arial" panose="020B0604020202020204" pitchFamily="34" charset="0"/>
                <a:cs typeface="Arial" panose="020B0604020202020204" pitchFamily="34" charset="0"/>
              </a:rPr>
              <a:t>2</a:t>
            </a:r>
          </a:p>
          <a:p>
            <a:pPr marL="635508" lvl="1" indent="-342900">
              <a:buClrTx/>
              <a:buFont typeface="Arial" panose="020B0604020202020204" pitchFamily="34" charset="0"/>
              <a:buChar char="•"/>
              <a:tabLst>
                <a:tab pos="342900" algn="l"/>
              </a:tabLst>
            </a:pPr>
            <a:r>
              <a:rPr lang="en-US" sz="2800" dirty="0">
                <a:latin typeface="Arial" panose="020B0604020202020204" pitchFamily="34" charset="0"/>
                <a:cs typeface="Arial" panose="020B0604020202020204" pitchFamily="34" charset="0"/>
              </a:rPr>
              <a:t>Implications: personal and varied (e.g. remorse, uncomfortable, embarrassed)</a:t>
            </a:r>
            <a:r>
              <a:rPr lang="en-US" sz="2800" baseline="30000" dirty="0">
                <a:solidFill>
                  <a:srgbClr val="C00000"/>
                </a:solidFill>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2591E441-E4DF-3AF6-A31A-78A86BB1CB69}"/>
              </a:ext>
            </a:extLst>
          </p:cNvPr>
          <p:cNvSpPr txBox="1"/>
          <p:nvPr/>
        </p:nvSpPr>
        <p:spPr>
          <a:xfrm>
            <a:off x="7937" y="5903436"/>
            <a:ext cx="12172950" cy="461665"/>
          </a:xfrm>
          <a:prstGeom prst="rect">
            <a:avLst/>
          </a:prstGeom>
          <a:noFill/>
        </p:spPr>
        <p:txBody>
          <a:bodyPr wrap="square" rtlCol="0">
            <a:spAutoFit/>
          </a:bodyPr>
          <a:lstStyle/>
          <a:p>
            <a:pPr algn="ctr"/>
            <a:r>
              <a:rPr lang="en-US" sz="1200" i="1" baseline="30000" dirty="0">
                <a:solidFill>
                  <a:srgbClr val="C00000"/>
                </a:solidFill>
              </a:rPr>
              <a:t>1</a:t>
            </a:r>
            <a:r>
              <a:rPr lang="en-US" sz="1200" i="1" dirty="0">
                <a:solidFill>
                  <a:srgbClr val="C00000"/>
                </a:solidFill>
                <a:hlinkClick r:id="rId4">
                  <a:extLst>
                    <a:ext uri="{A12FA001-AC4F-418D-AE19-62706E023703}">
                      <ahyp:hlinkClr xmlns:ahyp="http://schemas.microsoft.com/office/drawing/2018/hyperlinkcolor" val="tx"/>
                    </a:ext>
                  </a:extLst>
                </a:hlinkClick>
              </a:rPr>
              <a:t>https://www.oxfordcollege.ac/news/ethics-versusmorals/#:~:text=Ethics%20%E2%80%93%20Rules%20of%20conduct%20in,compass%20of%20right%20and%20wrong</a:t>
            </a:r>
            <a:r>
              <a:rPr lang="en-US" sz="1200" i="1" dirty="0">
                <a:solidFill>
                  <a:srgbClr val="C00000"/>
                </a:solidFill>
              </a:rPr>
              <a:t>.)</a:t>
            </a:r>
          </a:p>
          <a:p>
            <a:pPr algn="ctr"/>
            <a:r>
              <a:rPr lang="en-US" sz="1200" i="1" baseline="30000" dirty="0">
                <a:solidFill>
                  <a:srgbClr val="C00000"/>
                </a:solidFill>
              </a:rPr>
              <a:t>2</a:t>
            </a:r>
            <a:r>
              <a:rPr lang="en-US" sz="1200" i="1" dirty="0">
                <a:solidFill>
                  <a:srgbClr val="C00000"/>
                </a:solidFill>
              </a:rPr>
              <a:t>(https://examnightslive.wordpress.com/2017/05/06/morals-values-and-ethics/</a:t>
            </a:r>
          </a:p>
        </p:txBody>
      </p:sp>
    </p:spTree>
    <p:extLst>
      <p:ext uri="{BB962C8B-B14F-4D97-AF65-F5344CB8AC3E}">
        <p14:creationId xmlns:p14="http://schemas.microsoft.com/office/powerpoint/2010/main" val="36840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66F4-6EC8-B057-39F7-7385E4B1CA5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ED567F3-BDCB-7B82-4704-0AAFA8C3234C}"/>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DD6D59E8-9814-AF6F-6A11-FB0F750D1481}"/>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0FDC9CD0-307C-1EB9-CB9D-9EA3B7CF277D}"/>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40</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500D0890-067A-A34D-CBA1-AEC08DC9D1D8}"/>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D9201A6D-87C0-3052-982E-222A635D9252}"/>
              </a:ext>
            </a:extLst>
          </p:cNvPr>
          <p:cNvSpPr txBox="1"/>
          <p:nvPr/>
        </p:nvSpPr>
        <p:spPr>
          <a:xfrm>
            <a:off x="1" y="20061"/>
            <a:ext cx="12184062"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International Reporting Standards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225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6523C-A4F3-F318-1283-A81B3461E1E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55242BA-7B74-5BFE-B0B5-7F138CED6643}"/>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51653978-5D09-9679-BB9C-B83C9752E63E}"/>
              </a:ext>
            </a:extLst>
          </p:cNvPr>
          <p:cNvSpPr>
            <a:spLocks noGrp="1"/>
          </p:cNvSpPr>
          <p:nvPr>
            <p:ph type="ftr" sz="quarter" idx="11"/>
          </p:nvPr>
        </p:nvSpPr>
        <p:spPr>
          <a:xfrm>
            <a:off x="3686185" y="6459785"/>
            <a:ext cx="4822804" cy="365125"/>
          </a:xfrm>
        </p:spPr>
        <p:txBody>
          <a:bodyPr/>
          <a:lstStyle/>
          <a:p>
            <a:r>
              <a:rPr lang="en-US" dirty="0" err="1"/>
              <a:t>Gsm</a:t>
            </a:r>
            <a:r>
              <a:rPr lang="en-US" dirty="0"/>
              <a:t> Seminar, APRIL 06, 2025</a:t>
            </a:r>
          </a:p>
        </p:txBody>
      </p:sp>
      <p:sp>
        <p:nvSpPr>
          <p:cNvPr id="4" name="Slide Number Placeholder 3">
            <a:extLst>
              <a:ext uri="{FF2B5EF4-FFF2-40B4-BE49-F238E27FC236}">
                <a16:creationId xmlns:a16="http://schemas.microsoft.com/office/drawing/2014/main" id="{18BDEB89-21FE-4DCF-BD1B-F7E5336A0027}"/>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41</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AEA13281-64D5-B1E2-5E4C-33A7CE2002B7}"/>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Tree>
    <p:extLst>
      <p:ext uri="{BB962C8B-B14F-4D97-AF65-F5344CB8AC3E}">
        <p14:creationId xmlns:p14="http://schemas.microsoft.com/office/powerpoint/2010/main" val="160430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76560-9B4F-A8CD-1920-0EBF4B6DAFB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5034225-83E9-A48A-168E-447921E72585}"/>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EA04D494-6209-705A-720D-369B3D21A63B}"/>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58BAEC82-50BB-29AD-643A-96A64D4005A2}"/>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5</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C841C935-9864-157D-59AB-0A4E373649A1}"/>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3D8DBB9D-26B9-B61F-B36E-57537AB210F8}"/>
              </a:ext>
            </a:extLst>
          </p:cNvPr>
          <p:cNvSpPr txBox="1"/>
          <p:nvPr/>
        </p:nvSpPr>
        <p:spPr>
          <a:xfrm>
            <a:off x="0" y="20061"/>
            <a:ext cx="12191999"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Comparing “Ethics” and “Morals”</a:t>
            </a:r>
          </a:p>
          <a:p>
            <a:endParaRPr lang="en-US"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FFC9B3-F9C6-DB00-88AE-60EBF8EF84C1}"/>
              </a:ext>
            </a:extLst>
          </p:cNvPr>
          <p:cNvPicPr>
            <a:picLocks noChangeAspect="1"/>
          </p:cNvPicPr>
          <p:nvPr/>
        </p:nvPicPr>
        <p:blipFill>
          <a:blip r:embed="rId3"/>
          <a:stretch>
            <a:fillRect/>
          </a:stretch>
        </p:blipFill>
        <p:spPr>
          <a:xfrm>
            <a:off x="1349009" y="737088"/>
            <a:ext cx="9468570" cy="5345724"/>
          </a:xfrm>
          <a:prstGeom prst="rect">
            <a:avLst/>
          </a:prstGeom>
        </p:spPr>
      </p:pic>
      <p:sp>
        <p:nvSpPr>
          <p:cNvPr id="11" name="TextBox 10">
            <a:extLst>
              <a:ext uri="{FF2B5EF4-FFF2-40B4-BE49-F238E27FC236}">
                <a16:creationId xmlns:a16="http://schemas.microsoft.com/office/drawing/2014/main" id="{21FE7612-B87F-2560-4D44-40BC9884E1F0}"/>
              </a:ext>
            </a:extLst>
          </p:cNvPr>
          <p:cNvSpPr txBox="1"/>
          <p:nvPr/>
        </p:nvSpPr>
        <p:spPr>
          <a:xfrm>
            <a:off x="7938" y="6059428"/>
            <a:ext cx="12191998" cy="400110"/>
          </a:xfrm>
          <a:prstGeom prst="rect">
            <a:avLst/>
          </a:prstGeom>
          <a:noFill/>
        </p:spPr>
        <p:txBody>
          <a:bodyPr wrap="square" rtlCol="0">
            <a:spAutoFit/>
          </a:bodyPr>
          <a:lstStyle/>
          <a:p>
            <a:pPr algn="ctr"/>
            <a:r>
              <a:rPr lang="en-US" sz="2000" i="1" baseline="30000" dirty="0">
                <a:solidFill>
                  <a:srgbClr val="C00000"/>
                </a:solidFill>
              </a:rPr>
              <a:t>(modified from </a:t>
            </a:r>
            <a:r>
              <a:rPr lang="en-US" sz="2000" i="1" baseline="30000" dirty="0" err="1">
                <a:solidFill>
                  <a:srgbClr val="C00000"/>
                </a:solidFill>
              </a:rPr>
              <a:t>Sivasubramaniam</a:t>
            </a:r>
            <a:r>
              <a:rPr lang="en-US" sz="2000" i="1" baseline="30000" dirty="0">
                <a:solidFill>
                  <a:srgbClr val="C00000"/>
                </a:solidFill>
              </a:rPr>
              <a:t> et al., 2021; Surbhi, 2015)</a:t>
            </a:r>
            <a:endParaRPr lang="en-US" sz="2000" i="1" dirty="0">
              <a:solidFill>
                <a:srgbClr val="C00000"/>
              </a:solidFill>
            </a:endParaRPr>
          </a:p>
        </p:txBody>
      </p:sp>
    </p:spTree>
    <p:extLst>
      <p:ext uri="{BB962C8B-B14F-4D97-AF65-F5344CB8AC3E}">
        <p14:creationId xmlns:p14="http://schemas.microsoft.com/office/powerpoint/2010/main" val="304338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0DD3-B0D2-5116-9109-E6C96F87C6B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3833247-3C32-871D-1D5E-B0CAD0C227E3}"/>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EF1B19FD-CB31-3483-AE38-F5E1F0496B61}"/>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482ED2BA-1718-0913-CB11-A37765C4C1A5}"/>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6</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F9E2F0D4-F01C-88EB-7246-AF571C33A73D}"/>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912EB792-F667-0EE6-B2A9-AC24AEB0F24C}"/>
              </a:ext>
            </a:extLst>
          </p:cNvPr>
          <p:cNvSpPr txBox="1"/>
          <p:nvPr/>
        </p:nvSpPr>
        <p:spPr>
          <a:xfrm>
            <a:off x="0" y="20061"/>
            <a:ext cx="12191999" cy="1538883"/>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Distinguishing Between Ethical/Unethical and Selfish/Unselfish Behaviors</a:t>
            </a:r>
          </a:p>
          <a:p>
            <a:endParaRPr lang="en-US"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19D0DF-92E2-3D9E-6164-DAE7F1BB1B96}"/>
              </a:ext>
            </a:extLst>
          </p:cNvPr>
          <p:cNvPicPr>
            <a:picLocks noChangeAspect="1"/>
          </p:cNvPicPr>
          <p:nvPr/>
        </p:nvPicPr>
        <p:blipFill>
          <a:blip r:embed="rId3"/>
          <a:stretch>
            <a:fillRect/>
          </a:stretch>
        </p:blipFill>
        <p:spPr>
          <a:xfrm>
            <a:off x="1231552" y="1197551"/>
            <a:ext cx="9728896" cy="5113065"/>
          </a:xfrm>
          <a:prstGeom prst="rect">
            <a:avLst/>
          </a:prstGeom>
        </p:spPr>
      </p:pic>
      <p:sp>
        <p:nvSpPr>
          <p:cNvPr id="10" name="TextBox 9">
            <a:extLst>
              <a:ext uri="{FF2B5EF4-FFF2-40B4-BE49-F238E27FC236}">
                <a16:creationId xmlns:a16="http://schemas.microsoft.com/office/drawing/2014/main" id="{4ACE040A-39CA-704C-E409-50F25D38DFDF}"/>
              </a:ext>
            </a:extLst>
          </p:cNvPr>
          <p:cNvSpPr txBox="1"/>
          <p:nvPr/>
        </p:nvSpPr>
        <p:spPr>
          <a:xfrm>
            <a:off x="8343899" y="6030821"/>
            <a:ext cx="2883249" cy="307777"/>
          </a:xfrm>
          <a:prstGeom prst="rect">
            <a:avLst/>
          </a:prstGeom>
          <a:noFill/>
        </p:spPr>
        <p:txBody>
          <a:bodyPr wrap="square" rtlCol="0">
            <a:spAutoFit/>
          </a:bodyPr>
          <a:lstStyle/>
          <a:p>
            <a:pPr algn="ctr"/>
            <a:r>
              <a:rPr lang="en-US" sz="1400" i="1" dirty="0">
                <a:solidFill>
                  <a:srgbClr val="C00000"/>
                </a:solidFill>
              </a:rPr>
              <a:t>(modified from Lu et al., 2018)</a:t>
            </a:r>
          </a:p>
        </p:txBody>
      </p:sp>
    </p:spTree>
    <p:extLst>
      <p:ext uri="{BB962C8B-B14F-4D97-AF65-F5344CB8AC3E}">
        <p14:creationId xmlns:p14="http://schemas.microsoft.com/office/powerpoint/2010/main" val="73609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4625A-026B-60B2-3EB8-35D9731C1F8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96CCF48-0627-B2D2-B30D-CFFCBA1D08B0}"/>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014694C2-785B-803D-8ECC-5AF61B9000C1}"/>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7C2AB6E4-0B8B-D315-11D0-781A03AFA698}"/>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7</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1960F373-CA74-F503-253B-624CCA5D628E}"/>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7C605E6C-5EC5-FEFB-8DE6-F9600E74E080}"/>
              </a:ext>
            </a:extLst>
          </p:cNvPr>
          <p:cNvSpPr txBox="1"/>
          <p:nvPr/>
        </p:nvSpPr>
        <p:spPr>
          <a:xfrm>
            <a:off x="0" y="20061"/>
            <a:ext cx="12191999"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Code of Ethics - NSPE</a:t>
            </a:r>
          </a:p>
          <a:p>
            <a:pPr algn="ctr"/>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42A0E987-D9D6-26AA-D720-DC9365A8582E}"/>
              </a:ext>
            </a:extLst>
          </p:cNvPr>
          <p:cNvSpPr txBox="1">
            <a:spLocks/>
          </p:cNvSpPr>
          <p:nvPr/>
        </p:nvSpPr>
        <p:spPr>
          <a:xfrm>
            <a:off x="409575" y="793281"/>
            <a:ext cx="1100783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tabLst>
                <a:tab pos="342900" algn="l"/>
              </a:tabLst>
            </a:pPr>
            <a:r>
              <a:rPr lang="en-US" sz="3000" u="sng" dirty="0">
                <a:solidFill>
                  <a:schemeClr val="tx1"/>
                </a:solidFill>
                <a:latin typeface="Arial" panose="020B0604020202020204" pitchFamily="34" charset="0"/>
                <a:cs typeface="Arial" panose="020B0604020202020204" pitchFamily="34" charset="0"/>
              </a:rPr>
              <a:t>Fundamental Canons</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Hold paramount the safety, health, and welfare of the public</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Perform services only in areas of one’s competence</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Issue public statements only in an objective and truthful manner</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Act for each employer and client as faithful agents or trustees</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Avoid deceptive acts</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Conduct oneself honorably, responsibly, ethically, and lawfully so as to enhance the honor, reputation, and usefulness of the profession</a:t>
            </a:r>
          </a:p>
        </p:txBody>
      </p:sp>
      <p:sp>
        <p:nvSpPr>
          <p:cNvPr id="8" name="TextBox 7">
            <a:extLst>
              <a:ext uri="{FF2B5EF4-FFF2-40B4-BE49-F238E27FC236}">
                <a16:creationId xmlns:a16="http://schemas.microsoft.com/office/drawing/2014/main" id="{D1DA6CC2-20A3-238B-6A4E-4E20BFDB7540}"/>
              </a:ext>
            </a:extLst>
          </p:cNvPr>
          <p:cNvSpPr txBox="1"/>
          <p:nvPr/>
        </p:nvSpPr>
        <p:spPr>
          <a:xfrm>
            <a:off x="1906502" y="6021889"/>
            <a:ext cx="8474244" cy="307777"/>
          </a:xfrm>
          <a:prstGeom prst="rect">
            <a:avLst/>
          </a:prstGeom>
          <a:noFill/>
        </p:spPr>
        <p:txBody>
          <a:bodyPr wrap="none" rtlCol="0">
            <a:spAutoFit/>
          </a:bodyPr>
          <a:lstStyle/>
          <a:p>
            <a:pPr algn="ctr"/>
            <a:r>
              <a:rPr lang="en-US" sz="1400" i="1" dirty="0">
                <a:solidFill>
                  <a:srgbClr val="C00000"/>
                </a:solidFill>
              </a:rPr>
              <a:t>(https://www.nspe.org/sites/default/files/resources/pdfs/Ethics/CodeofEthics/NSPECodeofEthicsforEngineers.pdf)</a:t>
            </a:r>
          </a:p>
        </p:txBody>
      </p:sp>
    </p:spTree>
    <p:extLst>
      <p:ext uri="{BB962C8B-B14F-4D97-AF65-F5344CB8AC3E}">
        <p14:creationId xmlns:p14="http://schemas.microsoft.com/office/powerpoint/2010/main" val="62847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304CD-14DF-62FD-0099-A0B2FFE8CAA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72C43DD-140F-39FC-9335-D0B6900FD9CA}"/>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E54A55EC-0944-F119-4ACA-CF85121B7C69}"/>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706C3285-D9FD-F6AF-A439-A91337DD5730}"/>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8</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73184EBE-1A17-E53C-45BB-742A2753C0A2}"/>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421121BF-89E7-77C0-B2E7-62ACD60D47FC}"/>
              </a:ext>
            </a:extLst>
          </p:cNvPr>
          <p:cNvSpPr txBox="1"/>
          <p:nvPr/>
        </p:nvSpPr>
        <p:spPr>
          <a:xfrm>
            <a:off x="11113" y="20061"/>
            <a:ext cx="12180887"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Code of Ethics - NSPE</a:t>
            </a:r>
          </a:p>
          <a:p>
            <a:pPr algn="ctr"/>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5EE252F-EC5E-CF98-E8E0-5EB9B5D71BD1}"/>
              </a:ext>
            </a:extLst>
          </p:cNvPr>
          <p:cNvSpPr txBox="1">
            <a:spLocks/>
          </p:cNvSpPr>
          <p:nvPr/>
        </p:nvSpPr>
        <p:spPr>
          <a:xfrm>
            <a:off x="409575" y="802806"/>
            <a:ext cx="1100783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tabLst>
                <a:tab pos="342900" algn="l"/>
              </a:tabLst>
            </a:pPr>
            <a:r>
              <a:rPr lang="en-US" sz="3000" u="sng" dirty="0">
                <a:solidFill>
                  <a:schemeClr val="tx1"/>
                </a:solidFill>
                <a:latin typeface="Arial" panose="020B0604020202020204" pitchFamily="34" charset="0"/>
                <a:cs typeface="Arial" panose="020B0604020202020204" pitchFamily="34" charset="0"/>
              </a:rPr>
              <a:t>Rules of Practice</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hold paramount the safety, health and welfare of the public</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perform services only in the areas of their competence</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issue public statements only in an objective and truthful manner</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act for each employer or client as faithful agents and trustees</a:t>
            </a:r>
          </a:p>
          <a:p>
            <a:pPr marL="342900" indent="-342900">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avoid deceptive acts</a:t>
            </a:r>
          </a:p>
        </p:txBody>
      </p:sp>
      <p:sp>
        <p:nvSpPr>
          <p:cNvPr id="8" name="TextBox 7">
            <a:extLst>
              <a:ext uri="{FF2B5EF4-FFF2-40B4-BE49-F238E27FC236}">
                <a16:creationId xmlns:a16="http://schemas.microsoft.com/office/drawing/2014/main" id="{4F479118-4CB3-BFA6-3ADA-D7273B18DF94}"/>
              </a:ext>
            </a:extLst>
          </p:cNvPr>
          <p:cNvSpPr txBox="1"/>
          <p:nvPr/>
        </p:nvSpPr>
        <p:spPr>
          <a:xfrm>
            <a:off x="1906502" y="6021889"/>
            <a:ext cx="8474244" cy="307777"/>
          </a:xfrm>
          <a:prstGeom prst="rect">
            <a:avLst/>
          </a:prstGeom>
          <a:noFill/>
        </p:spPr>
        <p:txBody>
          <a:bodyPr wrap="none" rtlCol="0">
            <a:spAutoFit/>
          </a:bodyPr>
          <a:lstStyle/>
          <a:p>
            <a:pPr algn="ctr"/>
            <a:r>
              <a:rPr lang="en-US" sz="1400" i="1" dirty="0">
                <a:solidFill>
                  <a:srgbClr val="C00000"/>
                </a:solidFill>
              </a:rPr>
              <a:t>(https://www.nspe.org/sites/default/files/resources/pdfs/Ethics/CodeofEthics/NSPECodeofEthicsforEngineers.pdf)</a:t>
            </a:r>
          </a:p>
        </p:txBody>
      </p:sp>
    </p:spTree>
    <p:extLst>
      <p:ext uri="{BB962C8B-B14F-4D97-AF65-F5344CB8AC3E}">
        <p14:creationId xmlns:p14="http://schemas.microsoft.com/office/powerpoint/2010/main" val="302758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9C8F-CB2C-6378-F2EF-306991D5293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8B9D5CC-CB49-871F-A442-F1461F00256D}"/>
              </a:ext>
            </a:extLst>
          </p:cNvPr>
          <p:cNvSpPr>
            <a:spLocks noGrp="1"/>
          </p:cNvSpPr>
          <p:nvPr>
            <p:ph type="dt" sz="half" idx="10"/>
          </p:nvPr>
        </p:nvSpPr>
        <p:spPr>
          <a:xfrm>
            <a:off x="11113" y="6459538"/>
            <a:ext cx="2473325" cy="365125"/>
          </a:xfrm>
        </p:spPr>
        <p:txBody>
          <a:bodyPr/>
          <a:lstStyle/>
          <a:p>
            <a:fld id="{740B954F-0B48-4EE8-8BD8-8CC7F2086CB9}" type="datetime1">
              <a:rPr lang="en-US" smtClean="0"/>
              <a:pPr/>
              <a:t>4/22/2026</a:t>
            </a:fld>
            <a:endParaRPr lang="en-US" dirty="0"/>
          </a:p>
        </p:txBody>
      </p:sp>
      <p:sp>
        <p:nvSpPr>
          <p:cNvPr id="3" name="Footer Placeholder 2">
            <a:extLst>
              <a:ext uri="{FF2B5EF4-FFF2-40B4-BE49-F238E27FC236}">
                <a16:creationId xmlns:a16="http://schemas.microsoft.com/office/drawing/2014/main" id="{6A0F61E1-F104-343D-1075-7D80B77E4A3F}"/>
              </a:ext>
            </a:extLst>
          </p:cNvPr>
          <p:cNvSpPr>
            <a:spLocks noGrp="1"/>
          </p:cNvSpPr>
          <p:nvPr>
            <p:ph type="ftr" sz="quarter" idx="11"/>
          </p:nvPr>
        </p:nvSpPr>
        <p:spPr>
          <a:xfrm>
            <a:off x="3657600" y="6459785"/>
            <a:ext cx="4851389" cy="365125"/>
          </a:xfrm>
        </p:spPr>
        <p:txBody>
          <a:bodyPr/>
          <a:lstStyle/>
          <a:p>
            <a:r>
              <a:rPr lang="en-US" dirty="0" err="1"/>
              <a:t>Mgwa</a:t>
            </a:r>
            <a:r>
              <a:rPr lang="en-US" dirty="0"/>
              <a:t> ethics  - April 23, 2026</a:t>
            </a:r>
          </a:p>
        </p:txBody>
      </p:sp>
      <p:sp>
        <p:nvSpPr>
          <p:cNvPr id="4" name="Slide Number Placeholder 3">
            <a:extLst>
              <a:ext uri="{FF2B5EF4-FFF2-40B4-BE49-F238E27FC236}">
                <a16:creationId xmlns:a16="http://schemas.microsoft.com/office/drawing/2014/main" id="{D9CE67B5-695B-ACBA-53DD-552BDF369021}"/>
              </a:ext>
            </a:extLst>
          </p:cNvPr>
          <p:cNvSpPr>
            <a:spLocks noGrp="1"/>
          </p:cNvSpPr>
          <p:nvPr>
            <p:ph type="sldNum" sz="quarter" idx="12"/>
          </p:nvPr>
        </p:nvSpPr>
        <p:spPr>
          <a:xfrm>
            <a:off x="10872788" y="6459538"/>
            <a:ext cx="1311275" cy="365125"/>
          </a:xfrm>
        </p:spPr>
        <p:txBody>
          <a:bodyPr/>
          <a:lstStyle/>
          <a:p>
            <a:fld id="{A0773FF1-05D6-4210-AC99-52C6F4A0D9FD}" type="slidenum">
              <a:rPr lang="en-US" smtClean="0"/>
              <a:pPr/>
              <a:t>9</a:t>
            </a:fld>
            <a:endParaRPr lang="en-US" dirty="0"/>
          </a:p>
        </p:txBody>
      </p:sp>
      <p:pic>
        <p:nvPicPr>
          <p:cNvPr id="5" name="Content Placeholder 4" descr="A red triangle with a black background&#10;&#10;AI-generated content may be incorrect.">
            <a:extLst>
              <a:ext uri="{FF2B5EF4-FFF2-40B4-BE49-F238E27FC236}">
                <a16:creationId xmlns:a16="http://schemas.microsoft.com/office/drawing/2014/main" id="{A8B99EE8-2DFA-DF60-2BC9-12B8271EA334}"/>
              </a:ext>
            </a:extLst>
          </p:cNvPr>
          <p:cNvPicPr>
            <a:picLocks noChangeAspect="1"/>
          </p:cNvPicPr>
          <p:nvPr/>
        </p:nvPicPr>
        <p:blipFill>
          <a:blip r:embed="rId2">
            <a:extLst>
              <a:ext uri="{28A0092B-C50C-407E-A947-70E740481C1C}">
                <a14:useLocalDpi xmlns:a14="http://schemas.microsoft.com/office/drawing/2010/main" val="0"/>
              </a:ext>
            </a:extLst>
          </a:blip>
          <a:srcRect l="11603" t="3726" r="6205" b="14273"/>
          <a:stretch>
            <a:fillRect/>
          </a:stretch>
        </p:blipFill>
        <p:spPr>
          <a:xfrm>
            <a:off x="11417405" y="5415266"/>
            <a:ext cx="774595" cy="914400"/>
          </a:xfrm>
          <a:prstGeom prst="rect">
            <a:avLst/>
          </a:prstGeom>
        </p:spPr>
      </p:pic>
      <p:sp>
        <p:nvSpPr>
          <p:cNvPr id="6" name="TextBox 5">
            <a:extLst>
              <a:ext uri="{FF2B5EF4-FFF2-40B4-BE49-F238E27FC236}">
                <a16:creationId xmlns:a16="http://schemas.microsoft.com/office/drawing/2014/main" id="{160C189C-A806-18C7-84D0-E3CE18F242EC}"/>
              </a:ext>
            </a:extLst>
          </p:cNvPr>
          <p:cNvSpPr txBox="1"/>
          <p:nvPr/>
        </p:nvSpPr>
        <p:spPr>
          <a:xfrm>
            <a:off x="11113" y="20061"/>
            <a:ext cx="12180887" cy="984885"/>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Code of Ethics - NSPE</a:t>
            </a:r>
          </a:p>
          <a:p>
            <a:pPr algn="ctr"/>
            <a:endParaRPr lang="en-US" sz="1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E03AE01-6E02-A1A4-8B62-026BBD41E81A}"/>
              </a:ext>
            </a:extLst>
          </p:cNvPr>
          <p:cNvSpPr txBox="1">
            <a:spLocks/>
          </p:cNvSpPr>
          <p:nvPr/>
        </p:nvSpPr>
        <p:spPr>
          <a:xfrm>
            <a:off x="409574" y="774231"/>
            <a:ext cx="11468099"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80000"/>
              </a:lnSpc>
              <a:buClrTx/>
              <a:buNone/>
              <a:tabLst>
                <a:tab pos="342900" algn="l"/>
              </a:tabLst>
            </a:pPr>
            <a:r>
              <a:rPr lang="en-US" sz="3000" u="sng" dirty="0">
                <a:solidFill>
                  <a:schemeClr val="tx1"/>
                </a:solidFill>
                <a:latin typeface="Arial" panose="020B0604020202020204" pitchFamily="34" charset="0"/>
                <a:cs typeface="Arial" panose="020B0604020202020204" pitchFamily="34" charset="0"/>
              </a:rPr>
              <a:t>Professional Obligations</a:t>
            </a:r>
          </a:p>
          <a:p>
            <a:pPr marL="342900" indent="-342900">
              <a:lnSpc>
                <a:spcPct val="80000"/>
              </a:lnSpc>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be guided in all their relations by the highest standards of honor and integrity</a:t>
            </a:r>
          </a:p>
          <a:p>
            <a:pPr marL="342900" indent="-342900">
              <a:lnSpc>
                <a:spcPct val="80000"/>
              </a:lnSpc>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at all time strive to serve the public interest</a:t>
            </a:r>
          </a:p>
          <a:p>
            <a:pPr marL="342900" indent="-342900">
              <a:lnSpc>
                <a:spcPct val="80000"/>
              </a:lnSpc>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avoid all conduct or practice that deceives the public</a:t>
            </a:r>
          </a:p>
          <a:p>
            <a:pPr marL="342900" indent="-342900">
              <a:lnSpc>
                <a:spcPct val="80000"/>
              </a:lnSpc>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not disclose, without consent, confidential information concerning the business affairs or technical processes of any present or former client or employer, or public body on which they serve</a:t>
            </a:r>
          </a:p>
          <a:p>
            <a:pPr marL="342900" indent="-342900">
              <a:lnSpc>
                <a:spcPct val="80000"/>
              </a:lnSpc>
              <a:buClrTx/>
              <a:buFont typeface="Arial" panose="020B0604020202020204" pitchFamily="34" charset="0"/>
              <a:buChar char="•"/>
              <a:tabLst>
                <a:tab pos="342900" algn="l"/>
              </a:tabLst>
            </a:pPr>
            <a:r>
              <a:rPr lang="en-US" sz="3000" dirty="0">
                <a:solidFill>
                  <a:schemeClr val="tx1"/>
                </a:solidFill>
                <a:latin typeface="Arial" panose="020B0604020202020204" pitchFamily="34" charset="0"/>
                <a:cs typeface="Arial" panose="020B0604020202020204" pitchFamily="34" charset="0"/>
              </a:rPr>
              <a:t>Engineers shall not be influenced in their professional duties by conflicting interests</a:t>
            </a:r>
          </a:p>
        </p:txBody>
      </p:sp>
      <p:sp>
        <p:nvSpPr>
          <p:cNvPr id="8" name="TextBox 7">
            <a:extLst>
              <a:ext uri="{FF2B5EF4-FFF2-40B4-BE49-F238E27FC236}">
                <a16:creationId xmlns:a16="http://schemas.microsoft.com/office/drawing/2014/main" id="{2F22E6AD-8B99-9AB9-25A3-88DA2041F5F1}"/>
              </a:ext>
            </a:extLst>
          </p:cNvPr>
          <p:cNvSpPr txBox="1"/>
          <p:nvPr/>
        </p:nvSpPr>
        <p:spPr>
          <a:xfrm>
            <a:off x="1906501" y="6021889"/>
            <a:ext cx="8474244" cy="307777"/>
          </a:xfrm>
          <a:prstGeom prst="rect">
            <a:avLst/>
          </a:prstGeom>
          <a:noFill/>
        </p:spPr>
        <p:txBody>
          <a:bodyPr wrap="none" rtlCol="0">
            <a:spAutoFit/>
          </a:bodyPr>
          <a:lstStyle/>
          <a:p>
            <a:pPr algn="ctr"/>
            <a:r>
              <a:rPr lang="en-US" sz="1400" i="1" dirty="0">
                <a:solidFill>
                  <a:srgbClr val="A50021"/>
                </a:solidFill>
              </a:rPr>
              <a:t>(https://www.nspe.org/sites/default/files/resources/pdfs/Ethics/CodeofEthics/NSPECodeofEthicsforEngineers.pdf)</a:t>
            </a:r>
          </a:p>
        </p:txBody>
      </p:sp>
    </p:spTree>
    <p:extLst>
      <p:ext uri="{BB962C8B-B14F-4D97-AF65-F5344CB8AC3E}">
        <p14:creationId xmlns:p14="http://schemas.microsoft.com/office/powerpoint/2010/main" val="787640038"/>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FFC000"/>
      </a:accent1>
      <a:accent2>
        <a:srgbClr val="8D422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3387</TotalTime>
  <Words>5309</Words>
  <Application>Microsoft Office PowerPoint</Application>
  <PresentationFormat>Widescreen</PresentationFormat>
  <Paragraphs>538</Paragraphs>
  <Slides>41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HelveticaNeueLT Std Cn</vt:lpstr>
      <vt:lpstr>Aptos</vt:lpstr>
      <vt:lpstr>Arial</vt:lpstr>
      <vt:lpstr>Calibri</vt:lpstr>
      <vt:lpstr>Calibri Light</vt:lpstr>
      <vt:lpstr>Retrospect</vt:lpstr>
      <vt:lpstr>How Scandals Have Shaped Ethics in the Minerals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J Hudak III</dc:creator>
  <cp:lastModifiedBy>George J Hudak III</cp:lastModifiedBy>
  <cp:revision>130</cp:revision>
  <cp:lastPrinted>2026-04-19T15:24:50Z</cp:lastPrinted>
  <dcterms:created xsi:type="dcterms:W3CDTF">2025-11-07T15:53:28Z</dcterms:created>
  <dcterms:modified xsi:type="dcterms:W3CDTF">2026-04-22T13:39:01Z</dcterms:modified>
</cp:coreProperties>
</file>