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0" r:id="rId4"/>
  </p:sldMasterIdLst>
  <p:notesMasterIdLst>
    <p:notesMasterId r:id="rId32"/>
  </p:notesMasterIdLst>
  <p:handoutMasterIdLst>
    <p:handoutMasterId r:id="rId33"/>
  </p:handoutMasterIdLst>
  <p:sldIdLst>
    <p:sldId id="396" r:id="rId5"/>
    <p:sldId id="539" r:id="rId6"/>
    <p:sldId id="516" r:id="rId7"/>
    <p:sldId id="525" r:id="rId8"/>
    <p:sldId id="561" r:id="rId9"/>
    <p:sldId id="538" r:id="rId10"/>
    <p:sldId id="537" r:id="rId11"/>
    <p:sldId id="526" r:id="rId12"/>
    <p:sldId id="535" r:id="rId13"/>
    <p:sldId id="530" r:id="rId14"/>
    <p:sldId id="552" r:id="rId15"/>
    <p:sldId id="548" r:id="rId16"/>
    <p:sldId id="534" r:id="rId17"/>
    <p:sldId id="554" r:id="rId18"/>
    <p:sldId id="543" r:id="rId19"/>
    <p:sldId id="559" r:id="rId20"/>
    <p:sldId id="558" r:id="rId21"/>
    <p:sldId id="546" r:id="rId22"/>
    <p:sldId id="557" r:id="rId23"/>
    <p:sldId id="553" r:id="rId24"/>
    <p:sldId id="549" r:id="rId25"/>
    <p:sldId id="547" r:id="rId26"/>
    <p:sldId id="556" r:id="rId27"/>
    <p:sldId id="555" r:id="rId28"/>
    <p:sldId id="560" r:id="rId29"/>
    <p:sldId id="519" r:id="rId30"/>
    <p:sldId id="481"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7EC6C36-64C4-4E7B-A219-ECE7015DB659}">
          <p14:sldIdLst>
            <p14:sldId id="396"/>
            <p14:sldId id="539"/>
            <p14:sldId id="516"/>
            <p14:sldId id="525"/>
            <p14:sldId id="561"/>
            <p14:sldId id="538"/>
            <p14:sldId id="537"/>
            <p14:sldId id="526"/>
            <p14:sldId id="535"/>
            <p14:sldId id="530"/>
            <p14:sldId id="552"/>
            <p14:sldId id="548"/>
            <p14:sldId id="534"/>
            <p14:sldId id="554"/>
            <p14:sldId id="543"/>
            <p14:sldId id="559"/>
            <p14:sldId id="558"/>
            <p14:sldId id="546"/>
            <p14:sldId id="557"/>
            <p14:sldId id="553"/>
            <p14:sldId id="549"/>
            <p14:sldId id="547"/>
            <p14:sldId id="556"/>
            <p14:sldId id="555"/>
            <p14:sldId id="560"/>
          </p14:sldIdLst>
        </p14:section>
        <p14:section name="Untitled Section" id="{3BD642CA-E523-4CC3-A3DD-04EAF45F036E}">
          <p14:sldIdLst>
            <p14:sldId id="519"/>
            <p14:sldId id="481"/>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3865"/>
    <a:srgbClr val="78BE21"/>
    <a:srgbClr val="0D0D0D"/>
    <a:srgbClr val="E8E8E8"/>
    <a:srgbClr val="B20738"/>
    <a:srgbClr val="00A3E2"/>
    <a:srgbClr val="2C2C2C"/>
    <a:srgbClr val="F5F5F5"/>
    <a:srgbClr val="3838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76" autoAdjust="0"/>
    <p:restoredTop sz="85956" autoAdjust="0"/>
  </p:normalViewPr>
  <p:slideViewPr>
    <p:cSldViewPr snapToGrid="0">
      <p:cViewPr varScale="1">
        <p:scale>
          <a:sx n="95" d="100"/>
          <a:sy n="95" d="100"/>
        </p:scale>
        <p:origin x="1086" y="84"/>
      </p:cViewPr>
      <p:guideLst>
        <p:guide orient="horz" pos="2160"/>
        <p:guide pos="3840"/>
      </p:guideLst>
    </p:cSldViewPr>
  </p:slideViewPr>
  <p:outlineViewPr>
    <p:cViewPr>
      <p:scale>
        <a:sx n="33" d="100"/>
        <a:sy n="33" d="100"/>
      </p:scale>
      <p:origin x="0" y="-2028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90" d="100"/>
          <a:sy n="90" d="100"/>
        </p:scale>
        <p:origin x="2604"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NeueHaasGroteskText Std" panose="020B0504020202020204"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2A04DE5-F1A9-4D45-BF54-BEFDBA739CA2}" type="datetimeFigureOut">
              <a:rPr lang="en-US" smtClean="0">
                <a:latin typeface="NeueHaasGroteskText Std" panose="020B0504020202020204" pitchFamily="34" charset="0"/>
              </a:rPr>
              <a:t>4/21/2026</a:t>
            </a:fld>
            <a:endParaRPr lang="en-US" dirty="0">
              <a:latin typeface="NeueHaasGroteskText Std" panose="020B0504020202020204"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NeueHaasGroteskText Std" panose="020B050402020202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3886E1E-70B3-41D2-AD41-BEE4979EC759}" type="slidenum">
              <a:rPr lang="en-US" smtClean="0">
                <a:latin typeface="NeueHaasGroteskText Std" panose="020B0504020202020204" pitchFamily="34" charset="0"/>
              </a:rPr>
              <a:t>‹#›</a:t>
            </a:fld>
            <a:endParaRPr lang="en-US" dirty="0">
              <a:latin typeface="NeueHaasGroteskText Std" panose="020B0504020202020204" pitchFamily="34" charset="0"/>
            </a:endParaRPr>
          </a:p>
        </p:txBody>
      </p:sp>
    </p:spTree>
    <p:extLst>
      <p:ext uri="{BB962C8B-B14F-4D97-AF65-F5344CB8AC3E}">
        <p14:creationId xmlns:p14="http://schemas.microsoft.com/office/powerpoint/2010/main" val="55661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NeueHaasGroteskText Std" panose="020B05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NeueHaasGroteskText Std" panose="020B0504020202020204" pitchFamily="34" charset="0"/>
              </a:defRPr>
            </a:lvl1pPr>
          </a:lstStyle>
          <a:p>
            <a:fld id="{A50CD39D-89B0-4C68-805A-35C75A7C20C8}" type="datetimeFigureOut">
              <a:rPr lang="en-US" smtClean="0"/>
              <a:pPr/>
              <a:t>4/21/2026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NeueHaasGroteskText Std" panose="020B05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NeueHaasGroteskText Std" panose="020B0504020202020204" pitchFamily="34" charset="0"/>
              </a:defRPr>
            </a:lvl1pPr>
          </a:lstStyle>
          <a:p>
            <a:fld id="{F9F08466-AEA7-4FC0-9459-6A32F61DA297}" type="slidenum">
              <a:rPr lang="en-US" smtClean="0"/>
              <a:pPr/>
              <a:t>‹#›</a:t>
            </a:fld>
            <a:endParaRPr lang="en-US" dirty="0"/>
          </a:p>
        </p:txBody>
      </p:sp>
    </p:spTree>
    <p:extLst>
      <p:ext uri="{BB962C8B-B14F-4D97-AF65-F5344CB8AC3E}">
        <p14:creationId xmlns:p14="http://schemas.microsoft.com/office/powerpoint/2010/main" val="3209786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NeueHaasGroteskText Std" panose="020B0504020202020204" pitchFamily="34" charset="0"/>
        <a:ea typeface="+mn-ea"/>
        <a:cs typeface="+mn-cs"/>
      </a:defRPr>
    </a:lvl1pPr>
    <a:lvl2pPr marL="457200" algn="l" defTabSz="914400" rtl="0" eaLnBrk="1" latinLnBrk="0" hangingPunct="1">
      <a:defRPr sz="1200" kern="1200">
        <a:solidFill>
          <a:schemeClr val="tx1"/>
        </a:solidFill>
        <a:latin typeface="NeueHaasGroteskText Std" panose="020B0504020202020204" pitchFamily="34" charset="0"/>
        <a:ea typeface="+mn-ea"/>
        <a:cs typeface="+mn-cs"/>
      </a:defRPr>
    </a:lvl2pPr>
    <a:lvl3pPr marL="914400" algn="l" defTabSz="914400" rtl="0" eaLnBrk="1" latinLnBrk="0" hangingPunct="1">
      <a:defRPr sz="1200" kern="1200">
        <a:solidFill>
          <a:schemeClr val="tx1"/>
        </a:solidFill>
        <a:latin typeface="NeueHaasGroteskText Std" panose="020B0504020202020204" pitchFamily="34" charset="0"/>
        <a:ea typeface="+mn-ea"/>
        <a:cs typeface="+mn-cs"/>
      </a:defRPr>
    </a:lvl3pPr>
    <a:lvl4pPr marL="1371600" algn="l" defTabSz="914400" rtl="0" eaLnBrk="1" latinLnBrk="0" hangingPunct="1">
      <a:defRPr sz="1200" kern="1200">
        <a:solidFill>
          <a:schemeClr val="tx1"/>
        </a:solidFill>
        <a:latin typeface="NeueHaasGroteskText Std" panose="020B0504020202020204" pitchFamily="34" charset="0"/>
        <a:ea typeface="+mn-ea"/>
        <a:cs typeface="+mn-cs"/>
      </a:defRPr>
    </a:lvl4pPr>
    <a:lvl5pPr marL="1828800" algn="l" defTabSz="914400" rtl="0" eaLnBrk="1" latinLnBrk="0" hangingPunct="1">
      <a:defRPr sz="1200" kern="1200">
        <a:solidFill>
          <a:schemeClr val="tx1"/>
        </a:solidFill>
        <a:latin typeface="NeueHaasGroteskText Std" panose="020B05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 Peter Drinking Water Supply Management Area (DWSMA) is located in Nicollet County, Minnesota.  Agriculture dominates the DWSMA at 68% of the land use, with most fields planted to either corn or soybeans.  The 2nd highest land use is “developed” at 20%, as the DWSMA extends into the city of St. Peter.</a:t>
            </a:r>
          </a:p>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a:t>
            </a:fld>
            <a:endParaRPr lang="en-US" dirty="0"/>
          </a:p>
        </p:txBody>
      </p:sp>
    </p:spTree>
    <p:extLst>
      <p:ext uri="{BB962C8B-B14F-4D97-AF65-F5344CB8AC3E}">
        <p14:creationId xmlns:p14="http://schemas.microsoft.com/office/powerpoint/2010/main" val="2959353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NeueHaasGroteskText Std" panose="020B0504020202020204" pitchFamily="34" charset="0"/>
              <a:ea typeface="+mn-ea"/>
              <a:cs typeface="+mn-cs"/>
            </a:endParaRPr>
          </a:p>
          <a:p>
            <a:r>
              <a:rPr lang="en-US" sz="1200" b="0" i="0" u="none" strike="noStrike" kern="1200" baseline="0" dirty="0">
                <a:solidFill>
                  <a:schemeClr val="tx1"/>
                </a:solidFill>
                <a:latin typeface="NeueHaasGroteskText Std" panose="020B0504020202020204" pitchFamily="34" charset="0"/>
                <a:ea typeface="+mn-ea"/>
                <a:cs typeface="+mn-cs"/>
              </a:rPr>
              <a:t>Assigning a probability boundary condition of 1 at a pumping-well location allows to delineate the capture zone of the well and also to determine the origin of the pumped water. </a:t>
            </a:r>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12</a:t>
            </a:fld>
            <a:endParaRPr lang="en-US" dirty="0"/>
          </a:p>
        </p:txBody>
      </p:sp>
    </p:spTree>
    <p:extLst>
      <p:ext uri="{BB962C8B-B14F-4D97-AF65-F5344CB8AC3E}">
        <p14:creationId xmlns:p14="http://schemas.microsoft.com/office/powerpoint/2010/main" val="17603379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NeueHaasGroteskText Std" panose="020B0504020202020204" pitchFamily="34" charset="0"/>
              <a:ea typeface="+mn-ea"/>
              <a:cs typeface="+mn-cs"/>
            </a:endParaRPr>
          </a:p>
          <a:p>
            <a:r>
              <a:rPr lang="en-US" sz="1200" b="0" i="0" u="none" strike="noStrike" kern="1200" baseline="0" dirty="0">
                <a:solidFill>
                  <a:schemeClr val="tx1"/>
                </a:solidFill>
                <a:latin typeface="NeueHaasGroteskText Std" panose="020B0504020202020204" pitchFamily="34" charset="0"/>
                <a:ea typeface="+mn-ea"/>
                <a:cs typeface="+mn-cs"/>
              </a:rPr>
              <a:t>Water enters the model domain with an age of zero and locations close to inflow boundaries therefore show short travel times. </a:t>
            </a:r>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14</a:t>
            </a:fld>
            <a:endParaRPr lang="en-US" dirty="0"/>
          </a:p>
        </p:txBody>
      </p:sp>
    </p:spTree>
    <p:extLst>
      <p:ext uri="{BB962C8B-B14F-4D97-AF65-F5344CB8AC3E}">
        <p14:creationId xmlns:p14="http://schemas.microsoft.com/office/powerpoint/2010/main" val="10352119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NeueHaasGroteskText Std" panose="020B0504020202020204" pitchFamily="34" charset="0"/>
              <a:ea typeface="+mn-ea"/>
              <a:cs typeface="+mn-cs"/>
            </a:endParaRPr>
          </a:p>
          <a:p>
            <a:r>
              <a:rPr lang="en-US" sz="1200" b="0" i="0" u="none" strike="noStrike" kern="1200" baseline="0" dirty="0">
                <a:solidFill>
                  <a:schemeClr val="tx1"/>
                </a:solidFill>
                <a:latin typeface="NeueHaasGroteskText Std" panose="020B0504020202020204" pitchFamily="34" charset="0"/>
                <a:ea typeface="+mn-ea"/>
                <a:cs typeface="+mn-cs"/>
              </a:rPr>
              <a:t>The distribution of exit probability represents the capture zone of the target which in our example is the pumping well. The typical limit for capture-zone delineation is the 0.5-probability contour.</a:t>
            </a:r>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15</a:t>
            </a:fld>
            <a:endParaRPr lang="en-US" dirty="0"/>
          </a:p>
        </p:txBody>
      </p:sp>
    </p:spTree>
    <p:extLst>
      <p:ext uri="{BB962C8B-B14F-4D97-AF65-F5344CB8AC3E}">
        <p14:creationId xmlns:p14="http://schemas.microsoft.com/office/powerpoint/2010/main" val="32148578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16</a:t>
            </a:fld>
            <a:endParaRPr lang="en-US" dirty="0"/>
          </a:p>
        </p:txBody>
      </p:sp>
    </p:spTree>
    <p:extLst>
      <p:ext uri="{BB962C8B-B14F-4D97-AF65-F5344CB8AC3E}">
        <p14:creationId xmlns:p14="http://schemas.microsoft.com/office/powerpoint/2010/main" val="19544576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NeueHaasGroteskText Std" panose="020B0504020202020204" pitchFamily="34" charset="0"/>
              <a:ea typeface="+mn-ea"/>
              <a:cs typeface="+mn-cs"/>
            </a:endParaRPr>
          </a:p>
          <a:p>
            <a:r>
              <a:rPr lang="en-US" sz="1200" b="0" i="0" u="none" strike="noStrike" kern="1200" baseline="0" dirty="0">
                <a:solidFill>
                  <a:schemeClr val="tx1"/>
                </a:solidFill>
                <a:latin typeface="NeueHaasGroteskText Std" panose="020B0504020202020204" pitchFamily="34" charset="0"/>
                <a:ea typeface="+mn-ea"/>
                <a:cs typeface="+mn-cs"/>
              </a:rPr>
              <a:t>By examining exit probability in combination with the isolines for mean lifetime expectancy it is possible to determine the remaining travel time from a specific location within the capture zone to the outlet.</a:t>
            </a:r>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17</a:t>
            </a:fld>
            <a:endParaRPr lang="en-US" dirty="0"/>
          </a:p>
        </p:txBody>
      </p:sp>
    </p:spTree>
    <p:extLst>
      <p:ext uri="{BB962C8B-B14F-4D97-AF65-F5344CB8AC3E}">
        <p14:creationId xmlns:p14="http://schemas.microsoft.com/office/powerpoint/2010/main" val="16399410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18</a:t>
            </a:fld>
            <a:endParaRPr lang="en-US" dirty="0"/>
          </a:p>
        </p:txBody>
      </p:sp>
    </p:spTree>
    <p:extLst>
      <p:ext uri="{BB962C8B-B14F-4D97-AF65-F5344CB8AC3E}">
        <p14:creationId xmlns:p14="http://schemas.microsoft.com/office/powerpoint/2010/main" val="10183791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NeueHaasGroteskText Std" panose="020B0504020202020204" pitchFamily="34" charset="0"/>
              <a:ea typeface="+mn-ea"/>
              <a:cs typeface="+mn-cs"/>
            </a:endParaRPr>
          </a:p>
          <a:p>
            <a:r>
              <a:rPr lang="en-US" sz="1200" b="0" i="0" u="none" strike="noStrike" kern="1200" baseline="0" dirty="0">
                <a:solidFill>
                  <a:schemeClr val="tx1"/>
                </a:solidFill>
                <a:latin typeface="NeueHaasGroteskText Std" panose="020B0504020202020204" pitchFamily="34" charset="0"/>
                <a:ea typeface="+mn-ea"/>
                <a:cs typeface="+mn-cs"/>
              </a:rPr>
              <a:t>Assigning a probability boundary condition of 1 at a pumping-well location allows to delineate the capture zone of the well and also to determine the origin of the pumped water. By performing post-solution budgets of exit-probability along recharge area portions, one can directly assess the fractions of the outlet(s) flowrate according to their origin. </a:t>
            </a:r>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25</a:t>
            </a:fld>
            <a:endParaRPr lang="en-US" dirty="0"/>
          </a:p>
        </p:txBody>
      </p:sp>
    </p:spTree>
    <p:extLst>
      <p:ext uri="{BB962C8B-B14F-4D97-AF65-F5344CB8AC3E}">
        <p14:creationId xmlns:p14="http://schemas.microsoft.com/office/powerpoint/2010/main" val="35950858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F08466-AEA7-4FC0-9459-6A32F61DA297}" type="slidenum">
              <a:rPr lang="en-US" smtClean="0"/>
              <a:pPr/>
              <a:t>27</a:t>
            </a:fld>
            <a:endParaRPr lang="en-US" dirty="0"/>
          </a:p>
        </p:txBody>
      </p:sp>
    </p:spTree>
    <p:extLst>
      <p:ext uri="{BB962C8B-B14F-4D97-AF65-F5344CB8AC3E}">
        <p14:creationId xmlns:p14="http://schemas.microsoft.com/office/powerpoint/2010/main" val="3033614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2</a:t>
            </a:fld>
            <a:endParaRPr lang="en-US" dirty="0"/>
          </a:p>
        </p:txBody>
      </p:sp>
    </p:spTree>
    <p:extLst>
      <p:ext uri="{BB962C8B-B14F-4D97-AF65-F5344CB8AC3E}">
        <p14:creationId xmlns:p14="http://schemas.microsoft.com/office/powerpoint/2010/main" val="1835936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Mixing is ignored, or assume no mixing of different ages, assume knowledge of mixing of ages or try to numerically determine it.  Age: endpoint straight forward (when the sample is taken out of well or spring). Birth is less straight forward (mostly use the moment when the water reaches the groundwater surface) – sound straightforward (for a human being an individual to be assigned age exists, no such “parcel” exists in the case of groundwater).</a:t>
            </a:r>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3</a:t>
            </a:fld>
            <a:endParaRPr lang="en-US" dirty="0"/>
          </a:p>
        </p:txBody>
      </p:sp>
    </p:spTree>
    <p:extLst>
      <p:ext uri="{BB962C8B-B14F-4D97-AF65-F5344CB8AC3E}">
        <p14:creationId xmlns:p14="http://schemas.microsoft.com/office/powerpoint/2010/main" val="26303319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Assume that the mean age of mixed water masses is a mass weighted average, then the mean age is analogous to conservation of solute concentration. Groundwater age is not a directly measurable quantity and cannot be experimentally verifiable. However, it is reasonable to assume when two water masses mix, the mean age of the mixture is the mass-weighted age of the mixed components. So,  a given mass of water can be assumed to be characterized by its ‘age-mass’</a:t>
            </a:r>
          </a:p>
        </p:txBody>
      </p:sp>
      <p:sp>
        <p:nvSpPr>
          <p:cNvPr id="4" name="Slide Number Placeholder 3"/>
          <p:cNvSpPr>
            <a:spLocks noGrp="1"/>
          </p:cNvSpPr>
          <p:nvPr>
            <p:ph type="sldNum" sz="quarter" idx="5"/>
          </p:nvPr>
        </p:nvSpPr>
        <p:spPr/>
        <p:txBody>
          <a:bodyPr/>
          <a:lstStyle/>
          <a:p>
            <a:fld id="{F9F08466-AEA7-4FC0-9459-6A32F61DA297}" type="slidenum">
              <a:rPr lang="en-US" smtClean="0"/>
              <a:pPr/>
              <a:t>4</a:t>
            </a:fld>
            <a:endParaRPr lang="en-US" dirty="0"/>
          </a:p>
        </p:txBody>
      </p:sp>
    </p:spTree>
    <p:extLst>
      <p:ext uri="{BB962C8B-B14F-4D97-AF65-F5344CB8AC3E}">
        <p14:creationId xmlns:p14="http://schemas.microsoft.com/office/powerpoint/2010/main" val="19941086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5</a:t>
            </a:fld>
            <a:endParaRPr lang="en-US" dirty="0"/>
          </a:p>
        </p:txBody>
      </p:sp>
    </p:spTree>
    <p:extLst>
      <p:ext uri="{BB962C8B-B14F-4D97-AF65-F5344CB8AC3E}">
        <p14:creationId xmlns:p14="http://schemas.microsoft.com/office/powerpoint/2010/main" val="30156680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NeueHaasGroteskText Std" panose="020B0504020202020204" pitchFamily="34" charset="0"/>
                <a:ea typeface="+mn-ea"/>
                <a:cs typeface="+mn-cs"/>
              </a:rPr>
              <a:t>Mean age solutions provide information on underground travel times and mixing processes and the results on mean groundwater age can be used for calibration purposes if age data are available, e.g., from isotope analyses.</a:t>
            </a:r>
          </a:p>
          <a:p>
            <a:endParaRPr lang="en-US" sz="1200" b="0" i="0" u="none" strike="noStrike" kern="1200" baseline="0" dirty="0">
              <a:solidFill>
                <a:schemeClr val="tx1"/>
              </a:solidFill>
              <a:latin typeface="NeueHaasGroteskText Std" panose="020B0504020202020204" pitchFamily="34" charset="0"/>
              <a:ea typeface="+mn-ea"/>
              <a:cs typeface="+mn-cs"/>
            </a:endParaRPr>
          </a:p>
          <a:p>
            <a:r>
              <a:rPr lang="en-US" sz="1200" b="0" i="0" u="none" strike="noStrike" kern="1200" baseline="0" dirty="0">
                <a:solidFill>
                  <a:schemeClr val="tx1"/>
                </a:solidFill>
                <a:latin typeface="NeueHaasGroteskText Std" panose="020B0504020202020204" pitchFamily="34" charset="0"/>
                <a:ea typeface="+mn-ea"/>
                <a:cs typeface="+mn-cs"/>
              </a:rPr>
              <a:t> To determine the total travel time from inlet to outlet, </a:t>
            </a:r>
            <a:r>
              <a:rPr lang="en-US" sz="1200" b="1" i="1" u="none" strike="noStrike" kern="1200" baseline="0" dirty="0">
                <a:solidFill>
                  <a:schemeClr val="tx1"/>
                </a:solidFill>
                <a:latin typeface="NeueHaasGroteskText Std" panose="020B0504020202020204" pitchFamily="34" charset="0"/>
                <a:ea typeface="+mn-ea"/>
                <a:cs typeface="+mn-cs"/>
              </a:rPr>
              <a:t>Mean age </a:t>
            </a:r>
            <a:r>
              <a:rPr lang="en-US" sz="1200" b="0" i="0" u="none" strike="noStrike" kern="1200" baseline="0" dirty="0">
                <a:solidFill>
                  <a:schemeClr val="tx1"/>
                </a:solidFill>
                <a:latin typeface="NeueHaasGroteskText Std" panose="020B0504020202020204" pitchFamily="34" charset="0"/>
                <a:ea typeface="+mn-ea"/>
                <a:cs typeface="+mn-cs"/>
              </a:rPr>
              <a:t>and </a:t>
            </a:r>
            <a:r>
              <a:rPr lang="en-US" sz="1200" b="1" i="1" u="none" strike="noStrike" kern="1200" baseline="0" dirty="0">
                <a:solidFill>
                  <a:schemeClr val="tx1"/>
                </a:solidFill>
                <a:latin typeface="NeueHaasGroteskText Std" panose="020B0504020202020204" pitchFamily="34" charset="0"/>
                <a:ea typeface="+mn-ea"/>
                <a:cs typeface="+mn-cs"/>
              </a:rPr>
              <a:t>Mean lifetime expectancy </a:t>
            </a:r>
            <a:r>
              <a:rPr lang="en-US" sz="1200" b="0" i="0" u="none" strike="noStrike" kern="1200" baseline="0" dirty="0">
                <a:solidFill>
                  <a:schemeClr val="tx1"/>
                </a:solidFill>
                <a:latin typeface="NeueHaasGroteskText Std" panose="020B0504020202020204" pitchFamily="34" charset="0"/>
                <a:ea typeface="+mn-ea"/>
                <a:cs typeface="+mn-cs"/>
              </a:rPr>
              <a:t>need to be summed up. </a:t>
            </a:r>
          </a:p>
          <a:p>
            <a:endParaRPr lang="en-US" sz="1200" b="0" i="0" u="none" strike="noStrike" kern="1200" baseline="0" dirty="0">
              <a:solidFill>
                <a:schemeClr val="tx1"/>
              </a:solidFill>
              <a:latin typeface="NeueHaasGroteskText Std" panose="020B0504020202020204" pitchFamily="34" charset="0"/>
              <a:ea typeface="+mn-ea"/>
              <a:cs typeface="+mn-cs"/>
            </a:endParaRPr>
          </a:p>
          <a:p>
            <a:r>
              <a:rPr lang="en-US" sz="1200" b="0" i="0" u="none" strike="noStrike" kern="1200" baseline="0" dirty="0">
                <a:solidFill>
                  <a:schemeClr val="tx1"/>
                </a:solidFill>
                <a:latin typeface="NeueHaasGroteskText Std" panose="020B0504020202020204" pitchFamily="34" charset="0"/>
                <a:ea typeface="+mn-ea"/>
                <a:cs typeface="+mn-cs"/>
              </a:rPr>
              <a:t>Results for lifetime expectancy can be used for risk-vulnerability assessments and the analysis of groundwater dynamics. Summing up age and lifetime expectancy yields to the prediction of mean total travel time from recharge to discharge.</a:t>
            </a:r>
          </a:p>
          <a:p>
            <a:endParaRPr lang="en-US" sz="1200" b="0" i="0" u="none" strike="noStrike" kern="1200" baseline="0" dirty="0">
              <a:solidFill>
                <a:schemeClr val="tx1"/>
              </a:solidFill>
              <a:latin typeface="NeueHaasGroteskText Std" panose="020B05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exit probability process variable is relative to a specific outlet (or group of) and is used to calculate at any point what is the probability for a water parcel to exit the domain at these targeted locations. </a:t>
            </a:r>
            <a:r>
              <a:rPr lang="en-US" sz="1200" b="0" i="0" u="none" strike="noStrike" kern="1200" baseline="0" dirty="0">
                <a:solidFill>
                  <a:schemeClr val="tx1"/>
                </a:solidFill>
                <a:latin typeface="NeueHaasGroteskText Std" panose="020B0504020202020204" pitchFamily="34" charset="0"/>
                <a:ea typeface="+mn-ea"/>
                <a:cs typeface="+mn-cs"/>
              </a:rPr>
              <a:t>The distribution of exit probability represents the capture zone of the target which in our example is the pumping well. The typical limit for capture-zone delineation is the 0.5-probability contour.</a:t>
            </a:r>
            <a:endParaRPr lang="en-US" dirty="0"/>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6</a:t>
            </a:fld>
            <a:endParaRPr lang="en-US" dirty="0"/>
          </a:p>
        </p:txBody>
      </p:sp>
    </p:spTree>
    <p:extLst>
      <p:ext uri="{BB962C8B-B14F-4D97-AF65-F5344CB8AC3E}">
        <p14:creationId xmlns:p14="http://schemas.microsoft.com/office/powerpoint/2010/main" val="1154842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Nicollet County boundary showing the location of the model domain (red outline on the western boundary is Mn river watershed boundary and the blue is the Mn River which acts as the eastern boundary the model domain) and the DWSMA in black. The light green shows the creeks and ditches that fall within the model domain.</a:t>
            </a:r>
          </a:p>
        </p:txBody>
      </p:sp>
      <p:sp>
        <p:nvSpPr>
          <p:cNvPr id="4" name="Slide Number Placeholder 3"/>
          <p:cNvSpPr>
            <a:spLocks noGrp="1"/>
          </p:cNvSpPr>
          <p:nvPr>
            <p:ph type="sldNum" sz="quarter" idx="5"/>
          </p:nvPr>
        </p:nvSpPr>
        <p:spPr/>
        <p:txBody>
          <a:bodyPr/>
          <a:lstStyle/>
          <a:p>
            <a:fld id="{F9F08466-AEA7-4FC0-9459-6A32F61DA297}" type="slidenum">
              <a:rPr lang="en-US" smtClean="0"/>
              <a:pPr/>
              <a:t>7</a:t>
            </a:fld>
            <a:endParaRPr lang="en-US" dirty="0"/>
          </a:p>
        </p:txBody>
      </p:sp>
    </p:spTree>
    <p:extLst>
      <p:ext uri="{BB962C8B-B14F-4D97-AF65-F5344CB8AC3E}">
        <p14:creationId xmlns:p14="http://schemas.microsoft.com/office/powerpoint/2010/main" val="21531441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8</a:t>
            </a:fld>
            <a:endParaRPr lang="en-US" dirty="0"/>
          </a:p>
        </p:txBody>
      </p:sp>
    </p:spTree>
    <p:extLst>
      <p:ext uri="{BB962C8B-B14F-4D97-AF65-F5344CB8AC3E}">
        <p14:creationId xmlns:p14="http://schemas.microsoft.com/office/powerpoint/2010/main" val="12580726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purposes of this presentation, we considered 3 wells (6, 11 and 12) and the South pond……………flip back to explain the choice of wells.</a:t>
            </a:r>
          </a:p>
        </p:txBody>
      </p:sp>
      <p:sp>
        <p:nvSpPr>
          <p:cNvPr id="4" name="Slide Number Placeholder 3"/>
          <p:cNvSpPr>
            <a:spLocks noGrp="1"/>
          </p:cNvSpPr>
          <p:nvPr>
            <p:ph type="sldNum" sz="quarter" idx="5"/>
          </p:nvPr>
        </p:nvSpPr>
        <p:spPr/>
        <p:txBody>
          <a:bodyPr/>
          <a:lstStyle/>
          <a:p>
            <a:fld id="{F9F08466-AEA7-4FC0-9459-6A32F61DA297}" type="slidenum">
              <a:rPr lang="en-US" smtClean="0"/>
              <a:pPr/>
              <a:t>9</a:t>
            </a:fld>
            <a:endParaRPr lang="en-US" dirty="0"/>
          </a:p>
        </p:txBody>
      </p:sp>
    </p:spTree>
    <p:extLst>
      <p:ext uri="{BB962C8B-B14F-4D97-AF65-F5344CB8AC3E}">
        <p14:creationId xmlns:p14="http://schemas.microsoft.com/office/powerpoint/2010/main" val="1998987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ogo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2"/>
          </a:solidFill>
        </p:spPr>
        <p:txBody>
          <a:bodyPr wrap="square" lIns="182880" tIns="91440" rIns="182880" bIns="91440" spcCol="0" anchor="ctr">
            <a:normAutofit/>
          </a:bodyPr>
          <a:lstStyle>
            <a:lvl1pPr algn="ctr">
              <a:lnSpc>
                <a:spcPct val="90000"/>
              </a:lnSpc>
              <a:defRPr sz="3600" baseline="0">
                <a:solidFill>
                  <a:schemeClr val="tx1"/>
                </a:solidFill>
              </a:defRPr>
            </a:lvl1pPr>
          </a:lstStyle>
          <a:p>
            <a:r>
              <a:rPr lang="en-US" dirty="0"/>
              <a:t>Click to enter the slideshow title</a:t>
            </a:r>
          </a:p>
        </p:txBody>
      </p:sp>
      <p:sp>
        <p:nvSpPr>
          <p:cNvPr id="3" name="Rectangle 2"/>
          <p:cNvSpPr/>
          <p:nvPr userDrawn="1"/>
        </p:nvSpPr>
        <p:spPr>
          <a:xfrm>
            <a:off x="0" y="5387786"/>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sp>
        <p:nvSpPr>
          <p:cNvPr id="18" name="Date Placeholder 17"/>
          <p:cNvSpPr>
            <a:spLocks noGrp="1"/>
          </p:cNvSpPr>
          <p:nvPr>
            <p:ph type="dt" sz="half" idx="15"/>
          </p:nvPr>
        </p:nvSpPr>
        <p:spPr/>
        <p:txBody>
          <a:bodyPr/>
          <a:lstStyle/>
          <a:p>
            <a:fld id="{D7ED242C-24FB-43A0-BCB6-43756FC812F6}" type="datetime1">
              <a:rPr lang="en-US" smtClean="0"/>
              <a:t>4/21/2026</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697389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Overlay, Gray Titl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9" name="Picture Placeholder 12"/>
          <p:cNvSpPr>
            <a:spLocks noGrp="1"/>
          </p:cNvSpPr>
          <p:nvPr>
            <p:ph type="pic" sz="quarter" idx="13" hasCustomPrompt="1"/>
          </p:nvPr>
        </p:nvSpPr>
        <p:spPr>
          <a:xfrm>
            <a:off x="0" y="1219198"/>
            <a:ext cx="12192000" cy="5638802"/>
          </a:xfrm>
        </p:spPr>
        <p:txBody>
          <a:bodyPr/>
          <a:lstStyle/>
          <a:p>
            <a:r>
              <a:rPr lang="en-US" dirty="0"/>
              <a:t>Click Icon to add picture</a:t>
            </a:r>
          </a:p>
        </p:txBody>
      </p:sp>
      <p:sp>
        <p:nvSpPr>
          <p:cNvPr id="10" name="Content Placeholder 2"/>
          <p:cNvSpPr>
            <a:spLocks noGrp="1"/>
          </p:cNvSpPr>
          <p:nvPr>
            <p:ph idx="1"/>
          </p:nvPr>
        </p:nvSpPr>
        <p:spPr>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12E8677-C648-465D-82CD-E88587B4845D}" type="datetime1">
              <a:rPr lang="en-US" smtClean="0"/>
              <a:t>4/21/2026</a:t>
            </a:fld>
            <a:endParaRPr lang="en-US" dirty="0"/>
          </a:p>
        </p:txBody>
      </p:sp>
      <p:sp>
        <p:nvSpPr>
          <p:cNvPr id="13"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97623397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ck Overlay, Whit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9" name="Picture Placeholder 12"/>
          <p:cNvSpPr>
            <a:spLocks noGrp="1"/>
          </p:cNvSpPr>
          <p:nvPr>
            <p:ph type="pic" sz="quarter" idx="13" hasCustomPrompt="1"/>
          </p:nvPr>
        </p:nvSpPr>
        <p:spPr>
          <a:xfrm>
            <a:off x="0" y="1219198"/>
            <a:ext cx="12192000" cy="5638802"/>
          </a:xfrm>
        </p:spPr>
        <p:txBody>
          <a:bodyPr/>
          <a:lstStyle>
            <a:lvl1pPr>
              <a:defRPr baseline="0"/>
            </a:lvl1pPr>
          </a:lstStyle>
          <a:p>
            <a:r>
              <a:rPr lang="en-US" dirty="0"/>
              <a:t>Click Icon to add picture</a:t>
            </a:r>
          </a:p>
        </p:txBody>
      </p:sp>
      <p:sp>
        <p:nvSpPr>
          <p:cNvPr id="10" name="Content Placeholder 2"/>
          <p:cNvSpPr>
            <a:spLocks noGrp="1"/>
          </p:cNvSpPr>
          <p:nvPr>
            <p:ph idx="1"/>
          </p:nvPr>
        </p:nvSpPr>
        <p:spPr>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a:solidFill>
                  <a:schemeClr val="bg1"/>
                </a:solidFill>
              </a:defRPr>
            </a:lvl1pPr>
            <a:lvl2pPr marL="1143000" indent="-228600">
              <a:lnSpc>
                <a:spcPct val="100000"/>
              </a:lnSpc>
              <a:buClr>
                <a:schemeClr val="accent2"/>
              </a:buClr>
              <a:defRPr>
                <a:solidFill>
                  <a:schemeClr val="bg1"/>
                </a:solidFill>
              </a:defRPr>
            </a:lvl2pPr>
            <a:lvl3pPr marL="1600200" indent="-228600">
              <a:lnSpc>
                <a:spcPct val="100000"/>
              </a:lnSpc>
              <a:buClr>
                <a:schemeClr val="accent2"/>
              </a:buClr>
              <a:defRPr>
                <a:solidFill>
                  <a:schemeClr val="bg1"/>
                </a:solidFill>
              </a:defRPr>
            </a:lvl3pPr>
            <a:lvl4pPr marL="2057400" indent="-228600">
              <a:lnSpc>
                <a:spcPct val="100000"/>
              </a:lnSpc>
              <a:buClr>
                <a:schemeClr val="accent2"/>
              </a:buClr>
              <a:defRPr>
                <a:solidFill>
                  <a:schemeClr val="bg1"/>
                </a:solidFill>
              </a:defRPr>
            </a:lvl4pPr>
            <a:lvl5pPr marL="2514600" indent="-228600">
              <a:lnSpc>
                <a:spcPct val="100000"/>
              </a:lnSpc>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20D07D7-46FB-4D7C-9C8F-0C340D091257}" type="datetime1">
              <a:rPr lang="en-US" smtClean="0"/>
              <a:t>4/21/2026</a:t>
            </a:fld>
            <a:endParaRPr lang="en-US" dirty="0"/>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24948801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Solid White)">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p:cNvSpPr>
            <a:spLocks noGrp="1"/>
          </p:cNvSpPr>
          <p:nvPr>
            <p:ph type="dt" sz="half" idx="11"/>
          </p:nvPr>
        </p:nvSpPr>
        <p:spPr>
          <a:xfrm>
            <a:off x="838200" y="6356350"/>
            <a:ext cx="1358590" cy="365125"/>
          </a:xfrm>
        </p:spPr>
        <p:txBody>
          <a:bodyPr/>
          <a:lstStyle/>
          <a:p>
            <a:fld id="{66C283A4-7960-4BFD-B3A5-A2CC5BB2A473}" type="datetime1">
              <a:rPr lang="en-US" smtClean="0"/>
              <a:t>4/21/2026</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597657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4/21/2026</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7679810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4/21/2026</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30257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4868D85E-9AAE-43DE-B77A-6CCC9C16CBEC}" type="datetime1">
              <a:rPr lang="en-US" smtClean="0"/>
              <a:t>4/21/2026</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0"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8248708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1" name="Content Placeholder 4"/>
          <p:cNvSpPr>
            <a:spLocks noGrp="1"/>
          </p:cNvSpPr>
          <p:nvPr>
            <p:ph sz="quarter" idx="10"/>
          </p:nvPr>
        </p:nvSpPr>
        <p:spPr>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2"/>
          <p:cNvSpPr>
            <a:spLocks noGrp="1"/>
          </p:cNvSpPr>
          <p:nvPr>
            <p:ph type="pic" sz="quarter" idx="13"/>
          </p:nvPr>
        </p:nvSpPr>
        <p:spPr>
          <a:xfrm>
            <a:off x="7653566" y="1364826"/>
            <a:ext cx="4538434" cy="4538434"/>
          </a:xfrm>
        </p:spPr>
        <p:txBody>
          <a:bodyPr/>
          <a:lstStyle>
            <a:lvl1pPr>
              <a:buClr>
                <a:schemeClr val="accent2"/>
              </a:buClr>
              <a:defRPr>
                <a:solidFill>
                  <a:schemeClr val="bg1"/>
                </a:solidFill>
              </a:defRPr>
            </a:lvl1pPr>
          </a:lstStyle>
          <a:p>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4/21/2026</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38987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0" name="Content Placeholder 4"/>
          <p:cNvSpPr>
            <a:spLocks noGrp="1"/>
          </p:cNvSpPr>
          <p:nvPr>
            <p:ph sz="quarter" idx="10"/>
          </p:nvPr>
        </p:nvSpPr>
        <p:spPr>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2"/>
          <p:cNvSpPr>
            <a:spLocks noGrp="1"/>
          </p:cNvSpPr>
          <p:nvPr>
            <p:ph type="pic" sz="quarter" idx="13"/>
          </p:nvPr>
        </p:nvSpPr>
        <p:spPr>
          <a:xfrm>
            <a:off x="7653566" y="1364826"/>
            <a:ext cx="4538434" cy="4538434"/>
          </a:xfrm>
        </p:spPr>
        <p:txBody>
          <a:bodyPr/>
          <a:lstStyle>
            <a:lvl1pPr>
              <a:buClr>
                <a:schemeClr val="accent2"/>
              </a:buClr>
              <a:defRPr>
                <a:solidFill>
                  <a:schemeClr val="bg1"/>
                </a:solidFill>
              </a:defRPr>
            </a:lvl1pPr>
          </a:lstStyle>
          <a:p>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4/21/2026</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6945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7" name="Content Placeholder 4"/>
          <p:cNvSpPr>
            <a:spLocks noGrp="1"/>
          </p:cNvSpPr>
          <p:nvPr>
            <p:ph sz="quarter" idx="10"/>
          </p:nvPr>
        </p:nvSpPr>
        <p:spPr>
          <a:xfrm>
            <a:off x="838200" y="1366345"/>
            <a:ext cx="6234953" cy="4788393"/>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2"/>
          <p:cNvSpPr>
            <a:spLocks noGrp="1"/>
          </p:cNvSpPr>
          <p:nvPr>
            <p:ph type="pic" sz="quarter" idx="13"/>
          </p:nvPr>
        </p:nvSpPr>
        <p:spPr>
          <a:xfrm>
            <a:off x="7653566" y="1364826"/>
            <a:ext cx="4538434" cy="4538434"/>
          </a:xfrm>
        </p:spPr>
        <p:txBody>
          <a:bodyPr/>
          <a:lstStyle>
            <a:lvl1pPr>
              <a:buClr>
                <a:schemeClr val="tx1"/>
              </a:buClr>
              <a:defRPr>
                <a:solidFill>
                  <a:schemeClr val="tx1"/>
                </a:solidFill>
              </a:defRPr>
            </a:lvl1pPr>
          </a:lstStyle>
          <a:p>
            <a:endParaRPr lang="en-US" dirty="0"/>
          </a:p>
        </p:txBody>
      </p:sp>
      <p:sp>
        <p:nvSpPr>
          <p:cNvPr id="9"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4868D85E-9AAE-43DE-B77A-6CCC9C16CBEC}" type="datetime1">
              <a:rPr lang="en-US" smtClean="0"/>
              <a:t>4/21/2026</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0"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864900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Page (4 Up)">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a:xfrm>
            <a:off x="806332" y="1981899"/>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a:xfrm>
            <a:off x="581719"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a:xfrm>
            <a:off x="3646176"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a:xfrm>
            <a:off x="3421563"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a:xfrm>
            <a:off x="6486020"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a:xfrm>
            <a:off x="6261407"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4" name="Picture Placeholder 2"/>
          <p:cNvSpPr>
            <a:spLocks noGrp="1"/>
          </p:cNvSpPr>
          <p:nvPr>
            <p:ph type="pic" sz="quarter" idx="20" hasCustomPrompt="1"/>
          </p:nvPr>
        </p:nvSpPr>
        <p:spPr>
          <a:xfrm>
            <a:off x="9325864"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21" hasCustomPrompt="1"/>
          </p:nvPr>
        </p:nvSpPr>
        <p:spPr>
          <a:xfrm>
            <a:off x="9101251" y="4341161"/>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3" name="Date Placeholder 2"/>
          <p:cNvSpPr>
            <a:spLocks noGrp="1"/>
          </p:cNvSpPr>
          <p:nvPr>
            <p:ph type="dt" sz="half" idx="10"/>
          </p:nvPr>
        </p:nvSpPr>
        <p:spPr/>
        <p:txBody>
          <a:bodyPr/>
          <a:lstStyle/>
          <a:p>
            <a:fld id="{936DB2D6-5DF4-4264-A4A1-7D3EAF38D255}" type="datetime1">
              <a:rPr lang="en-US" smtClean="0"/>
              <a:t>4/21/2026</a:t>
            </a:fld>
            <a:endParaRPr lang="en-US" dirty="0"/>
          </a:p>
        </p:txBody>
      </p:sp>
      <p:sp>
        <p:nvSpPr>
          <p:cNvPr id="1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32780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Logo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wrap="square" lIns="182880" tIns="91440" rIns="182880" bIns="91440" spcCol="0" anchor="ctr">
            <a:normAutofit/>
          </a:bodyPr>
          <a:lstStyle>
            <a:lvl1pPr algn="ctr">
              <a:lnSpc>
                <a:spcPct val="90000"/>
              </a:lnSpc>
              <a:defRPr sz="3600" baseline="0">
                <a:solidFill>
                  <a:schemeClr val="bg1"/>
                </a:solidFill>
              </a:defRPr>
            </a:lvl1pPr>
          </a:lstStyle>
          <a:p>
            <a:r>
              <a:rPr lang="en-US" dirty="0"/>
              <a:t>Click to enter the slideshow title</a:t>
            </a:r>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sp>
        <p:nvSpPr>
          <p:cNvPr id="18" name="Date Placeholder 17"/>
          <p:cNvSpPr>
            <a:spLocks noGrp="1"/>
          </p:cNvSpPr>
          <p:nvPr>
            <p:ph type="dt" sz="half" idx="15"/>
          </p:nvPr>
        </p:nvSpPr>
        <p:spPr/>
        <p:txBody>
          <a:bodyPr/>
          <a:lstStyle/>
          <a:p>
            <a:fld id="{D7ED242C-24FB-43A0-BCB6-43756FC812F6}" type="datetime1">
              <a:rPr lang="en-US" smtClean="0"/>
              <a:t>4/21/2026</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4" name="MN.IT Service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72377" y="1746254"/>
            <a:ext cx="5447246" cy="838875"/>
          </a:xfrm>
          <a:prstGeom prst="rect">
            <a:avLst/>
          </a:prstGeom>
        </p:spPr>
      </p:pic>
    </p:spTree>
    <p:extLst>
      <p:ext uri="{BB962C8B-B14F-4D97-AF65-F5344CB8AC3E}">
        <p14:creationId xmlns:p14="http://schemas.microsoft.com/office/powerpoint/2010/main" val="33681191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am Page (3 Up)">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a:xfrm>
            <a:off x="1572814" y="1964392"/>
            <a:ext cx="2332190" cy="2332190"/>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a:xfrm>
            <a:off x="146922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a:xfrm>
            <a:off x="482454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a:xfrm>
            <a:off x="471223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a:xfrm>
            <a:off x="806755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a:xfrm>
            <a:off x="795524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3" name="Date Placeholder 2"/>
          <p:cNvSpPr>
            <a:spLocks noGrp="1"/>
          </p:cNvSpPr>
          <p:nvPr>
            <p:ph type="dt" sz="half" idx="10"/>
          </p:nvPr>
        </p:nvSpPr>
        <p:spPr/>
        <p:txBody>
          <a:bodyPr/>
          <a:lstStyle/>
          <a:p>
            <a:fld id="{936DB2D6-5DF4-4264-A4A1-7D3EAF38D255}" type="datetime1">
              <a:rPr lang="en-US" smtClean="0"/>
              <a:t>4/21/2026</a:t>
            </a:fld>
            <a:endParaRPr lang="en-US" dirty="0"/>
          </a:p>
        </p:txBody>
      </p:sp>
      <p:sp>
        <p:nvSpPr>
          <p:cNvPr id="1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9608245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am Page 4-Up White Vertic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6" name="Picture Placeholder 2"/>
          <p:cNvSpPr>
            <a:spLocks noGrp="1"/>
          </p:cNvSpPr>
          <p:nvPr>
            <p:ph type="pic" sz="quarter" idx="13" hasCustomPrompt="1"/>
          </p:nvPr>
        </p:nvSpPr>
        <p:spPr>
          <a:xfrm>
            <a:off x="806332"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a:xfrm>
            <a:off x="581719"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0" name="Picture Placeholder 2"/>
          <p:cNvSpPr>
            <a:spLocks noGrp="1"/>
          </p:cNvSpPr>
          <p:nvPr>
            <p:ph type="pic" sz="quarter" idx="16" hasCustomPrompt="1"/>
          </p:nvPr>
        </p:nvSpPr>
        <p:spPr>
          <a:xfrm>
            <a:off x="3646176"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a:xfrm>
            <a:off x="3421563"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2" name="Picture Placeholder 2"/>
          <p:cNvSpPr>
            <a:spLocks noGrp="1"/>
          </p:cNvSpPr>
          <p:nvPr>
            <p:ph type="pic" sz="quarter" idx="18" hasCustomPrompt="1"/>
          </p:nvPr>
        </p:nvSpPr>
        <p:spPr>
          <a:xfrm>
            <a:off x="6486020"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a:xfrm>
            <a:off x="6261407"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4" name="Picture Placeholder 2"/>
          <p:cNvSpPr>
            <a:spLocks noGrp="1"/>
          </p:cNvSpPr>
          <p:nvPr>
            <p:ph type="pic" sz="quarter" idx="20" hasCustomPrompt="1"/>
          </p:nvPr>
        </p:nvSpPr>
        <p:spPr>
          <a:xfrm>
            <a:off x="9325864"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21" hasCustomPrompt="1"/>
          </p:nvPr>
        </p:nvSpPr>
        <p:spPr>
          <a:xfrm>
            <a:off x="9101251" y="4341161"/>
            <a:ext cx="2542477" cy="1627838"/>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3" name="Date Placeholder 2"/>
          <p:cNvSpPr>
            <a:spLocks noGrp="1"/>
          </p:cNvSpPr>
          <p:nvPr>
            <p:ph type="dt" sz="half" idx="10"/>
          </p:nvPr>
        </p:nvSpPr>
        <p:spPr/>
        <p:txBody>
          <a:bodyPr/>
          <a:lstStyle/>
          <a:p>
            <a:fld id="{4B4EEDC6-36CA-4209-B482-2ED76AA0BF08}" type="datetime1">
              <a:rPr lang="en-US" smtClean="0"/>
              <a:t>4/21/2026</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9" name="Rectangle 1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7236465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am Page 4-Up Gray BG Horizont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a:xfrm>
            <a:off x="806332"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3"/>
          <p:cNvSpPr>
            <a:spLocks noGrp="1"/>
          </p:cNvSpPr>
          <p:nvPr>
            <p:ph type="body" sz="quarter" idx="16"/>
          </p:nvPr>
        </p:nvSpPr>
        <p:spPr>
          <a:xfrm>
            <a:off x="2876550"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23" name="Picture Placeholder 2"/>
          <p:cNvSpPr>
            <a:spLocks noGrp="1"/>
          </p:cNvSpPr>
          <p:nvPr>
            <p:ph type="pic" sz="quarter" idx="14" hasCustomPrompt="1"/>
          </p:nvPr>
        </p:nvSpPr>
        <p:spPr>
          <a:xfrm>
            <a:off x="806331"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4" name="Text Placeholder 3"/>
          <p:cNvSpPr>
            <a:spLocks noGrp="1"/>
          </p:cNvSpPr>
          <p:nvPr>
            <p:ph type="body" sz="quarter" idx="15"/>
          </p:nvPr>
        </p:nvSpPr>
        <p:spPr>
          <a:xfrm>
            <a:off x="2876550" y="3939361"/>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25" name="Picture Placeholder 2"/>
          <p:cNvSpPr>
            <a:spLocks noGrp="1"/>
          </p:cNvSpPr>
          <p:nvPr>
            <p:ph type="pic" sz="quarter" idx="17" hasCustomPrompt="1"/>
          </p:nvPr>
        </p:nvSpPr>
        <p:spPr>
          <a:xfrm>
            <a:off x="6199805"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3"/>
          <p:cNvSpPr>
            <a:spLocks noGrp="1"/>
          </p:cNvSpPr>
          <p:nvPr>
            <p:ph type="body" sz="quarter" idx="18"/>
          </p:nvPr>
        </p:nvSpPr>
        <p:spPr>
          <a:xfrm>
            <a:off x="8270023"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27" name="Picture Placeholder 2"/>
          <p:cNvSpPr>
            <a:spLocks noGrp="1"/>
          </p:cNvSpPr>
          <p:nvPr>
            <p:ph type="pic" sz="quarter" idx="19" hasCustomPrompt="1"/>
          </p:nvPr>
        </p:nvSpPr>
        <p:spPr>
          <a:xfrm>
            <a:off x="6199805"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8" name="Text Placeholder 3"/>
          <p:cNvSpPr>
            <a:spLocks noGrp="1"/>
          </p:cNvSpPr>
          <p:nvPr>
            <p:ph type="body" sz="quarter" idx="20"/>
          </p:nvPr>
        </p:nvSpPr>
        <p:spPr>
          <a:xfrm>
            <a:off x="8270023" y="3939360"/>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3" name="Date Placeholder 2"/>
          <p:cNvSpPr>
            <a:spLocks noGrp="1"/>
          </p:cNvSpPr>
          <p:nvPr>
            <p:ph type="dt" sz="half" idx="10"/>
          </p:nvPr>
        </p:nvSpPr>
        <p:spPr/>
        <p:txBody>
          <a:bodyPr/>
          <a:lstStyle/>
          <a:p>
            <a:fld id="{8DC79626-CE5A-4834-975C-E7305BA2E281}" type="datetime1">
              <a:rPr lang="en-US" smtClean="0"/>
              <a:t>4/21/2026</a:t>
            </a:fld>
            <a:endParaRPr lang="en-US" dirty="0"/>
          </a:p>
        </p:txBody>
      </p:sp>
      <p:sp>
        <p:nvSpPr>
          <p:cNvPr id="2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2632564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am Page 4 Up White BG Horizontal">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2" name="Picture Placeholder 2"/>
          <p:cNvSpPr>
            <a:spLocks noGrp="1"/>
          </p:cNvSpPr>
          <p:nvPr>
            <p:ph type="pic" sz="quarter" idx="13" hasCustomPrompt="1"/>
          </p:nvPr>
        </p:nvSpPr>
        <p:spPr>
          <a:xfrm>
            <a:off x="806332"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16"/>
          </p:nvPr>
        </p:nvSpPr>
        <p:spPr>
          <a:xfrm>
            <a:off x="2876550"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13" name="Picture Placeholder 2"/>
          <p:cNvSpPr>
            <a:spLocks noGrp="1"/>
          </p:cNvSpPr>
          <p:nvPr>
            <p:ph type="pic" sz="quarter" idx="14" hasCustomPrompt="1"/>
          </p:nvPr>
        </p:nvSpPr>
        <p:spPr>
          <a:xfrm>
            <a:off x="806331"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4" name="Text Placeholder 3"/>
          <p:cNvSpPr>
            <a:spLocks noGrp="1"/>
          </p:cNvSpPr>
          <p:nvPr>
            <p:ph type="body" sz="quarter" idx="15"/>
          </p:nvPr>
        </p:nvSpPr>
        <p:spPr>
          <a:xfrm>
            <a:off x="2876550" y="3939361"/>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16" name="Picture Placeholder 2"/>
          <p:cNvSpPr>
            <a:spLocks noGrp="1"/>
          </p:cNvSpPr>
          <p:nvPr>
            <p:ph type="pic" sz="quarter" idx="17" hasCustomPrompt="1"/>
          </p:nvPr>
        </p:nvSpPr>
        <p:spPr>
          <a:xfrm>
            <a:off x="6199805"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3"/>
          <p:cNvSpPr>
            <a:spLocks noGrp="1"/>
          </p:cNvSpPr>
          <p:nvPr>
            <p:ph type="body" sz="quarter" idx="18"/>
          </p:nvPr>
        </p:nvSpPr>
        <p:spPr>
          <a:xfrm>
            <a:off x="8270023"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18" name="Picture Placeholder 2"/>
          <p:cNvSpPr>
            <a:spLocks noGrp="1"/>
          </p:cNvSpPr>
          <p:nvPr>
            <p:ph type="pic" sz="quarter" idx="19" hasCustomPrompt="1"/>
          </p:nvPr>
        </p:nvSpPr>
        <p:spPr>
          <a:xfrm>
            <a:off x="6199805"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9" name="Text Placeholder 3"/>
          <p:cNvSpPr>
            <a:spLocks noGrp="1"/>
          </p:cNvSpPr>
          <p:nvPr>
            <p:ph type="body" sz="quarter" idx="20"/>
          </p:nvPr>
        </p:nvSpPr>
        <p:spPr>
          <a:xfrm>
            <a:off x="8270023" y="393936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4" name="Date Placeholder 3"/>
          <p:cNvSpPr>
            <a:spLocks noGrp="1"/>
          </p:cNvSpPr>
          <p:nvPr>
            <p:ph type="dt" sz="half" idx="10"/>
          </p:nvPr>
        </p:nvSpPr>
        <p:spPr/>
        <p:txBody>
          <a:bodyPr/>
          <a:lstStyle/>
          <a:p>
            <a:fld id="{1815FB38-58F3-410A-8DA4-4B706967601F}" type="datetime1">
              <a:rPr lang="en-US" smtClean="0"/>
              <a:t>4/21/2026</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020693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am Page Duo Gray Horizont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a:xfrm>
            <a:off x="806332"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3"/>
          <p:cNvSpPr>
            <a:spLocks noGrp="1"/>
          </p:cNvSpPr>
          <p:nvPr>
            <p:ph type="body" sz="quarter" idx="16"/>
          </p:nvPr>
        </p:nvSpPr>
        <p:spPr>
          <a:xfrm>
            <a:off x="2876550"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25" name="Picture Placeholder 2"/>
          <p:cNvSpPr>
            <a:spLocks noGrp="1"/>
          </p:cNvSpPr>
          <p:nvPr>
            <p:ph type="pic" sz="quarter" idx="17" hasCustomPrompt="1"/>
          </p:nvPr>
        </p:nvSpPr>
        <p:spPr>
          <a:xfrm>
            <a:off x="6199805"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3"/>
          <p:cNvSpPr>
            <a:spLocks noGrp="1"/>
          </p:cNvSpPr>
          <p:nvPr>
            <p:ph type="body" sz="quarter" idx="18"/>
          </p:nvPr>
        </p:nvSpPr>
        <p:spPr>
          <a:xfrm>
            <a:off x="8270023"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3" name="Date Placeholder 2"/>
          <p:cNvSpPr>
            <a:spLocks noGrp="1"/>
          </p:cNvSpPr>
          <p:nvPr>
            <p:ph type="dt" sz="half" idx="10"/>
          </p:nvPr>
        </p:nvSpPr>
        <p:spPr/>
        <p:txBody>
          <a:bodyPr/>
          <a:lstStyle/>
          <a:p>
            <a:fld id="{7F519661-29C3-4FE0-9FC3-375A85A42C46}" type="datetime1">
              <a:rPr lang="en-US" smtClean="0"/>
              <a:t>4/21/2026</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345329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am Page 2 Up White BG Horizontal">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2" name="Picture Placeholder 2"/>
          <p:cNvSpPr>
            <a:spLocks noGrp="1"/>
          </p:cNvSpPr>
          <p:nvPr>
            <p:ph type="pic" sz="quarter" idx="13" hasCustomPrompt="1"/>
          </p:nvPr>
        </p:nvSpPr>
        <p:spPr>
          <a:xfrm>
            <a:off x="806332"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16"/>
          </p:nvPr>
        </p:nvSpPr>
        <p:spPr>
          <a:xfrm>
            <a:off x="2876550"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16" name="Picture Placeholder 2"/>
          <p:cNvSpPr>
            <a:spLocks noGrp="1"/>
          </p:cNvSpPr>
          <p:nvPr>
            <p:ph type="pic" sz="quarter" idx="17" hasCustomPrompt="1"/>
          </p:nvPr>
        </p:nvSpPr>
        <p:spPr>
          <a:xfrm>
            <a:off x="6199805"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3"/>
          <p:cNvSpPr>
            <a:spLocks noGrp="1"/>
          </p:cNvSpPr>
          <p:nvPr>
            <p:ph type="body" sz="quarter" idx="18"/>
          </p:nvPr>
        </p:nvSpPr>
        <p:spPr>
          <a:xfrm>
            <a:off x="8270023"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4" name="Date Placeholder 3"/>
          <p:cNvSpPr>
            <a:spLocks noGrp="1"/>
          </p:cNvSpPr>
          <p:nvPr>
            <p:ph type="dt" sz="half" idx="10"/>
          </p:nvPr>
        </p:nvSpPr>
        <p:spPr/>
        <p:txBody>
          <a:bodyPr/>
          <a:lstStyle/>
          <a:p>
            <a:fld id="{0366E0EA-2D80-452F-9963-33FA7A36BC09}" type="datetime1">
              <a:rPr lang="en-US" smtClean="0"/>
              <a:t>4/21/2026</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9228129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ig Image - Red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8"/>
          </a:xfrm>
        </p:spPr>
        <p:txBody>
          <a:bodyPr/>
          <a:lstStyle/>
          <a:p>
            <a:r>
              <a:rPr lang="en-US"/>
              <a:t>Click icon to add picture</a:t>
            </a:r>
          </a:p>
        </p:txBody>
      </p:sp>
      <p:sp>
        <p:nvSpPr>
          <p:cNvPr id="9" name="Title 1"/>
          <p:cNvSpPr>
            <a:spLocks noGrp="1"/>
          </p:cNvSpPr>
          <p:nvPr>
            <p:ph type="title" hasCustomPrompt="1"/>
          </p:nvPr>
        </p:nvSpPr>
        <p:spPr>
          <a:xfrm>
            <a:off x="1" y="5638801"/>
            <a:ext cx="12192000" cy="1219200"/>
          </a:xfrm>
          <a:solidFill>
            <a:srgbClr val="003865">
              <a:alpha val="87843"/>
            </a:srgbClr>
          </a:solidFill>
        </p:spPr>
        <p:txBody>
          <a:bodyPr>
            <a:normAutofit/>
          </a:bodyPr>
          <a:lstStyle>
            <a:lvl1pPr algn="ctr">
              <a:defRPr sz="3600">
                <a:solidFill>
                  <a:schemeClr val="bg1"/>
                </a:solidFill>
              </a:defRPr>
            </a:lvl1pPr>
          </a:lstStyle>
          <a:p>
            <a:r>
              <a:rPr lang="en-US" dirty="0"/>
              <a:t>Click to edit title</a:t>
            </a:r>
          </a:p>
        </p:txBody>
      </p:sp>
      <p:sp>
        <p:nvSpPr>
          <p:cNvPr id="6" name="Date Placeholder 3"/>
          <p:cNvSpPr>
            <a:spLocks noGrp="1"/>
          </p:cNvSpPr>
          <p:nvPr>
            <p:ph type="dt" sz="half" idx="11"/>
          </p:nvPr>
        </p:nvSpPr>
        <p:spPr>
          <a:xfrm>
            <a:off x="838200" y="6356350"/>
            <a:ext cx="1358590" cy="365125"/>
          </a:xfrm>
        </p:spPr>
        <p:txBody>
          <a:bodyPr/>
          <a:lstStyle/>
          <a:p>
            <a:fld id="{4D564EB3-B268-4748-86E7-9F55DF9078D1}" type="datetime1">
              <a:rPr lang="en-US" smtClean="0"/>
              <a:t>4/21/2026</a:t>
            </a:fld>
            <a:endParaRPr lang="en-US" dirty="0"/>
          </a:p>
        </p:txBody>
      </p:sp>
      <p:sp>
        <p:nvSpPr>
          <p:cNvPr id="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2"/>
                </a:solidFill>
              </a:rPr>
              <a:t>|</a:t>
            </a:r>
            <a:r>
              <a:rPr lang="en-US"/>
              <a:t> mn.gov/websiteurl</a:t>
            </a:r>
            <a:endParaRPr lang="en-US" dirty="0"/>
          </a:p>
        </p:txBody>
      </p:sp>
      <p:sp>
        <p:nvSpPr>
          <p:cNvPr id="7"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45112619"/>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ig Image - Black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9"/>
          </a:xfrm>
        </p:spPr>
        <p:txBody>
          <a:bodyPr/>
          <a:lstStyle/>
          <a:p>
            <a:r>
              <a:rPr lang="en-US"/>
              <a:t>Click icon to add picture</a:t>
            </a:r>
          </a:p>
        </p:txBody>
      </p:sp>
      <p:sp>
        <p:nvSpPr>
          <p:cNvPr id="9" name="Title 1"/>
          <p:cNvSpPr>
            <a:spLocks noGrp="1"/>
          </p:cNvSpPr>
          <p:nvPr>
            <p:ph type="title" hasCustomPrompt="1"/>
          </p:nvPr>
        </p:nvSpPr>
        <p:spPr>
          <a:xfrm>
            <a:off x="1" y="5638801"/>
            <a:ext cx="12192000" cy="1219200"/>
          </a:xfrm>
          <a:solidFill>
            <a:srgbClr val="0D0D0D">
              <a:alpha val="87843"/>
            </a:srgbClr>
          </a:solidFill>
        </p:spPr>
        <p:txBody>
          <a:bodyPr>
            <a:normAutofit/>
          </a:bodyPr>
          <a:lstStyle>
            <a:lvl1pPr algn="ctr">
              <a:defRPr sz="3600">
                <a:solidFill>
                  <a:schemeClr val="bg1"/>
                </a:solidFill>
              </a:defRPr>
            </a:lvl1pPr>
          </a:lstStyle>
          <a:p>
            <a:r>
              <a:rPr lang="en-US" dirty="0"/>
              <a:t>Click to edit title</a:t>
            </a:r>
          </a:p>
        </p:txBody>
      </p:sp>
      <p:sp>
        <p:nvSpPr>
          <p:cNvPr id="6" name="Date Placeholder 3"/>
          <p:cNvSpPr>
            <a:spLocks noGrp="1"/>
          </p:cNvSpPr>
          <p:nvPr>
            <p:ph type="dt" sz="half" idx="11"/>
          </p:nvPr>
        </p:nvSpPr>
        <p:spPr>
          <a:xfrm>
            <a:off x="838200" y="6356350"/>
            <a:ext cx="1358590" cy="365125"/>
          </a:xfrm>
        </p:spPr>
        <p:txBody>
          <a:bodyPr/>
          <a:lstStyle>
            <a:lvl1pPr>
              <a:defRPr>
                <a:solidFill>
                  <a:schemeClr val="bg1"/>
                </a:solidFill>
              </a:defRPr>
            </a:lvl1pPr>
          </a:lstStyle>
          <a:p>
            <a:fld id="{4D564EB3-B268-4748-86E7-9F55DF9078D1}" type="datetime1">
              <a:rPr lang="en-US" smtClean="0"/>
              <a:pPr/>
              <a:t>4/21/2026</a:t>
            </a:fld>
            <a:endParaRPr lang="en-US" dirty="0"/>
          </a:p>
        </p:txBody>
      </p:sp>
      <p:sp>
        <p:nvSpPr>
          <p:cNvPr id="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Here | mn.gov/websiteurl</a:t>
            </a:r>
            <a:endParaRPr lang="en-US" dirty="0"/>
          </a:p>
        </p:txBody>
      </p:sp>
      <p:sp>
        <p:nvSpPr>
          <p:cNvPr id="7" name="Slide Number Placeholder 5"/>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97887301"/>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ig Image - Blue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9"/>
          </a:xfrm>
        </p:spPr>
        <p:txBody>
          <a:bodyPr/>
          <a:lstStyle/>
          <a:p>
            <a:r>
              <a:rPr lang="en-US"/>
              <a:t>Click icon to add picture</a:t>
            </a:r>
          </a:p>
        </p:txBody>
      </p:sp>
      <p:sp>
        <p:nvSpPr>
          <p:cNvPr id="9" name="Title 1"/>
          <p:cNvSpPr>
            <a:spLocks noGrp="1"/>
          </p:cNvSpPr>
          <p:nvPr>
            <p:ph type="title" hasCustomPrompt="1"/>
          </p:nvPr>
        </p:nvSpPr>
        <p:spPr>
          <a:xfrm>
            <a:off x="1" y="5638800"/>
            <a:ext cx="12192000" cy="1219200"/>
          </a:xfrm>
          <a:solidFill>
            <a:srgbClr val="78BE21">
              <a:alpha val="87843"/>
            </a:srgbClr>
          </a:solidFill>
        </p:spPr>
        <p:txBody>
          <a:bodyPr>
            <a:normAutofit/>
          </a:bodyPr>
          <a:lstStyle>
            <a:lvl1pPr algn="ctr">
              <a:defRPr sz="3600">
                <a:solidFill>
                  <a:schemeClr val="tx2"/>
                </a:solidFill>
              </a:defRPr>
            </a:lvl1pPr>
          </a:lstStyle>
          <a:p>
            <a:r>
              <a:rPr lang="en-US" dirty="0"/>
              <a:t>Click to edit title</a:t>
            </a:r>
          </a:p>
        </p:txBody>
      </p:sp>
      <p:sp>
        <p:nvSpPr>
          <p:cNvPr id="8" name="Date Placeholder 3"/>
          <p:cNvSpPr>
            <a:spLocks noGrp="1"/>
          </p:cNvSpPr>
          <p:nvPr>
            <p:ph type="dt" sz="half" idx="11"/>
          </p:nvPr>
        </p:nvSpPr>
        <p:spPr>
          <a:xfrm>
            <a:off x="838200" y="6356350"/>
            <a:ext cx="1358590" cy="365125"/>
          </a:xfrm>
        </p:spPr>
        <p:txBody>
          <a:bodyPr/>
          <a:lstStyle/>
          <a:p>
            <a:fld id="{5CAE31FF-A086-40D5-909F-A9E138181237}" type="datetime1">
              <a:rPr lang="en-US" smtClean="0"/>
              <a:t>4/21/2026</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0"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34237328"/>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de - Gray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Code Demo (Click to Edit)</a:t>
            </a:r>
          </a:p>
        </p:txBody>
      </p:sp>
      <p:sp>
        <p:nvSpPr>
          <p:cNvPr id="10" name="Table Placeholder 8"/>
          <p:cNvSpPr>
            <a:spLocks noGrp="1"/>
          </p:cNvSpPr>
          <p:nvPr>
            <p:ph type="tbl" sz="quarter" idx="13"/>
          </p:nvPr>
        </p:nvSpPr>
        <p:spPr>
          <a:xfrm>
            <a:off x="2032000" y="2233262"/>
            <a:ext cx="8128000" cy="2966751"/>
          </a:xfrm>
        </p:spPr>
        <p:txBody>
          <a:bodyPr/>
          <a:lstStyle/>
          <a:p>
            <a:endParaRPr lang="en-US"/>
          </a:p>
        </p:txBody>
      </p:sp>
      <p:sp>
        <p:nvSpPr>
          <p:cNvPr id="8" name="Date Placeholder 4"/>
          <p:cNvSpPr>
            <a:spLocks noGrp="1"/>
          </p:cNvSpPr>
          <p:nvPr>
            <p:ph type="dt" sz="half" idx="11"/>
          </p:nvPr>
        </p:nvSpPr>
        <p:spPr>
          <a:xfrm>
            <a:off x="838200" y="6356350"/>
            <a:ext cx="1358590" cy="365125"/>
          </a:xfrm>
        </p:spPr>
        <p:txBody>
          <a:bodyPr/>
          <a:lstStyle/>
          <a:p>
            <a:fld id="{06B78D62-7A3F-4136-9CF2-CB03510DA06A}" type="datetime1">
              <a:rPr lang="en-US" smtClean="0"/>
              <a:t>4/21/2026</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549061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3477837"/>
            <a:ext cx="12192000" cy="1295182"/>
          </a:xfrm>
          <a:solidFill>
            <a:schemeClr val="accent1"/>
          </a:solidFill>
        </p:spPr>
        <p:txBody>
          <a:bodyPr wrap="square" lIns="182880" tIns="91440" rIns="182880" bIns="91440" anchor="ctr">
            <a:normAutofit/>
          </a:bodyPr>
          <a:lstStyle>
            <a:lvl1pPr algn="ctr">
              <a:defRPr sz="3600">
                <a:solidFill>
                  <a:schemeClr val="bg1"/>
                </a:solidFill>
              </a:defRPr>
            </a:lvl1pPr>
          </a:lstStyle>
          <a:p>
            <a:r>
              <a:rPr lang="en-US" dirty="0"/>
              <a:t>Click to enter the slideshow title</a:t>
            </a:r>
          </a:p>
        </p:txBody>
      </p:sp>
      <p:sp>
        <p:nvSpPr>
          <p:cNvPr id="3" name="Rectangle 2"/>
          <p:cNvSpPr/>
          <p:nvPr userDrawn="1"/>
        </p:nvSpPr>
        <p:spPr>
          <a:xfrm>
            <a:off x="0" y="4773019"/>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041204"/>
            <a:ext cx="6587067" cy="1097128"/>
          </a:xfrm>
        </p:spPr>
        <p:txBody>
          <a:bodyPr>
            <a:normAutofit/>
          </a:bodyPr>
          <a:lstStyle>
            <a:lvl1pPr marL="0" indent="0" algn="ctr">
              <a:spcBef>
                <a:spcPts val="0"/>
              </a:spcBef>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pic>
        <p:nvPicPr>
          <p:cNvPr id="4" name="MN.IT Services Logo" descr="Minnesota Logo with text Agency Logo Her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8553" y="5947868"/>
            <a:ext cx="2968836" cy="457200"/>
          </a:xfrm>
          <a:prstGeom prst="rect">
            <a:avLst/>
          </a:prstGeom>
        </p:spPr>
      </p:pic>
      <p:sp>
        <p:nvSpPr>
          <p:cNvPr id="9" name="Footer Placeholder 4"/>
          <p:cNvSpPr>
            <a:spLocks noGrp="1"/>
          </p:cNvSpPr>
          <p:nvPr>
            <p:ph type="ftr" sz="quarter" idx="3"/>
          </p:nvPr>
        </p:nvSpPr>
        <p:spPr>
          <a:xfrm>
            <a:off x="6253560" y="6138332"/>
            <a:ext cx="5587647" cy="365125"/>
          </a:xfrm>
          <a:prstGeom prst="rect">
            <a:avLst/>
          </a:prstGeom>
        </p:spPr>
        <p:txBody>
          <a:bodyPr anchor="b"/>
          <a:lstStyle>
            <a:lvl1pPr algn="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Picture Placeholder 5"/>
          <p:cNvSpPr>
            <a:spLocks noGrp="1"/>
          </p:cNvSpPr>
          <p:nvPr>
            <p:ph type="pic" sz="quarter" idx="17"/>
          </p:nvPr>
        </p:nvSpPr>
        <p:spPr>
          <a:xfrm>
            <a:off x="0" y="0"/>
            <a:ext cx="12192000" cy="3380732"/>
          </a:xfrm>
        </p:spPr>
        <p:txBody>
          <a:bodyPr/>
          <a:lstStyle/>
          <a:p>
            <a:endParaRPr lang="en-US" dirty="0"/>
          </a:p>
        </p:txBody>
      </p:sp>
    </p:spTree>
    <p:extLst>
      <p:ext uri="{BB962C8B-B14F-4D97-AF65-F5344CB8AC3E}">
        <p14:creationId xmlns:p14="http://schemas.microsoft.com/office/powerpoint/2010/main" val="17888243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7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Code Demo (Click to Edit)</a:t>
            </a:r>
          </a:p>
        </p:txBody>
      </p:sp>
      <p:sp>
        <p:nvSpPr>
          <p:cNvPr id="14" name="Table Placeholder 8"/>
          <p:cNvSpPr>
            <a:spLocks noGrp="1"/>
          </p:cNvSpPr>
          <p:nvPr>
            <p:ph type="tbl" sz="quarter" idx="13"/>
          </p:nvPr>
        </p:nvSpPr>
        <p:spPr>
          <a:xfrm>
            <a:off x="2032000" y="2233262"/>
            <a:ext cx="8128000" cy="2966751"/>
          </a:xfrm>
        </p:spPr>
        <p:txBody>
          <a:bodyPr/>
          <a:lstStyle>
            <a:lvl1pPr>
              <a:buClr>
                <a:schemeClr val="accent2"/>
              </a:buClr>
              <a:defRPr>
                <a:solidFill>
                  <a:schemeClr val="bg1"/>
                </a:solidFill>
              </a:defRPr>
            </a:lvl1pPr>
          </a:lstStyle>
          <a:p>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4/21/2026</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1305128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a:t>Click to edit title</a:t>
            </a:r>
          </a:p>
        </p:txBody>
      </p:sp>
      <p:sp>
        <p:nvSpPr>
          <p:cNvPr id="15"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a:t>Click icon to insert screenshot</a:t>
            </a:r>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4/21/2026</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556012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1" name="Text Placeholder 3"/>
          <p:cNvSpPr>
            <a:spLocks noGrp="1"/>
          </p:cNvSpPr>
          <p:nvPr>
            <p:ph type="body" sz="quarter" idx="13"/>
          </p:nvPr>
        </p:nvSpPr>
        <p:spPr>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12" descr="Screenshot"/>
          <p:cNvSpPr>
            <a:spLocks noGrp="1"/>
          </p:cNvSpPr>
          <p:nvPr>
            <p:ph type="pic" sz="quarter" idx="10" hasCustomPrompt="1"/>
          </p:nvPr>
        </p:nvSpPr>
        <p:spPr>
          <a:xfrm>
            <a:off x="1373459" y="3771871"/>
            <a:ext cx="9287236" cy="4733889"/>
          </a:xfrm>
        </p:spPr>
        <p:txBody>
          <a:bodyPr/>
          <a:lstStyle>
            <a:lvl1pPr>
              <a:defRPr/>
            </a:lvl1pPr>
          </a:lstStyle>
          <a:p>
            <a:r>
              <a:rPr lang="en-US" dirty="0"/>
              <a:t>Click icon to insert screenshot</a:t>
            </a:r>
          </a:p>
        </p:txBody>
      </p:sp>
      <p:sp>
        <p:nvSpPr>
          <p:cNvPr id="6" name="Date Placeholder 3"/>
          <p:cNvSpPr>
            <a:spLocks noGrp="1"/>
          </p:cNvSpPr>
          <p:nvPr>
            <p:ph type="dt" sz="half" idx="14"/>
          </p:nvPr>
        </p:nvSpPr>
        <p:spPr>
          <a:xfrm>
            <a:off x="838200" y="6356350"/>
            <a:ext cx="1358590" cy="365125"/>
          </a:xfrm>
        </p:spPr>
        <p:txBody>
          <a:bodyPr/>
          <a:lstStyle/>
          <a:p>
            <a:fld id="{822F9B27-DC73-4098-8FAC-5370DAFF133B}" type="datetime1">
              <a:rPr lang="en-US" smtClean="0"/>
              <a:t>4/21/2026</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8"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39915943"/>
      </p:ext>
    </p:extLst>
  </p:cSld>
  <p:clrMapOvr>
    <a:masterClrMapping/>
  </p:clrMapOvr>
  <p:hf sldNum="0" hdr="0" ftr="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creenshot Light Background Horizont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815897" y="287066"/>
            <a:ext cx="3521927" cy="2734914"/>
          </a:xfrm>
        </p:spPr>
        <p:txBody>
          <a:bodyPr/>
          <a:lstStyle>
            <a:lvl1pPr>
              <a:defRPr>
                <a:solidFill>
                  <a:schemeClr val="accent1"/>
                </a:solidFill>
              </a:defRPr>
            </a:lvl1pPr>
          </a:lstStyle>
          <a:p>
            <a:r>
              <a:rPr lang="en-US" dirty="0"/>
              <a:t>Click to edit title</a:t>
            </a:r>
          </a:p>
        </p:txBody>
      </p:sp>
      <p:sp>
        <p:nvSpPr>
          <p:cNvPr id="4" name="Text Placeholder 3"/>
          <p:cNvSpPr>
            <a:spLocks noGrp="1"/>
          </p:cNvSpPr>
          <p:nvPr>
            <p:ph type="body" sz="quarter" idx="11"/>
          </p:nvPr>
        </p:nvSpPr>
        <p:spPr>
          <a:xfrm>
            <a:off x="815975" y="3211513"/>
            <a:ext cx="3521849" cy="247560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3"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a:t>Click icon to insert screenshot</a:t>
            </a:r>
          </a:p>
        </p:txBody>
      </p:sp>
      <p:sp>
        <p:nvSpPr>
          <p:cNvPr id="10" name="Date Placeholder 4"/>
          <p:cNvSpPr>
            <a:spLocks noGrp="1"/>
          </p:cNvSpPr>
          <p:nvPr>
            <p:ph type="dt" sz="half" idx="12"/>
          </p:nvPr>
        </p:nvSpPr>
        <p:spPr>
          <a:xfrm>
            <a:off x="838200" y="6356350"/>
            <a:ext cx="1358590" cy="365125"/>
          </a:xfrm>
        </p:spPr>
        <p:txBody>
          <a:bodyPr/>
          <a:lstStyle/>
          <a:p>
            <a:fld id="{5D76A200-3168-4D33-A718-3974884CE863}" type="datetime1">
              <a:rPr lang="en-US" smtClean="0"/>
              <a:t>4/21/2026</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1" name="Slide Number Placeholder 6"/>
          <p:cNvSpPr>
            <a:spLocks noGrp="1"/>
          </p:cNvSpPr>
          <p:nvPr>
            <p:ph type="sldNum" sz="quarter" idx="13"/>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090378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creenshot Light Background Vertic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7" name="Text Placeholder 3"/>
          <p:cNvSpPr>
            <a:spLocks noGrp="1"/>
          </p:cNvSpPr>
          <p:nvPr>
            <p:ph type="body" sz="quarter" idx="11"/>
          </p:nvPr>
        </p:nvSpPr>
        <p:spPr>
          <a:xfrm>
            <a:off x="815895" y="1365203"/>
            <a:ext cx="10555696" cy="156718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3" name="Picture Placeholder 12"/>
          <p:cNvSpPr>
            <a:spLocks noGrp="1"/>
          </p:cNvSpPr>
          <p:nvPr>
            <p:ph type="pic" sz="quarter" idx="10" hasCustomPrompt="1"/>
          </p:nvPr>
        </p:nvSpPr>
        <p:spPr>
          <a:xfrm>
            <a:off x="1373459" y="3771871"/>
            <a:ext cx="9287236" cy="4733889"/>
          </a:xfrm>
        </p:spPr>
        <p:txBody>
          <a:bodyPr/>
          <a:lstStyle>
            <a:lvl1pPr>
              <a:defRPr/>
            </a:lvl1pPr>
          </a:lstStyle>
          <a:p>
            <a:r>
              <a:rPr lang="en-US" dirty="0"/>
              <a:t>Click icon to insert screenshot</a:t>
            </a:r>
          </a:p>
        </p:txBody>
      </p:sp>
      <p:sp>
        <p:nvSpPr>
          <p:cNvPr id="9" name="Date Placeholder 3"/>
          <p:cNvSpPr>
            <a:spLocks noGrp="1"/>
          </p:cNvSpPr>
          <p:nvPr>
            <p:ph type="dt" sz="half" idx="12"/>
          </p:nvPr>
        </p:nvSpPr>
        <p:spPr>
          <a:xfrm>
            <a:off x="838200" y="6356350"/>
            <a:ext cx="1358590" cy="365125"/>
          </a:xfrm>
        </p:spPr>
        <p:txBody>
          <a:bodyPr/>
          <a:lstStyle/>
          <a:p>
            <a:fld id="{0366E0EA-2D80-452F-9963-33FA7A36BC09}" type="datetime1">
              <a:rPr lang="en-US" smtClean="0"/>
              <a:t>4/21/2026</a:t>
            </a:fld>
            <a:endParaRPr lang="en-US" dirty="0"/>
          </a:p>
        </p:txBody>
      </p:sp>
      <p:sp>
        <p:nvSpPr>
          <p:cNvPr id="1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1" name="Slide Number Placeholder 5"/>
          <p:cNvSpPr>
            <a:spLocks noGrp="1"/>
          </p:cNvSpPr>
          <p:nvPr>
            <p:ph type="sldNum" sz="quarter" idx="13"/>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894290563"/>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a:t>Click to edit title</a:t>
            </a:r>
          </a:p>
        </p:txBody>
      </p:sp>
      <p:sp>
        <p:nvSpPr>
          <p:cNvPr id="16"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descr="Compute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12851" y="434836"/>
            <a:ext cx="6828661" cy="6050713"/>
          </a:xfrm>
          <a:prstGeom prst="rect">
            <a:avLst/>
          </a:prstGeom>
          <a:effectLst>
            <a:outerShdw blurRad="76200" dir="18900000" sy="23000" kx="-1200000" algn="bl" rotWithShape="0">
              <a:prstClr val="black">
                <a:alpha val="20000"/>
              </a:prstClr>
            </a:outerShdw>
          </a:effectLst>
        </p:spPr>
      </p:pic>
      <p:sp>
        <p:nvSpPr>
          <p:cNvPr id="15" name="Picture Placeholder 12"/>
          <p:cNvSpPr>
            <a:spLocks noGrp="1"/>
          </p:cNvSpPr>
          <p:nvPr>
            <p:ph type="pic" sz="quarter" idx="10" hasCustomPrompt="1"/>
          </p:nvPr>
        </p:nvSpPr>
        <p:spPr>
          <a:xfrm>
            <a:off x="4976787" y="691882"/>
            <a:ext cx="6300787" cy="3411537"/>
          </a:xfrm>
        </p:spPr>
        <p:txBody>
          <a:bodyPr/>
          <a:lstStyle>
            <a:lvl1pPr>
              <a:defRPr/>
            </a:lvl1pPr>
          </a:lstStyle>
          <a:p>
            <a:r>
              <a:rPr lang="en-US" dirty="0"/>
              <a:t>Click icon to insert screenshot</a:t>
            </a:r>
          </a:p>
        </p:txBody>
      </p:sp>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6FB33B-BCEE-4E25-B97B-A564B0E1024B}" type="datetime1">
              <a:rPr lang="en-US" smtClean="0"/>
              <a:t>4/21/2026</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7617523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6FB33B-BCEE-4E25-B97B-A564B0E1024B}" type="datetime1">
              <a:rPr lang="en-US" smtClean="0"/>
              <a:t>4/21/2026</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a:t>Click to edit title</a:t>
            </a:r>
          </a:p>
        </p:txBody>
      </p:sp>
      <p:pic>
        <p:nvPicPr>
          <p:cNvPr id="14" name="Pictur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5"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19693263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4" name="Text Placeholder 3"/>
          <p:cNvSpPr>
            <a:spLocks noGrp="1"/>
          </p:cNvSpPr>
          <p:nvPr>
            <p:ph type="body" sz="quarter" idx="13"/>
          </p:nvPr>
        </p:nvSpPr>
        <p:spPr>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1373459" y="3771871"/>
            <a:ext cx="9287236" cy="4733889"/>
          </a:xfrm>
        </p:spPr>
        <p:txBody>
          <a:bodyPr/>
          <a:lstStyle>
            <a:lvl1pPr>
              <a:defRPr/>
            </a:lvl1pPr>
          </a:lstStyle>
          <a:p>
            <a:r>
              <a:rPr lang="en-US" dirty="0"/>
              <a:t>Click icon to insert screenshot</a:t>
            </a:r>
          </a:p>
        </p:txBody>
      </p:sp>
      <p:sp>
        <p:nvSpPr>
          <p:cNvPr id="6"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6FB33B-BCEE-4E25-B97B-A564B0E1024B}" type="datetime1">
              <a:rPr lang="en-US" smtClean="0"/>
              <a:t>4/21/2026</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8"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034028452"/>
      </p:ext>
    </p:extLst>
  </p:cSld>
  <p:clrMapOvr>
    <a:masterClrMapping/>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ounded Rectangular Callout 11"/>
          <p:cNvSpPr/>
          <p:nvPr userDrawn="1"/>
        </p:nvSpPr>
        <p:spPr>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a:t>“Click to edit quote.”</a:t>
            </a:r>
          </a:p>
        </p:txBody>
      </p:sp>
      <p:sp>
        <p:nvSpPr>
          <p:cNvPr id="8" name="Text Placeholder 6"/>
          <p:cNvSpPr>
            <a:spLocks noGrp="1"/>
          </p:cNvSpPr>
          <p:nvPr>
            <p:ph type="body" sz="quarter" idx="13" hasCustomPrompt="1"/>
          </p:nvPr>
        </p:nvSpPr>
        <p:spPr>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6FB33B-BCEE-4E25-B97B-A564B0E1024B}" type="datetime1">
              <a:rPr lang="en-US" smtClean="0"/>
              <a:t>4/21/2026</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539662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8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ounded Rectangular Callout 11"/>
          <p:cNvSpPr/>
          <p:nvPr userDrawn="1"/>
        </p:nvSpPr>
        <p:spPr>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hasCustomPrompt="1"/>
          </p:nvPr>
        </p:nvSpPr>
        <p:spPr>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a:t>“Click to edit quote.”</a:t>
            </a:r>
          </a:p>
        </p:txBody>
      </p:sp>
      <p:sp>
        <p:nvSpPr>
          <p:cNvPr id="15" name="Text Placeholder 6"/>
          <p:cNvSpPr>
            <a:spLocks noGrp="1"/>
          </p:cNvSpPr>
          <p:nvPr>
            <p:ph type="body" sz="quarter" idx="13" hasCustomPrompt="1"/>
          </p:nvPr>
        </p:nvSpPr>
        <p:spPr>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6"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6FB33B-BCEE-4E25-B97B-A564B0E1024B}" type="datetime1">
              <a:rPr lang="en-US" smtClean="0"/>
              <a:t>4/21/2026</a:t>
            </a:fld>
            <a:endParaRPr lang="en-US" dirty="0"/>
          </a:p>
        </p:txBody>
      </p:sp>
      <p:sp>
        <p:nvSpPr>
          <p:cNvPr id="1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1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3441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Agenda</a:t>
            </a:r>
          </a:p>
        </p:txBody>
      </p:sp>
      <p:sp>
        <p:nvSpPr>
          <p:cNvPr id="12" name="Table Placeholder 9"/>
          <p:cNvSpPr>
            <a:spLocks noGrp="1"/>
          </p:cNvSpPr>
          <p:nvPr>
            <p:ph type="tbl" sz="quarter" idx="13"/>
          </p:nvPr>
        </p:nvSpPr>
        <p:spPr>
          <a:xfrm>
            <a:off x="838200" y="1335088"/>
            <a:ext cx="10515600" cy="4841875"/>
          </a:xfrm>
        </p:spPr>
        <p:txBody>
          <a:bodyPr/>
          <a:lstStyle/>
          <a:p>
            <a:endParaRPr lang="en-US"/>
          </a:p>
        </p:txBody>
      </p:sp>
      <p:sp>
        <p:nvSpPr>
          <p:cNvPr id="4" name="Date Placeholder 3"/>
          <p:cNvSpPr>
            <a:spLocks noGrp="1"/>
          </p:cNvSpPr>
          <p:nvPr>
            <p:ph type="dt" sz="half" idx="10"/>
          </p:nvPr>
        </p:nvSpPr>
        <p:spPr/>
        <p:txBody>
          <a:bodyPr/>
          <a:lstStyle/>
          <a:p>
            <a:fld id="{9A198C9B-0587-4A1E-9E03-E4C9FE222F08}" type="datetime1">
              <a:rPr lang="en-US" smtClean="0"/>
              <a:t>4/21/2026</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6799644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ull Image Black Circle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endParaRPr lang="en-US" dirty="0"/>
          </a:p>
        </p:txBody>
      </p:sp>
      <p:sp>
        <p:nvSpPr>
          <p:cNvPr id="2" name="Title 1"/>
          <p:cNvSpPr>
            <a:spLocks noGrp="1"/>
          </p:cNvSpPr>
          <p:nvPr>
            <p:ph type="title" hasCustomPrompt="1"/>
          </p:nvPr>
        </p:nvSpPr>
        <p:spPr>
          <a:xfrm>
            <a:off x="6146624" y="685800"/>
            <a:ext cx="5486400" cy="5486400"/>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dirty="0"/>
              <a:t>Click to edit title</a:t>
            </a:r>
          </a:p>
        </p:txBody>
      </p:sp>
      <p:sp>
        <p:nvSpPr>
          <p:cNvPr id="3" name="Date Placeholder 2"/>
          <p:cNvSpPr>
            <a:spLocks noGrp="1"/>
          </p:cNvSpPr>
          <p:nvPr>
            <p:ph type="dt" sz="half" idx="10"/>
          </p:nvPr>
        </p:nvSpPr>
        <p:spPr/>
        <p:txBody>
          <a:bodyPr/>
          <a:lstStyle>
            <a:lvl1pPr>
              <a:defRPr>
                <a:solidFill>
                  <a:schemeClr val="bg1"/>
                </a:solidFill>
              </a:defRPr>
            </a:lvl1pPr>
          </a:lstStyle>
          <a:p>
            <a:fld id="{37C3B6E0-E413-4EA2-9B23-AF69A1623F89}" type="datetime1">
              <a:rPr lang="en-US" smtClean="0"/>
              <a:t>4/21/2026</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092258399"/>
      </p:ext>
    </p:extLst>
  </p:cSld>
  <p:clrMapOvr>
    <a:masterClrMapping/>
  </p:clrMapOvr>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ull Image Multiple Circle Overlay">
    <p:bg>
      <p:bgPr>
        <a:solidFill>
          <a:schemeClr val="bg1"/>
        </a:solidFill>
        <a:effectLst/>
      </p:bgPr>
    </p:bg>
    <p:spTree>
      <p:nvGrpSpPr>
        <p:cNvPr id="1" name=""/>
        <p:cNvGrpSpPr/>
        <p:nvPr/>
      </p:nvGrpSpPr>
      <p:grpSpPr>
        <a:xfrm>
          <a:off x="0" y="0"/>
          <a:ext cx="0" cy="0"/>
          <a:chOff x="0" y="0"/>
          <a:chExt cx="0" cy="0"/>
        </a:xfrm>
      </p:grpSpPr>
      <p:sp>
        <p:nvSpPr>
          <p:cNvPr id="10" name="Picture Placeholder 6"/>
          <p:cNvSpPr>
            <a:spLocks noGrp="1"/>
          </p:cNvSpPr>
          <p:nvPr>
            <p:ph type="pic" sz="quarter" idx="15"/>
          </p:nvPr>
        </p:nvSpPr>
        <p:spPr>
          <a:xfrm>
            <a:off x="0" y="0"/>
            <a:ext cx="12192000" cy="6858000"/>
          </a:xfrm>
        </p:spPr>
        <p:txBody>
          <a:bodyPr/>
          <a:lstStyle/>
          <a:p>
            <a:endParaRPr lang="en-US" dirty="0"/>
          </a:p>
        </p:txBody>
      </p:sp>
      <p:sp>
        <p:nvSpPr>
          <p:cNvPr id="2" name="Title 1"/>
          <p:cNvSpPr>
            <a:spLocks noGrp="1"/>
          </p:cNvSpPr>
          <p:nvPr>
            <p:ph type="title" hasCustomPrompt="1"/>
          </p:nvPr>
        </p:nvSpPr>
        <p:spPr>
          <a:xfrm>
            <a:off x="5720397" y="912530"/>
            <a:ext cx="4661388" cy="4661388"/>
          </a:xfrm>
          <a:prstGeom prst="ellipse">
            <a:avLst/>
          </a:prstGeom>
          <a:solidFill>
            <a:srgbClr val="003865">
              <a:alpha val="87843"/>
            </a:srgbClr>
          </a:solidFill>
        </p:spPr>
        <p:txBody>
          <a:bodyPr>
            <a:noAutofit/>
          </a:bodyPr>
          <a:lstStyle>
            <a:lvl1pPr algn="ctr">
              <a:tabLst>
                <a:tab pos="3770313" algn="l"/>
              </a:tabLst>
              <a:defRPr sz="4500" baseline="0">
                <a:solidFill>
                  <a:schemeClr val="bg1"/>
                </a:solidFill>
              </a:defRPr>
            </a:lvl1pPr>
          </a:lstStyle>
          <a:p>
            <a:r>
              <a:rPr lang="en-US" dirty="0"/>
              <a:t>Click to edit title</a:t>
            </a:r>
          </a:p>
        </p:txBody>
      </p:sp>
      <p:sp>
        <p:nvSpPr>
          <p:cNvPr id="9" name="Text Placeholder 7"/>
          <p:cNvSpPr>
            <a:spLocks noGrp="1"/>
          </p:cNvSpPr>
          <p:nvPr>
            <p:ph type="body" sz="quarter" idx="14" hasCustomPrompt="1"/>
          </p:nvPr>
        </p:nvSpPr>
        <p:spPr>
          <a:xfrm>
            <a:off x="9544816" y="524007"/>
            <a:ext cx="2155300" cy="2155300"/>
          </a:xfrm>
          <a:prstGeom prst="ellipse">
            <a:avLst/>
          </a:prstGeom>
          <a:solidFill>
            <a:srgbClr val="78BE21">
              <a:alpha val="87843"/>
            </a:srgbClr>
          </a:solidFill>
        </p:spPr>
        <p:txBody>
          <a:bodyPr anchor="ctr">
            <a:normAutofit/>
          </a:bodyPr>
          <a:lstStyle>
            <a:lvl1pPr marL="0" indent="0" algn="ctr">
              <a:buNone/>
              <a:defRPr sz="2500" baseline="0">
                <a:solidFill>
                  <a:schemeClr val="tx2"/>
                </a:solidFill>
                <a:latin typeface="+mn-lt"/>
              </a:defRPr>
            </a:lvl1pPr>
          </a:lstStyle>
          <a:p>
            <a:pPr lvl="0"/>
            <a:r>
              <a:rPr lang="en-US" dirty="0"/>
              <a:t>Second Point</a:t>
            </a:r>
          </a:p>
        </p:txBody>
      </p:sp>
      <p:sp>
        <p:nvSpPr>
          <p:cNvPr id="8" name="Text Placeholder 7"/>
          <p:cNvSpPr>
            <a:spLocks noGrp="1"/>
          </p:cNvSpPr>
          <p:nvPr>
            <p:ph type="body" sz="quarter" idx="13" hasCustomPrompt="1"/>
          </p:nvPr>
        </p:nvSpPr>
        <p:spPr>
          <a:xfrm>
            <a:off x="9251002" y="3581845"/>
            <a:ext cx="2637978" cy="2637978"/>
          </a:xfrm>
          <a:prstGeom prst="ellipse">
            <a:avLst/>
          </a:prstGeom>
          <a:solidFill>
            <a:srgbClr val="000000">
              <a:alpha val="87843"/>
            </a:srgbClr>
          </a:solidFill>
        </p:spPr>
        <p:txBody>
          <a:bodyPr anchor="ctr">
            <a:normAutofit/>
          </a:bodyPr>
          <a:lstStyle>
            <a:lvl1pPr marL="0" indent="0" algn="ctr">
              <a:buNone/>
              <a:defRPr sz="2500" baseline="0">
                <a:solidFill>
                  <a:schemeClr val="bg1"/>
                </a:solidFill>
                <a:latin typeface="+mn-lt"/>
              </a:defRPr>
            </a:lvl1pPr>
          </a:lstStyle>
          <a:p>
            <a:pPr lvl="0"/>
            <a:r>
              <a:rPr lang="en-US" dirty="0"/>
              <a:t>Third Point</a:t>
            </a:r>
          </a:p>
        </p:txBody>
      </p:sp>
      <p:sp>
        <p:nvSpPr>
          <p:cNvPr id="3" name="Date Placeholder 2"/>
          <p:cNvSpPr>
            <a:spLocks noGrp="1"/>
          </p:cNvSpPr>
          <p:nvPr>
            <p:ph type="dt" sz="half" idx="10"/>
          </p:nvPr>
        </p:nvSpPr>
        <p:spPr/>
        <p:txBody>
          <a:bodyPr/>
          <a:lstStyle>
            <a:lvl1pPr>
              <a:defRPr>
                <a:solidFill>
                  <a:schemeClr val="bg1"/>
                </a:solidFill>
              </a:defRPr>
            </a:lvl1pPr>
          </a:lstStyle>
          <a:p>
            <a:fld id="{438A7556-21FA-4204-9DD6-1F6FDEC2C796}" type="datetime1">
              <a:rPr lang="en-US" smtClean="0"/>
              <a:t>4/21/2026</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11004216"/>
      </p:ext>
    </p:extLst>
  </p:cSld>
  <p:clrMapOvr>
    <a:masterClrMapping/>
  </p:clrMapOvr>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Black Box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endParaRPr lang="en-US"/>
          </a:p>
        </p:txBody>
      </p:sp>
      <p:sp>
        <p:nvSpPr>
          <p:cNvPr id="2" name="Title 1"/>
          <p:cNvSpPr>
            <a:spLocks noGrp="1"/>
          </p:cNvSpPr>
          <p:nvPr>
            <p:ph type="title" hasCustomPrompt="1"/>
          </p:nvPr>
        </p:nvSpPr>
        <p:spPr>
          <a:xfrm>
            <a:off x="2299475" y="1609867"/>
            <a:ext cx="7593051" cy="3638266"/>
          </a:xfrm>
          <a:solidFill>
            <a:schemeClr val="tx1">
              <a:alpha val="88000"/>
            </a:schemeClr>
          </a:solidFill>
        </p:spPr>
        <p:txBody>
          <a:bodyPr>
            <a:noAutofit/>
          </a:bodyPr>
          <a:lstStyle>
            <a:lvl1pPr algn="ctr">
              <a:spcAft>
                <a:spcPts val="1000"/>
              </a:spcAft>
              <a:tabLst>
                <a:tab pos="3770313" algn="l"/>
              </a:tabLst>
              <a:defRPr sz="7000" baseline="0">
                <a:solidFill>
                  <a:schemeClr val="bg1"/>
                </a:solidFill>
              </a:defRPr>
            </a:lvl1pPr>
          </a:lstStyle>
          <a:p>
            <a:r>
              <a:rPr lang="en-US" dirty="0"/>
              <a:t>Quote or </a:t>
            </a:r>
            <a:br>
              <a:rPr lang="en-US" dirty="0"/>
            </a:br>
            <a:r>
              <a:rPr lang="en-US" dirty="0"/>
              <a:t>Statement</a:t>
            </a:r>
          </a:p>
        </p:txBody>
      </p:sp>
      <p:sp>
        <p:nvSpPr>
          <p:cNvPr id="3" name="Date Placeholder 2"/>
          <p:cNvSpPr>
            <a:spLocks noGrp="1"/>
          </p:cNvSpPr>
          <p:nvPr>
            <p:ph type="dt" sz="half" idx="10"/>
          </p:nvPr>
        </p:nvSpPr>
        <p:spPr/>
        <p:txBody>
          <a:bodyPr/>
          <a:lstStyle>
            <a:lvl1pPr>
              <a:defRPr>
                <a:solidFill>
                  <a:schemeClr val="bg1"/>
                </a:solidFill>
              </a:defRPr>
            </a:lvl1pPr>
          </a:lstStyle>
          <a:p>
            <a:fld id="{0EB49D9C-C4C1-46A9-AED8-599F8B47287F}" type="datetime1">
              <a:rPr lang="en-US" smtClean="0"/>
              <a:t>4/21/2026</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06771762"/>
      </p:ext>
    </p:extLst>
  </p:cSld>
  <p:clrMapOvr>
    <a:masterClrMapping/>
  </p:clrMapOvr>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38200" y="1389685"/>
            <a:ext cx="10515600" cy="1340989"/>
          </a:xfrm>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10"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lvl1pPr>
              <a:defRPr>
                <a:solidFill>
                  <a:schemeClr val="bg1"/>
                </a:solidFill>
              </a:defRPr>
            </a:lvl1pPr>
          </a:lstStyle>
          <a:p>
            <a:fld id="{D094F804-653A-41F1-A565-1098D9DEB37A}" type="datetime1">
              <a:rPr lang="en-US" smtClean="0"/>
              <a:t>4/21/2026</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795370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Quote Solid Light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389685"/>
            <a:ext cx="12192000" cy="1340989"/>
          </a:xfrm>
          <a:solidFill>
            <a:schemeClr val="tx1"/>
          </a:solidFill>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8"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Font typeface="Arial" panose="020B0604020202020204" pitchFamily="34" charset="0"/>
              <a:buNone/>
              <a:defRPr>
                <a:solidFill>
                  <a:schemeClr val="tx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p>
            <a:fld id="{466A75E6-E45B-4C5D-981E-7C8ED0C72F5D}" type="datetime1">
              <a:rPr lang="en-US" smtClean="0"/>
              <a:t>4/21/2026</a:t>
            </a:fld>
            <a:endParaRPr lang="en-US" dirty="0"/>
          </a:p>
        </p:txBody>
      </p:sp>
      <p:sp>
        <p:nvSpPr>
          <p:cNvPr id="5" name="Footer Placeholder 4"/>
          <p:cNvSpPr>
            <a:spLocks noGrp="1"/>
          </p:cNvSpPr>
          <p:nvPr>
            <p:ph type="ftr" sz="quarter" idx="12"/>
          </p:nvPr>
        </p:nvSpPr>
        <p:spPr/>
        <p:txBody>
          <a:bodyPr/>
          <a:lstStyle>
            <a:lvl1pPr>
              <a:defRPr>
                <a:solidFill>
                  <a:schemeClr val="tx2"/>
                </a:solidFill>
              </a:defRPr>
            </a:lvl1pPr>
          </a:lstStyle>
          <a:p>
            <a:r>
              <a:rPr lang="en-US"/>
              <a:t>Optional Tagline Goes Here | mn.gov/websiteurl</a:t>
            </a:r>
            <a:endParaRPr lang="en-US" dirty="0"/>
          </a:p>
        </p:txBody>
      </p:sp>
      <p:sp>
        <p:nvSpPr>
          <p:cNvPr id="4" name="Slide Number Placeholder 3"/>
          <p:cNvSpPr>
            <a:spLocks noGrp="1"/>
          </p:cNvSpPr>
          <p:nvPr>
            <p:ph type="sldNum" sz="quarter" idx="11"/>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309155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ote Full Image Background">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4" hasCustomPrompt="1"/>
          </p:nvPr>
        </p:nvSpPr>
        <p:spPr>
          <a:xfrm>
            <a:off x="0" y="0"/>
            <a:ext cx="12192000" cy="6858000"/>
          </a:xfrm>
        </p:spPr>
        <p:txBody>
          <a:bodyPr/>
          <a:lstStyle>
            <a:lvl1pPr>
              <a:defRPr/>
            </a:lvl1pPr>
          </a:lstStyle>
          <a:p>
            <a:r>
              <a:rPr lang="en-US" dirty="0"/>
              <a:t>Click icon to edit background picture</a:t>
            </a:r>
          </a:p>
        </p:txBody>
      </p:sp>
      <p:sp>
        <p:nvSpPr>
          <p:cNvPr id="12" name="Title 1"/>
          <p:cNvSpPr>
            <a:spLocks noGrp="1"/>
          </p:cNvSpPr>
          <p:nvPr>
            <p:ph type="title" hasCustomPrompt="1"/>
          </p:nvPr>
        </p:nvSpPr>
        <p:spPr>
          <a:xfrm>
            <a:off x="838200" y="1389685"/>
            <a:ext cx="10515600" cy="1340989"/>
          </a:xfrm>
        </p:spPr>
        <p:txBody>
          <a:bodyPr>
            <a:noAutofit/>
          </a:bodyPr>
          <a:lstStyle>
            <a:lvl1pPr algn="ctr">
              <a:tabLst>
                <a:tab pos="3770313" algn="l"/>
              </a:tabLst>
              <a:defRPr sz="7000">
                <a:solidFill>
                  <a:schemeClr val="bg1"/>
                </a:solidFill>
              </a:defRPr>
            </a:lvl1pPr>
          </a:lstStyle>
          <a:p>
            <a:r>
              <a:rPr lang="en-US" dirty="0"/>
              <a:t>Quote or Statement</a:t>
            </a:r>
          </a:p>
        </p:txBody>
      </p:sp>
      <p:sp>
        <p:nvSpPr>
          <p:cNvPr id="13"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None/>
              <a:defRPr>
                <a:solidFill>
                  <a:schemeClr val="bg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lvl1pPr>
              <a:defRPr>
                <a:solidFill>
                  <a:schemeClr val="bg1"/>
                </a:solidFill>
              </a:defRPr>
            </a:lvl1pPr>
          </a:lstStyle>
          <a:p>
            <a:fld id="{F8B25D9D-5365-41CD-BF43-4FFFCBF4BBDA}" type="datetime1">
              <a:rPr lang="en-US" smtClean="0"/>
              <a:t>4/21/2026</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947260539"/>
      </p:ext>
    </p:extLst>
  </p:cSld>
  <p:clrMapOvr>
    <a:masterClrMapping/>
  </p:clrMapOvr>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ig Number - Image Background">
    <p:bg>
      <p:bgPr>
        <a:solidFill>
          <a:schemeClr val="bg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0" y="0"/>
            <a:ext cx="12192000" cy="6858000"/>
          </a:xfrm>
        </p:spPr>
        <p:txBody>
          <a:bodyPr/>
          <a:lstStyle/>
          <a:p>
            <a:endParaRPr lang="en-US"/>
          </a:p>
        </p:txBody>
      </p:sp>
      <p:sp>
        <p:nvSpPr>
          <p:cNvPr id="2" name="Title 1"/>
          <p:cNvSpPr>
            <a:spLocks noGrp="1"/>
          </p:cNvSpPr>
          <p:nvPr>
            <p:ph type="title" hasCustomPrompt="1"/>
          </p:nvPr>
        </p:nvSpPr>
        <p:spPr>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dirty="0"/>
              <a:t>Click to edit title.</a:t>
            </a:r>
          </a:p>
        </p:txBody>
      </p:sp>
      <p:sp>
        <p:nvSpPr>
          <p:cNvPr id="9" name="Text Placeholder 8"/>
          <p:cNvSpPr>
            <a:spLocks noGrp="1"/>
          </p:cNvSpPr>
          <p:nvPr>
            <p:ph type="body" sz="quarter" idx="15" hasCustomPrompt="1"/>
          </p:nvPr>
        </p:nvSpPr>
        <p:spPr>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a:t>
            </a:r>
          </a:p>
        </p:txBody>
      </p:sp>
      <p:sp>
        <p:nvSpPr>
          <p:cNvPr id="3" name="Date Placeholder 2"/>
          <p:cNvSpPr>
            <a:spLocks noGrp="1"/>
          </p:cNvSpPr>
          <p:nvPr>
            <p:ph type="dt" sz="half" idx="10"/>
          </p:nvPr>
        </p:nvSpPr>
        <p:spPr/>
        <p:txBody>
          <a:bodyPr/>
          <a:lstStyle>
            <a:lvl1pPr>
              <a:defRPr>
                <a:solidFill>
                  <a:schemeClr val="bg1"/>
                </a:solidFill>
              </a:defRPr>
            </a:lvl1pPr>
          </a:lstStyle>
          <a:p>
            <a:fld id="{8CC894EF-7DC0-4B7C-83F8-29D989AA60F6}" type="datetime1">
              <a:rPr lang="en-US" smtClean="0"/>
              <a:t>4/21/2026</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76447323"/>
      </p:ext>
    </p:extLst>
  </p:cSld>
  <p:clrMapOvr>
    <a:masterClrMapping/>
  </p:clrMapOvr>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ig Number -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dirty="0"/>
              <a:t>Click to edit title.</a:t>
            </a:r>
          </a:p>
        </p:txBody>
      </p:sp>
      <p:sp>
        <p:nvSpPr>
          <p:cNvPr id="10" name="Text Placeholder 8"/>
          <p:cNvSpPr>
            <a:spLocks noGrp="1"/>
          </p:cNvSpPr>
          <p:nvPr>
            <p:ph type="body" sz="quarter" idx="15" hasCustomPrompt="1"/>
          </p:nvPr>
        </p:nvSpPr>
        <p:spPr>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a:t>
            </a:r>
          </a:p>
        </p:txBody>
      </p:sp>
      <p:sp>
        <p:nvSpPr>
          <p:cNvPr id="3" name="Date Placeholder 2"/>
          <p:cNvSpPr>
            <a:spLocks noGrp="1"/>
          </p:cNvSpPr>
          <p:nvPr>
            <p:ph type="dt" sz="half" idx="10"/>
          </p:nvPr>
        </p:nvSpPr>
        <p:spPr/>
        <p:txBody>
          <a:bodyPr/>
          <a:lstStyle>
            <a:lvl1pPr>
              <a:defRPr>
                <a:solidFill>
                  <a:schemeClr val="bg1"/>
                </a:solidFill>
              </a:defRPr>
            </a:lvl1pPr>
          </a:lstStyle>
          <a:p>
            <a:fld id="{578DBCF0-11C3-4F19-90D9-2EE7F00784FE}" type="datetime1">
              <a:rPr lang="en-US" smtClean="0"/>
              <a:t>4/21/2026</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8821160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838200" y="2212733"/>
            <a:ext cx="10515600" cy="1472163"/>
          </a:xfrm>
        </p:spPr>
        <p:txBody>
          <a:bodyPr>
            <a:noAutofit/>
          </a:bodyPr>
          <a:lstStyle>
            <a:lvl1pPr algn="ctr">
              <a:tabLst>
                <a:tab pos="3770313" algn="l"/>
              </a:tabLst>
              <a:defRPr sz="7000">
                <a:solidFill>
                  <a:schemeClr val="bg1"/>
                </a:solidFill>
              </a:defRPr>
            </a:lvl1pPr>
          </a:lstStyle>
          <a:p>
            <a:r>
              <a:rPr lang="en-US" dirty="0"/>
              <a:t>Thank you!</a:t>
            </a:r>
          </a:p>
        </p:txBody>
      </p:sp>
      <p:sp>
        <p:nvSpPr>
          <p:cNvPr id="11" name="Text Placeholder 6"/>
          <p:cNvSpPr>
            <a:spLocks noGrp="1"/>
          </p:cNvSpPr>
          <p:nvPr>
            <p:ph type="body" sz="quarter" idx="13" hasCustomPrompt="1"/>
          </p:nvPr>
        </p:nvSpPr>
        <p:spPr>
          <a:xfrm>
            <a:off x="838200" y="3684897"/>
            <a:ext cx="105156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p:txBody>
          <a:bodyPr/>
          <a:lstStyle>
            <a:lvl1pPr>
              <a:defRPr>
                <a:solidFill>
                  <a:schemeClr val="bg1"/>
                </a:solidFill>
              </a:defRPr>
            </a:lvl1pPr>
          </a:lstStyle>
          <a:p>
            <a:fld id="{D094F804-653A-41F1-A565-1098D9DEB37A}" type="datetime1">
              <a:rPr lang="en-US" smtClean="0"/>
              <a:t>4/21/2026</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8" name="Rectangle 7"/>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MN.IT Services Logo" descr="Minnesota Logo with text Agency Logo Her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80083" y="632310"/>
            <a:ext cx="2968836" cy="457200"/>
          </a:xfrm>
          <a:prstGeom prst="rect">
            <a:avLst/>
          </a:prstGeom>
        </p:spPr>
      </p:pic>
    </p:spTree>
    <p:extLst>
      <p:ext uri="{BB962C8B-B14F-4D97-AF65-F5344CB8AC3E}">
        <p14:creationId xmlns:p14="http://schemas.microsoft.com/office/powerpoint/2010/main" val="5559638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2_Quote Solid Light Background">
    <p:bg>
      <p:bgPr>
        <a:solidFill>
          <a:srgbClr val="E8E8E8"/>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651380"/>
            <a:ext cx="12192000" cy="1733266"/>
          </a:xfrm>
          <a:solidFill>
            <a:schemeClr val="tx1"/>
          </a:solidFill>
        </p:spPr>
        <p:txBody>
          <a:bodyPr>
            <a:noAutofit/>
          </a:bodyPr>
          <a:lstStyle>
            <a:lvl1pPr algn="ctr">
              <a:tabLst>
                <a:tab pos="3770313" algn="l"/>
              </a:tabLst>
              <a:defRPr sz="7000">
                <a:solidFill>
                  <a:schemeClr val="bg1"/>
                </a:solidFill>
              </a:defRPr>
            </a:lvl1pPr>
          </a:lstStyle>
          <a:p>
            <a:r>
              <a:rPr lang="en-US" dirty="0"/>
              <a:t>Thank you!</a:t>
            </a:r>
          </a:p>
        </p:txBody>
      </p:sp>
      <p:sp>
        <p:nvSpPr>
          <p:cNvPr id="8" name="Text Placeholder 6"/>
          <p:cNvSpPr>
            <a:spLocks noGrp="1"/>
          </p:cNvSpPr>
          <p:nvPr>
            <p:ph type="body" sz="quarter" idx="13" hasCustomPrompt="1"/>
          </p:nvPr>
        </p:nvSpPr>
        <p:spPr>
          <a:xfrm>
            <a:off x="838200" y="3521123"/>
            <a:ext cx="10515600" cy="2681374"/>
          </a:xfrm>
        </p:spPr>
        <p:txBody>
          <a:bodyPr anchor="ctr"/>
          <a:lstStyle>
            <a:lvl1pPr marL="0" indent="0" algn="ctr">
              <a:lnSpc>
                <a:spcPct val="100000"/>
              </a:lnSpc>
              <a:spcBef>
                <a:spcPts val="0"/>
              </a:spcBef>
              <a:buNone/>
              <a:defRPr baseline="0">
                <a:solidFill>
                  <a:schemeClr val="tx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p:txBody>
          <a:bodyPr/>
          <a:lstStyle>
            <a:lvl1pPr>
              <a:defRPr>
                <a:solidFill>
                  <a:schemeClr val="tx2"/>
                </a:solidFill>
              </a:defRPr>
            </a:lvl1pPr>
          </a:lstStyle>
          <a:p>
            <a:fld id="{466A75E6-E45B-4C5D-981E-7C8ED0C72F5D}" type="datetime1">
              <a:rPr lang="en-US" smtClean="0"/>
              <a:pPr/>
              <a:t>4/21/2026</a:t>
            </a:fld>
            <a:endParaRPr lang="en-US" dirty="0"/>
          </a:p>
        </p:txBody>
      </p:sp>
      <p:sp>
        <p:nvSpPr>
          <p:cNvPr id="5" name="Footer Placeholder 4"/>
          <p:cNvSpPr>
            <a:spLocks noGrp="1"/>
          </p:cNvSpPr>
          <p:nvPr>
            <p:ph type="ftr" sz="quarter" idx="12"/>
          </p:nvPr>
        </p:nvSpPr>
        <p:spPr/>
        <p:txBody>
          <a:bodyPr/>
          <a:lstStyle>
            <a:lvl1pPr>
              <a:defRPr>
                <a:solidFill>
                  <a:schemeClr val="tx1"/>
                </a:solidFill>
              </a:defRPr>
            </a:lvl1pPr>
          </a:lstStyle>
          <a:p>
            <a:r>
              <a:rPr lang="en-US">
                <a:solidFill>
                  <a:schemeClr val="tx2"/>
                </a:solidFill>
              </a:rPr>
              <a:t>Optional Tagline Goes Here</a:t>
            </a:r>
            <a:r>
              <a:rPr lang="en-US"/>
              <a:t> </a:t>
            </a:r>
            <a:r>
              <a:rPr lang="en-US">
                <a:solidFill>
                  <a:schemeClr val="accent1"/>
                </a:solidFill>
              </a:rPr>
              <a:t>|</a:t>
            </a:r>
            <a:r>
              <a:rPr lang="en-US"/>
              <a:t> </a:t>
            </a:r>
            <a:r>
              <a:rPr lang="en-US">
                <a:solidFill>
                  <a:schemeClr val="tx2"/>
                </a:solidFill>
              </a:rPr>
              <a:t>mn.gov/websiteurl</a:t>
            </a:r>
            <a:endParaRPr lang="en-US" dirty="0">
              <a:solidFill>
                <a:schemeClr val="tx2"/>
              </a:solidFill>
            </a:endParaRPr>
          </a:p>
        </p:txBody>
      </p:sp>
      <p:sp>
        <p:nvSpPr>
          <p:cNvPr id="4" name="Slide Number Placeholder 3"/>
          <p:cNvSpPr>
            <a:spLocks noGrp="1"/>
          </p:cNvSpPr>
          <p:nvPr>
            <p:ph type="sldNum" sz="quarter" idx="11"/>
          </p:nvPr>
        </p:nvSpPr>
        <p:spPr/>
        <p:txBody>
          <a:bodyPr/>
          <a:lstStyle>
            <a:lvl1pPr>
              <a:defRPr>
                <a:solidFill>
                  <a:schemeClr val="tx2"/>
                </a:solidFill>
              </a:defRPr>
            </a:lvl1pPr>
          </a:lstStyle>
          <a:p>
            <a:fld id="{48F63A3B-78C7-47BE-AE5E-E10140E04643}" type="slidenum">
              <a:rPr lang="en-US" smtClean="0"/>
              <a:pPr/>
              <a:t>‹#›</a:t>
            </a:fld>
            <a:endParaRPr lang="en-US" dirty="0"/>
          </a:p>
        </p:txBody>
      </p:sp>
      <p:sp>
        <p:nvSpPr>
          <p:cNvPr id="6" name="Rectangle 5"/>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MN.IT Services Logo" descr="Minnesota Logo with text Agency Logo Her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80083" y="632310"/>
            <a:ext cx="2968836" cy="457200"/>
          </a:xfrm>
          <a:prstGeom prst="rect">
            <a:avLst/>
          </a:prstGeom>
        </p:spPr>
      </p:pic>
    </p:spTree>
    <p:extLst>
      <p:ext uri="{BB962C8B-B14F-4D97-AF65-F5344CB8AC3E}">
        <p14:creationId xmlns:p14="http://schemas.microsoft.com/office/powerpoint/2010/main" val="229089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anchor="ctr">
            <a:normAutofit/>
          </a:bodyPr>
          <a:lstStyle>
            <a:lvl1pPr algn="ctr">
              <a:defRPr sz="3600">
                <a:solidFill>
                  <a:schemeClr val="bg1"/>
                </a:solidFill>
              </a:defRPr>
            </a:lvl1pPr>
          </a:lstStyle>
          <a:p>
            <a:r>
              <a:rPr lang="en-US" dirty="0"/>
              <a:t>Click to edit section title</a:t>
            </a:r>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440970"/>
          </a:xfrm>
        </p:spPr>
        <p:txBody>
          <a:bodyPr>
            <a:normAutofit/>
          </a:bodyPr>
          <a:lstStyle>
            <a:lvl1pPr marL="0" indent="0" algn="ctr">
              <a:buNone/>
              <a:defRPr sz="1800" baseline="0"/>
            </a:lvl1pPr>
          </a:lstStyle>
          <a:p>
            <a:r>
              <a:rPr lang="en-US" sz="1800" dirty="0" err="1"/>
              <a:t>Firstname</a:t>
            </a:r>
            <a:r>
              <a:rPr lang="en-US" sz="1800" dirty="0"/>
              <a:t> </a:t>
            </a:r>
            <a:r>
              <a:rPr lang="en-US" sz="1800" dirty="0" err="1"/>
              <a:t>Lastname</a:t>
            </a:r>
            <a:r>
              <a:rPr lang="en-US" sz="1800" dirty="0"/>
              <a:t> | Job Title</a:t>
            </a:r>
          </a:p>
        </p:txBody>
      </p:sp>
      <p:sp>
        <p:nvSpPr>
          <p:cNvPr id="11" name="Picture Placeholder 2"/>
          <p:cNvSpPr>
            <a:spLocks noGrp="1"/>
          </p:cNvSpPr>
          <p:nvPr>
            <p:ph type="pic" sz="quarter" idx="13" hasCustomPrompt="1"/>
          </p:nvPr>
        </p:nvSpPr>
        <p:spPr>
          <a:xfrm>
            <a:off x="0" y="1789113"/>
            <a:ext cx="12192000" cy="2298700"/>
          </a:xfrm>
        </p:spPr>
        <p:txBody>
          <a:bodyPr/>
          <a:lstStyle/>
          <a:p>
            <a:r>
              <a:rPr lang="en-US" dirty="0"/>
              <a:t>Click Icon to add picture</a:t>
            </a:r>
          </a:p>
        </p:txBody>
      </p:sp>
      <p:sp>
        <p:nvSpPr>
          <p:cNvPr id="18" name="Date Placeholder 17"/>
          <p:cNvSpPr>
            <a:spLocks noGrp="1"/>
          </p:cNvSpPr>
          <p:nvPr>
            <p:ph type="dt" sz="half" idx="15"/>
          </p:nvPr>
        </p:nvSpPr>
        <p:spPr/>
        <p:txBody>
          <a:bodyPr/>
          <a:lstStyle/>
          <a:p>
            <a:fld id="{A8CA1A9B-139F-4606-AD0A-F3253110DAE5}" type="datetime1">
              <a:rPr lang="en-US" smtClean="0"/>
              <a:t>4/21/2026</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14" name="MN.IT Services Logo" descr="Minnesota Logo with text Agency Logo Her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80083" y="675342"/>
            <a:ext cx="2968836" cy="457200"/>
          </a:xfrm>
          <a:prstGeom prst="rect">
            <a:avLst/>
          </a:prstGeom>
        </p:spPr>
      </p:pic>
    </p:spTree>
    <p:extLst>
      <p:ext uri="{BB962C8B-B14F-4D97-AF65-F5344CB8AC3E}">
        <p14:creationId xmlns:p14="http://schemas.microsoft.com/office/powerpoint/2010/main" val="208225022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24D5D47-1752-4D84-8BFB-C2F71A34C932}" type="datetime1">
              <a:rPr lang="en-US" smtClean="0"/>
              <a:t>4/21/2026</a:t>
            </a:fld>
            <a:endParaRPr lang="en-US" dirty="0"/>
          </a:p>
        </p:txBody>
      </p:sp>
      <p:sp>
        <p:nvSpPr>
          <p:cNvPr id="1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532499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sz="half" idx="1"/>
          </p:nvPr>
        </p:nvSpPr>
        <p:spPr>
          <a:xfrm>
            <a:off x="838200" y="1594624"/>
            <a:ext cx="51816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594624"/>
            <a:ext cx="51816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7C198DD1-C477-482D-A126-3FBDD1778E48}" type="datetime1">
              <a:rPr lang="en-US" smtClean="0"/>
              <a:t>4/21/2026</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
        <p:nvSpPr>
          <p:cNvPr id="10" name="Rectangle 9"/>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Tree>
    <p:extLst>
      <p:ext uri="{BB962C8B-B14F-4D97-AF65-F5344CB8AC3E}">
        <p14:creationId xmlns:p14="http://schemas.microsoft.com/office/powerpoint/2010/main" val="716610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Boxed)">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a:xfrm>
            <a:off x="838200" y="1335281"/>
            <a:ext cx="10515600" cy="4841682"/>
          </a:xfrm>
          <a:solidFill>
            <a:schemeClr val="bg1"/>
          </a:solidFill>
        </p:spPr>
        <p:txBody>
          <a:bodyPr lIns="228600" tIns="548640" rIns="274320"/>
          <a:lstStyle>
            <a:lvl1pPr marL="342900" indent="-342900">
              <a:lnSpc>
                <a:spcPct val="100000"/>
              </a:lnSpc>
              <a:spcAft>
                <a:spcPts val="1000"/>
              </a:spcAft>
              <a:buClr>
                <a:schemeClr val="accent1"/>
              </a:buClr>
              <a:buFont typeface="Arial" panose="020B0604020202020204" pitchFamily="34" charset="0"/>
              <a:buChar char="•"/>
              <a:defRPr sz="2500"/>
            </a:lvl1pPr>
            <a:lvl2pPr marL="800100" indent="-342900">
              <a:lnSpc>
                <a:spcPct val="100000"/>
              </a:lnSpc>
              <a:spcAft>
                <a:spcPts val="1000"/>
              </a:spcAft>
              <a:buClr>
                <a:schemeClr val="accent1"/>
              </a:buClr>
              <a:buFont typeface="Arial" panose="020B0604020202020204" pitchFamily="34" charset="0"/>
              <a:buChar char="•"/>
              <a:defRPr sz="2100"/>
            </a:lvl2pPr>
            <a:lvl3pPr marL="1200150" indent="-285750">
              <a:lnSpc>
                <a:spcPct val="100000"/>
              </a:lnSpc>
              <a:spcAft>
                <a:spcPts val="1000"/>
              </a:spcAft>
              <a:buClr>
                <a:schemeClr val="accent1"/>
              </a:buClr>
              <a:buFont typeface="Arial" panose="020B0604020202020204" pitchFamily="34" charset="0"/>
              <a:buChar char="•"/>
              <a:defRPr sz="1700"/>
            </a:lvl3pPr>
            <a:lvl4pPr marL="1657350" indent="-285750">
              <a:lnSpc>
                <a:spcPct val="100000"/>
              </a:lnSpc>
              <a:spcAft>
                <a:spcPts val="1000"/>
              </a:spcAft>
              <a:buClr>
                <a:schemeClr val="accent1"/>
              </a:buClr>
              <a:buFont typeface="Arial" panose="020B0604020202020204" pitchFamily="34" charset="0"/>
              <a:buChar char="•"/>
              <a:defRPr sz="1700"/>
            </a:lvl4pPr>
            <a:lvl5pPr marL="2114550" indent="-285750">
              <a:lnSpc>
                <a:spcPct val="100000"/>
              </a:lnSpc>
              <a:spcAft>
                <a:spcPts val="1000"/>
              </a:spcAft>
              <a:buClr>
                <a:schemeClr val="accent1"/>
              </a:buClr>
              <a:buFont typeface="Arial" panose="020B0604020202020204" pitchFamily="34" charset="0"/>
              <a:buChar char="•"/>
              <a:defRPr sz="1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A198C9B-0587-4A1E-9E03-E4C9FE222F08}" type="datetime1">
              <a:rPr lang="en-US" smtClean="0"/>
              <a:t>4/21/2026</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48584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Split Boxed)">
    <p:bg>
      <p:bgPr>
        <a:solidFill>
          <a:srgbClr val="E8E8E8"/>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sz="half" idx="1"/>
          </p:nvPr>
        </p:nvSpPr>
        <p:spPr>
          <a:xfrm>
            <a:off x="838200" y="1594624"/>
            <a:ext cx="51816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594624"/>
            <a:ext cx="51816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5485A5BA-A5F9-4138-9E4B-FFD626F6437A}" type="datetime1">
              <a:rPr lang="en-US" smtClean="0"/>
              <a:t>4/21/2026</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55380107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068C556E-7101-4471-A958-3911E20944AB}" type="datetime1">
              <a:rPr lang="en-US" smtClean="0"/>
              <a:t>4/21/2026</a:t>
            </a:fld>
            <a:endParaRPr lang="en-US" dirty="0"/>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7062332"/>
      </p:ext>
    </p:extLst>
  </p:cSld>
  <p:clrMap bg1="lt1" tx1="dk1" bg2="lt2" tx2="dk2" accent1="accent1" accent2="accent2" accent3="accent3" accent4="accent4" accent5="accent5" accent6="accent6" hlink="hlink" folHlink="folHlink"/>
  <p:sldLayoutIdLst>
    <p:sldLayoutId id="2147483788" r:id="rId1"/>
    <p:sldLayoutId id="2147483799" r:id="rId2"/>
    <p:sldLayoutId id="2147483787" r:id="rId3"/>
    <p:sldLayoutId id="2147483795" r:id="rId4"/>
    <p:sldLayoutId id="2147483711" r:id="rId5"/>
    <p:sldLayoutId id="2147483712" r:id="rId6"/>
    <p:sldLayoutId id="2147483790" r:id="rId7"/>
    <p:sldLayoutId id="2147483789" r:id="rId8"/>
    <p:sldLayoutId id="2147483714" r:id="rId9"/>
    <p:sldLayoutId id="2147483738" r:id="rId10"/>
    <p:sldLayoutId id="2147483739" r:id="rId11"/>
    <p:sldLayoutId id="2147483780" r:id="rId12"/>
    <p:sldLayoutId id="2147483773" r:id="rId13"/>
    <p:sldLayoutId id="2147483800" r:id="rId14"/>
    <p:sldLayoutId id="2147483688" r:id="rId15"/>
    <p:sldLayoutId id="2147483801" r:id="rId16"/>
    <p:sldLayoutId id="2147483802" r:id="rId17"/>
    <p:sldLayoutId id="2147483803" r:id="rId18"/>
    <p:sldLayoutId id="2147483744" r:id="rId19"/>
    <p:sldLayoutId id="2147483793" r:id="rId20"/>
    <p:sldLayoutId id="2147483772" r:id="rId21"/>
    <p:sldLayoutId id="2147483767" r:id="rId22"/>
    <p:sldLayoutId id="2147483769" r:id="rId23"/>
    <p:sldLayoutId id="2147483771" r:id="rId24"/>
    <p:sldLayoutId id="2147483770" r:id="rId25"/>
    <p:sldLayoutId id="2147483732" r:id="rId26"/>
    <p:sldLayoutId id="2147483794" r:id="rId27"/>
    <p:sldLayoutId id="2147483733" r:id="rId28"/>
    <p:sldLayoutId id="2147483747" r:id="rId29"/>
    <p:sldLayoutId id="2147483818" r:id="rId30"/>
    <p:sldLayoutId id="2147483805" r:id="rId31"/>
    <p:sldLayoutId id="2147483806" r:id="rId32"/>
    <p:sldLayoutId id="2147483750" r:id="rId33"/>
    <p:sldLayoutId id="2147483765" r:id="rId34"/>
    <p:sldLayoutId id="2147483781" r:id="rId35"/>
    <p:sldLayoutId id="2147483809" r:id="rId36"/>
    <p:sldLayoutId id="2147483808" r:id="rId37"/>
    <p:sldLayoutId id="2147483807" r:id="rId38"/>
    <p:sldLayoutId id="2147483819" r:id="rId39"/>
    <p:sldLayoutId id="2147483754" r:id="rId40"/>
    <p:sldLayoutId id="2147483755" r:id="rId41"/>
    <p:sldLayoutId id="2147483759" r:id="rId42"/>
    <p:sldLayoutId id="2147483753" r:id="rId43"/>
    <p:sldLayoutId id="2147483763" r:id="rId44"/>
    <p:sldLayoutId id="2147483762" r:id="rId45"/>
    <p:sldLayoutId id="2147483758" r:id="rId46"/>
    <p:sldLayoutId id="2147483756" r:id="rId47"/>
    <p:sldLayoutId id="2147483798" r:id="rId48"/>
    <p:sldLayoutId id="2147483797" r:id="rId49"/>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7.xml"/><Relationship Id="rId1" Type="http://schemas.openxmlformats.org/officeDocument/2006/relationships/slideLayout" Target="../slideLayouts/slideLayout4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0" y="3380732"/>
            <a:ext cx="12192000" cy="1691074"/>
          </a:xfrm>
        </p:spPr>
        <p:txBody>
          <a:bodyPr>
            <a:normAutofit fontScale="90000"/>
          </a:bodyPr>
          <a:lstStyle/>
          <a:p>
            <a:pPr marL="0" marR="0" algn="ctr">
              <a:lnSpc>
                <a:spcPct val="107000"/>
              </a:lnSpc>
              <a:spcBef>
                <a:spcPts val="0"/>
              </a:spcBef>
              <a:spcAft>
                <a:spcPts val="800"/>
              </a:spcAft>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Direct groundwater age simulation as a tracer to tag fluid masses, flow paths and travel times within the capture area of St Peter Well fields</a:t>
            </a:r>
            <a:br>
              <a:rPr lang="en-US" sz="36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Text Placeholder 2"/>
          <p:cNvSpPr>
            <a:spLocks noGrp="1"/>
          </p:cNvSpPr>
          <p:nvPr>
            <p:ph type="body" sz="quarter" idx="14"/>
          </p:nvPr>
        </p:nvSpPr>
        <p:spPr>
          <a:xfrm>
            <a:off x="4891822" y="5549204"/>
            <a:ext cx="6587067" cy="1097128"/>
          </a:xfrm>
        </p:spPr>
        <p:txBody>
          <a:bodyPr>
            <a:normAutofit/>
          </a:bodyPr>
          <a:lstStyle/>
          <a:p>
            <a:pPr algn="r">
              <a:spcBef>
                <a:spcPts val="0"/>
              </a:spcBef>
            </a:pPr>
            <a:r>
              <a:rPr lang="en-US" dirty="0"/>
              <a:t>Cliford Ndiweni (MPCA)</a:t>
            </a:r>
          </a:p>
          <a:p>
            <a:pPr algn="r">
              <a:spcBef>
                <a:spcPts val="0"/>
              </a:spcBef>
            </a:pPr>
            <a:endParaRPr lang="en-US" sz="2000" dirty="0"/>
          </a:p>
        </p:txBody>
      </p:sp>
      <p:pic>
        <p:nvPicPr>
          <p:cNvPr id="9" name="Picture 8" descr="MPCA Logo RGB.pd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51415" y="5782589"/>
            <a:ext cx="4108789" cy="707734"/>
          </a:xfrm>
          <a:prstGeom prst="rect">
            <a:avLst/>
          </a:prstGeom>
        </p:spPr>
      </p:pic>
      <p:pic>
        <p:nvPicPr>
          <p:cNvPr id="10" name="Picture Placeholder 9">
            <a:extLst>
              <a:ext uri="{FF2B5EF4-FFF2-40B4-BE49-F238E27FC236}">
                <a16:creationId xmlns:a16="http://schemas.microsoft.com/office/drawing/2014/main" id="{2B28B4EC-29E6-73E9-3FE8-498EA21E2B02}"/>
              </a:ext>
            </a:extLst>
          </p:cNvPr>
          <p:cNvPicPr>
            <a:picLocks noGrp="1" noChangeAspect="1"/>
          </p:cNvPicPr>
          <p:nvPr>
            <p:ph type="pic" sz="quarter" idx="17"/>
          </p:nvPr>
        </p:nvPicPr>
        <p:blipFill>
          <a:blip r:embed="rId4"/>
          <a:srcRect t="28" b="28"/>
          <a:stretch>
            <a:fillRect/>
          </a:stretch>
        </p:blipFill>
        <p:spPr>
          <a:prstGeom prst="rect">
            <a:avLst/>
          </a:prstGeom>
        </p:spPr>
      </p:pic>
    </p:spTree>
    <p:extLst>
      <p:ext uri="{BB962C8B-B14F-4D97-AF65-F5344CB8AC3E}">
        <p14:creationId xmlns:p14="http://schemas.microsoft.com/office/powerpoint/2010/main" val="16654860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65F83-2CC5-57DE-E1B1-2A340712A8B8}"/>
              </a:ext>
            </a:extLst>
          </p:cNvPr>
          <p:cNvSpPr>
            <a:spLocks noGrp="1"/>
          </p:cNvSpPr>
          <p:nvPr>
            <p:ph type="title"/>
          </p:nvPr>
        </p:nvSpPr>
        <p:spPr/>
        <p:txBody>
          <a:bodyPr/>
          <a:lstStyle/>
          <a:p>
            <a:r>
              <a:rPr lang="en-US" dirty="0"/>
              <a:t>Hydro-stratigraphy</a:t>
            </a:r>
          </a:p>
        </p:txBody>
      </p:sp>
      <p:sp>
        <p:nvSpPr>
          <p:cNvPr id="4" name="Date Placeholder 3">
            <a:extLst>
              <a:ext uri="{FF2B5EF4-FFF2-40B4-BE49-F238E27FC236}">
                <a16:creationId xmlns:a16="http://schemas.microsoft.com/office/drawing/2014/main" id="{3E11AAF2-D6A0-ECE2-DFFA-E39CD2CD4123}"/>
              </a:ext>
            </a:extLst>
          </p:cNvPr>
          <p:cNvSpPr>
            <a:spLocks noGrp="1"/>
          </p:cNvSpPr>
          <p:nvPr>
            <p:ph type="dt" sz="half" idx="10"/>
          </p:nvPr>
        </p:nvSpPr>
        <p:spPr/>
        <p:txBody>
          <a:bodyPr/>
          <a:lstStyle/>
          <a:p>
            <a:endParaRPr lang="en-US" dirty="0"/>
          </a:p>
        </p:txBody>
      </p:sp>
      <p:sp>
        <p:nvSpPr>
          <p:cNvPr id="6" name="Slide Number Placeholder 5">
            <a:extLst>
              <a:ext uri="{FF2B5EF4-FFF2-40B4-BE49-F238E27FC236}">
                <a16:creationId xmlns:a16="http://schemas.microsoft.com/office/drawing/2014/main" id="{264C7795-A41C-8F74-4800-A93B5DA85E9A}"/>
              </a:ext>
            </a:extLst>
          </p:cNvPr>
          <p:cNvSpPr>
            <a:spLocks noGrp="1"/>
          </p:cNvSpPr>
          <p:nvPr>
            <p:ph type="sldNum" sz="quarter" idx="12"/>
          </p:nvPr>
        </p:nvSpPr>
        <p:spPr/>
        <p:txBody>
          <a:bodyPr/>
          <a:lstStyle/>
          <a:p>
            <a:fld id="{48F63A3B-78C7-47BE-AE5E-E10140E04643}" type="slidenum">
              <a:rPr lang="en-US" smtClean="0"/>
              <a:t>10</a:t>
            </a:fld>
            <a:endParaRPr lang="en-US" dirty="0"/>
          </a:p>
        </p:txBody>
      </p:sp>
      <p:sp>
        <p:nvSpPr>
          <p:cNvPr id="9" name="TextBox 8">
            <a:extLst>
              <a:ext uri="{FF2B5EF4-FFF2-40B4-BE49-F238E27FC236}">
                <a16:creationId xmlns:a16="http://schemas.microsoft.com/office/drawing/2014/main" id="{5D5D8F4E-8075-8281-DAF0-A9EF0297ACFB}"/>
              </a:ext>
            </a:extLst>
          </p:cNvPr>
          <p:cNvSpPr txBox="1"/>
          <p:nvPr/>
        </p:nvSpPr>
        <p:spPr>
          <a:xfrm>
            <a:off x="6352273" y="3554940"/>
            <a:ext cx="2234241" cy="246221"/>
          </a:xfrm>
          <a:prstGeom prst="rect">
            <a:avLst/>
          </a:prstGeom>
          <a:noFill/>
        </p:spPr>
        <p:txBody>
          <a:bodyPr wrap="square" rtlCol="0">
            <a:spAutoFit/>
          </a:bodyPr>
          <a:lstStyle/>
          <a:p>
            <a:r>
              <a:rPr lang="en-US" sz="1000" dirty="0">
                <a:solidFill>
                  <a:schemeClr val="bg1"/>
                </a:solidFill>
              </a:rPr>
              <a:t>St Lawrence formation (confining layer)</a:t>
            </a:r>
          </a:p>
        </p:txBody>
      </p:sp>
      <p:sp>
        <p:nvSpPr>
          <p:cNvPr id="10" name="TextBox 9">
            <a:extLst>
              <a:ext uri="{FF2B5EF4-FFF2-40B4-BE49-F238E27FC236}">
                <a16:creationId xmlns:a16="http://schemas.microsoft.com/office/drawing/2014/main" id="{5F0C22C2-983C-3BE2-78AF-B4BB4B063C3D}"/>
              </a:ext>
            </a:extLst>
          </p:cNvPr>
          <p:cNvSpPr txBox="1"/>
          <p:nvPr/>
        </p:nvSpPr>
        <p:spPr>
          <a:xfrm>
            <a:off x="7010328" y="3303060"/>
            <a:ext cx="1739590" cy="246221"/>
          </a:xfrm>
          <a:prstGeom prst="rect">
            <a:avLst/>
          </a:prstGeom>
          <a:noFill/>
        </p:spPr>
        <p:txBody>
          <a:bodyPr wrap="square" rtlCol="0">
            <a:spAutoFit/>
          </a:bodyPr>
          <a:lstStyle/>
          <a:p>
            <a:r>
              <a:rPr lang="en-US" sz="1000" dirty="0">
                <a:solidFill>
                  <a:schemeClr val="bg1"/>
                </a:solidFill>
              </a:rPr>
              <a:t>Jordan formation (sandstone)</a:t>
            </a:r>
          </a:p>
        </p:txBody>
      </p:sp>
      <p:sp>
        <p:nvSpPr>
          <p:cNvPr id="11" name="TextBox 10">
            <a:extLst>
              <a:ext uri="{FF2B5EF4-FFF2-40B4-BE49-F238E27FC236}">
                <a16:creationId xmlns:a16="http://schemas.microsoft.com/office/drawing/2014/main" id="{6228AE1A-852D-F3EF-14C3-D1C83267DFFF}"/>
              </a:ext>
            </a:extLst>
          </p:cNvPr>
          <p:cNvSpPr txBox="1"/>
          <p:nvPr/>
        </p:nvSpPr>
        <p:spPr>
          <a:xfrm>
            <a:off x="7010328" y="4287794"/>
            <a:ext cx="2041515" cy="246221"/>
          </a:xfrm>
          <a:prstGeom prst="rect">
            <a:avLst/>
          </a:prstGeom>
          <a:noFill/>
        </p:spPr>
        <p:txBody>
          <a:bodyPr wrap="square" rtlCol="0">
            <a:spAutoFit/>
          </a:bodyPr>
          <a:lstStyle/>
          <a:p>
            <a:r>
              <a:rPr lang="en-US" sz="1000" dirty="0">
                <a:solidFill>
                  <a:schemeClr val="bg1"/>
                </a:solidFill>
              </a:rPr>
              <a:t>Wonewoc formation (Sandstone)</a:t>
            </a:r>
          </a:p>
        </p:txBody>
      </p:sp>
      <p:sp>
        <p:nvSpPr>
          <p:cNvPr id="12" name="TextBox 11">
            <a:extLst>
              <a:ext uri="{FF2B5EF4-FFF2-40B4-BE49-F238E27FC236}">
                <a16:creationId xmlns:a16="http://schemas.microsoft.com/office/drawing/2014/main" id="{EA421701-3120-AC75-2580-D1BAE3BB238C}"/>
              </a:ext>
            </a:extLst>
          </p:cNvPr>
          <p:cNvSpPr txBox="1"/>
          <p:nvPr/>
        </p:nvSpPr>
        <p:spPr>
          <a:xfrm>
            <a:off x="7010328" y="4952384"/>
            <a:ext cx="1903205" cy="246221"/>
          </a:xfrm>
          <a:prstGeom prst="rect">
            <a:avLst/>
          </a:prstGeom>
          <a:noFill/>
        </p:spPr>
        <p:txBody>
          <a:bodyPr wrap="square" rtlCol="0">
            <a:spAutoFit/>
          </a:bodyPr>
          <a:lstStyle/>
          <a:p>
            <a:r>
              <a:rPr lang="en-US" sz="1000" dirty="0">
                <a:solidFill>
                  <a:schemeClr val="bg1"/>
                </a:solidFill>
              </a:rPr>
              <a:t>Mt Simon formation (sandstone</a:t>
            </a:r>
            <a:r>
              <a:rPr lang="en-US" sz="1000" dirty="0"/>
              <a:t>)</a:t>
            </a:r>
          </a:p>
        </p:txBody>
      </p:sp>
      <p:sp>
        <p:nvSpPr>
          <p:cNvPr id="13" name="TextBox 12">
            <a:extLst>
              <a:ext uri="{FF2B5EF4-FFF2-40B4-BE49-F238E27FC236}">
                <a16:creationId xmlns:a16="http://schemas.microsoft.com/office/drawing/2014/main" id="{6553C9FB-2521-FF94-BF44-3B3AE16F0334}"/>
              </a:ext>
            </a:extLst>
          </p:cNvPr>
          <p:cNvSpPr txBox="1"/>
          <p:nvPr/>
        </p:nvSpPr>
        <p:spPr>
          <a:xfrm>
            <a:off x="7010328" y="4608659"/>
            <a:ext cx="2041515" cy="246221"/>
          </a:xfrm>
          <a:prstGeom prst="rect">
            <a:avLst/>
          </a:prstGeom>
          <a:noFill/>
        </p:spPr>
        <p:txBody>
          <a:bodyPr wrap="square" rtlCol="0">
            <a:spAutoFit/>
          </a:bodyPr>
          <a:lstStyle/>
          <a:p>
            <a:r>
              <a:rPr lang="en-US" sz="1000" dirty="0">
                <a:solidFill>
                  <a:schemeClr val="bg1"/>
                </a:solidFill>
              </a:rPr>
              <a:t>Eau Claire (Sandstone</a:t>
            </a:r>
            <a:r>
              <a:rPr lang="en-US" sz="1000" dirty="0"/>
              <a:t>)</a:t>
            </a:r>
          </a:p>
        </p:txBody>
      </p:sp>
      <p:sp>
        <p:nvSpPr>
          <p:cNvPr id="14" name="TextBox 13">
            <a:extLst>
              <a:ext uri="{FF2B5EF4-FFF2-40B4-BE49-F238E27FC236}">
                <a16:creationId xmlns:a16="http://schemas.microsoft.com/office/drawing/2014/main" id="{43612247-A099-CF89-406E-5A2F58904FC6}"/>
              </a:ext>
            </a:extLst>
          </p:cNvPr>
          <p:cNvSpPr txBox="1"/>
          <p:nvPr/>
        </p:nvSpPr>
        <p:spPr>
          <a:xfrm>
            <a:off x="7010328" y="3944068"/>
            <a:ext cx="2041515" cy="246221"/>
          </a:xfrm>
          <a:prstGeom prst="rect">
            <a:avLst/>
          </a:prstGeom>
          <a:noFill/>
        </p:spPr>
        <p:txBody>
          <a:bodyPr wrap="square" rtlCol="0">
            <a:spAutoFit/>
          </a:bodyPr>
          <a:lstStyle/>
          <a:p>
            <a:r>
              <a:rPr lang="en-US" sz="1000" dirty="0">
                <a:solidFill>
                  <a:schemeClr val="bg1"/>
                </a:solidFill>
              </a:rPr>
              <a:t>Lone rock (shale/dolostone)</a:t>
            </a:r>
          </a:p>
        </p:txBody>
      </p:sp>
      <p:pic>
        <p:nvPicPr>
          <p:cNvPr id="15" name="Content Placeholder 14" descr="Chart&#10;&#10;AI-generated content may be incorrect.">
            <a:extLst>
              <a:ext uri="{FF2B5EF4-FFF2-40B4-BE49-F238E27FC236}">
                <a16:creationId xmlns:a16="http://schemas.microsoft.com/office/drawing/2014/main" id="{B5D6C663-8136-2717-1D43-8BC5EAAFD09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18896" y="1668585"/>
            <a:ext cx="8034057" cy="4508378"/>
          </a:xfrm>
        </p:spPr>
      </p:pic>
    </p:spTree>
    <p:extLst>
      <p:ext uri="{BB962C8B-B14F-4D97-AF65-F5344CB8AC3E}">
        <p14:creationId xmlns:p14="http://schemas.microsoft.com/office/powerpoint/2010/main" val="2244774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11092-7C32-F187-C607-26C8074DE683}"/>
              </a:ext>
            </a:extLst>
          </p:cNvPr>
          <p:cNvSpPr>
            <a:spLocks noGrp="1"/>
          </p:cNvSpPr>
          <p:nvPr>
            <p:ph type="title"/>
          </p:nvPr>
        </p:nvSpPr>
        <p:spPr/>
        <p:txBody>
          <a:bodyPr/>
          <a:lstStyle/>
          <a:p>
            <a:r>
              <a:rPr lang="en-US" dirty="0"/>
              <a:t>3D Geologic to 3D Numerical model</a:t>
            </a:r>
          </a:p>
        </p:txBody>
      </p:sp>
      <p:pic>
        <p:nvPicPr>
          <p:cNvPr id="8" name="Content Placeholder 7" descr="Map&#10;&#10;AI-generated content may be incorrect.">
            <a:extLst>
              <a:ext uri="{FF2B5EF4-FFF2-40B4-BE49-F238E27FC236}">
                <a16:creationId xmlns:a16="http://schemas.microsoft.com/office/drawing/2014/main" id="{9CFED9BB-9B85-BBD6-016B-0E62ED84C916}"/>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22016" y="1825625"/>
            <a:ext cx="7747968" cy="4351338"/>
          </a:xfrm>
        </p:spPr>
      </p:pic>
      <p:sp>
        <p:nvSpPr>
          <p:cNvPr id="6" name="Slide Number Placeholder 5">
            <a:extLst>
              <a:ext uri="{FF2B5EF4-FFF2-40B4-BE49-F238E27FC236}">
                <a16:creationId xmlns:a16="http://schemas.microsoft.com/office/drawing/2014/main" id="{F1B3C20A-F47A-4BA1-67F1-836B2F67993A}"/>
              </a:ext>
            </a:extLst>
          </p:cNvPr>
          <p:cNvSpPr>
            <a:spLocks noGrp="1"/>
          </p:cNvSpPr>
          <p:nvPr>
            <p:ph type="sldNum" sz="quarter" idx="12"/>
          </p:nvPr>
        </p:nvSpPr>
        <p:spPr/>
        <p:txBody>
          <a:bodyPr/>
          <a:lstStyle/>
          <a:p>
            <a:fld id="{48F63A3B-78C7-47BE-AE5E-E10140E04643}" type="slidenum">
              <a:rPr lang="en-US" smtClean="0"/>
              <a:t>11</a:t>
            </a:fld>
            <a:endParaRPr lang="en-US" dirty="0"/>
          </a:p>
        </p:txBody>
      </p:sp>
    </p:spTree>
    <p:extLst>
      <p:ext uri="{BB962C8B-B14F-4D97-AF65-F5344CB8AC3E}">
        <p14:creationId xmlns:p14="http://schemas.microsoft.com/office/powerpoint/2010/main" val="13714241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CD3D1-5815-61F3-227B-5FD6CDC575C3}"/>
              </a:ext>
            </a:extLst>
          </p:cNvPr>
          <p:cNvSpPr>
            <a:spLocks noGrp="1"/>
          </p:cNvSpPr>
          <p:nvPr>
            <p:ph type="title"/>
          </p:nvPr>
        </p:nvSpPr>
        <p:spPr/>
        <p:txBody>
          <a:bodyPr/>
          <a:lstStyle/>
          <a:p>
            <a:r>
              <a:rPr lang="en-US" dirty="0"/>
              <a:t>Boundary Conditions</a:t>
            </a:r>
          </a:p>
        </p:txBody>
      </p:sp>
      <p:sp>
        <p:nvSpPr>
          <p:cNvPr id="3" name="Content Placeholder 2">
            <a:extLst>
              <a:ext uri="{FF2B5EF4-FFF2-40B4-BE49-F238E27FC236}">
                <a16:creationId xmlns:a16="http://schemas.microsoft.com/office/drawing/2014/main" id="{85460B10-B442-B6CF-914A-88FB54A78138}"/>
              </a:ext>
            </a:extLst>
          </p:cNvPr>
          <p:cNvSpPr>
            <a:spLocks noGrp="1"/>
          </p:cNvSpPr>
          <p:nvPr>
            <p:ph idx="1"/>
          </p:nvPr>
        </p:nvSpPr>
        <p:spPr/>
        <p:txBody>
          <a:bodyPr/>
          <a:lstStyle/>
          <a:p>
            <a:r>
              <a:rPr lang="en-US" dirty="0"/>
              <a:t>Assume that groundwater “life” starts at inflow into the model domain we assign Dirichlet BC of 0 days for Age at all inflow boundaries.</a:t>
            </a:r>
          </a:p>
          <a:p>
            <a:r>
              <a:rPr lang="en-US" dirty="0"/>
              <a:t>Groundwater is assumed to “die” at outflow boundaries, a LTE concentration BC of 0 days is applied at these locations</a:t>
            </a:r>
          </a:p>
          <a:p>
            <a:r>
              <a:rPr lang="en-US" dirty="0"/>
              <a:t>As the probability of exit is 100% at and outflow (e.g. pumping well), a Probability BC of 1 is assigned there and a probability of 0 for all other BCs.</a:t>
            </a:r>
          </a:p>
          <a:p>
            <a:r>
              <a:rPr lang="en-US" dirty="0"/>
              <a:t>This is in addition to flow BCs which we won’t touch on in the interest of time.</a:t>
            </a:r>
          </a:p>
          <a:p>
            <a:endParaRPr lang="en-US" dirty="0"/>
          </a:p>
        </p:txBody>
      </p:sp>
      <p:sp>
        <p:nvSpPr>
          <p:cNvPr id="6" name="Slide Number Placeholder 5">
            <a:extLst>
              <a:ext uri="{FF2B5EF4-FFF2-40B4-BE49-F238E27FC236}">
                <a16:creationId xmlns:a16="http://schemas.microsoft.com/office/drawing/2014/main" id="{69B9353B-B936-DD3E-3DA4-3B74245C3477}"/>
              </a:ext>
            </a:extLst>
          </p:cNvPr>
          <p:cNvSpPr>
            <a:spLocks noGrp="1"/>
          </p:cNvSpPr>
          <p:nvPr>
            <p:ph type="sldNum" sz="quarter" idx="12"/>
          </p:nvPr>
        </p:nvSpPr>
        <p:spPr/>
        <p:txBody>
          <a:bodyPr/>
          <a:lstStyle/>
          <a:p>
            <a:fld id="{48F63A3B-78C7-47BE-AE5E-E10140E04643}" type="slidenum">
              <a:rPr lang="en-US" smtClean="0"/>
              <a:t>12</a:t>
            </a:fld>
            <a:endParaRPr lang="en-US" dirty="0"/>
          </a:p>
        </p:txBody>
      </p:sp>
    </p:spTree>
    <p:extLst>
      <p:ext uri="{BB962C8B-B14F-4D97-AF65-F5344CB8AC3E}">
        <p14:creationId xmlns:p14="http://schemas.microsoft.com/office/powerpoint/2010/main" val="37797637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A067F-2262-2128-4940-00BA127488B8}"/>
              </a:ext>
            </a:extLst>
          </p:cNvPr>
          <p:cNvSpPr>
            <a:spLocks noGrp="1"/>
          </p:cNvSpPr>
          <p:nvPr>
            <p:ph type="title"/>
          </p:nvPr>
        </p:nvSpPr>
        <p:spPr/>
        <p:txBody>
          <a:bodyPr/>
          <a:lstStyle/>
          <a:p>
            <a:r>
              <a:rPr lang="en-US" dirty="0"/>
              <a:t>Solution: Flow Direction</a:t>
            </a:r>
          </a:p>
        </p:txBody>
      </p:sp>
      <p:pic>
        <p:nvPicPr>
          <p:cNvPr id="8" name="Content Placeholder 7">
            <a:extLst>
              <a:ext uri="{FF2B5EF4-FFF2-40B4-BE49-F238E27FC236}">
                <a16:creationId xmlns:a16="http://schemas.microsoft.com/office/drawing/2014/main" id="{4BDD168F-A6AA-D797-5930-5D964DFB68A4}"/>
              </a:ext>
            </a:extLst>
          </p:cNvPr>
          <p:cNvPicPr>
            <a:picLocks noGrp="1" noChangeAspect="1"/>
          </p:cNvPicPr>
          <p:nvPr>
            <p:ph idx="1"/>
          </p:nvPr>
        </p:nvPicPr>
        <p:blipFill>
          <a:blip r:embed="rId2"/>
          <a:stretch>
            <a:fillRect/>
          </a:stretch>
        </p:blipFill>
        <p:spPr>
          <a:xfrm>
            <a:off x="1634205" y="1825625"/>
            <a:ext cx="8923590" cy="4351338"/>
          </a:xfrm>
        </p:spPr>
      </p:pic>
      <p:sp>
        <p:nvSpPr>
          <p:cNvPr id="6" name="Slide Number Placeholder 5">
            <a:extLst>
              <a:ext uri="{FF2B5EF4-FFF2-40B4-BE49-F238E27FC236}">
                <a16:creationId xmlns:a16="http://schemas.microsoft.com/office/drawing/2014/main" id="{84705163-B9DC-DB41-742F-7A07FDA6E79C}"/>
              </a:ext>
            </a:extLst>
          </p:cNvPr>
          <p:cNvSpPr>
            <a:spLocks noGrp="1"/>
          </p:cNvSpPr>
          <p:nvPr>
            <p:ph type="sldNum" sz="quarter" idx="12"/>
          </p:nvPr>
        </p:nvSpPr>
        <p:spPr/>
        <p:txBody>
          <a:bodyPr/>
          <a:lstStyle/>
          <a:p>
            <a:fld id="{48F63A3B-78C7-47BE-AE5E-E10140E04643}" type="slidenum">
              <a:rPr lang="en-US" smtClean="0"/>
              <a:t>13</a:t>
            </a:fld>
            <a:endParaRPr lang="en-US" dirty="0"/>
          </a:p>
        </p:txBody>
      </p:sp>
    </p:spTree>
    <p:extLst>
      <p:ext uri="{BB962C8B-B14F-4D97-AF65-F5344CB8AC3E}">
        <p14:creationId xmlns:p14="http://schemas.microsoft.com/office/powerpoint/2010/main" val="41905040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48797-6876-6BEB-315F-A549B05EF5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C4DFAD-03E9-F8B4-B80E-E16CF77927BD}"/>
              </a:ext>
            </a:extLst>
          </p:cNvPr>
          <p:cNvSpPr>
            <a:spLocks noGrp="1"/>
          </p:cNvSpPr>
          <p:nvPr>
            <p:ph type="title"/>
          </p:nvPr>
        </p:nvSpPr>
        <p:spPr>
          <a:xfrm>
            <a:off x="838200" y="136525"/>
            <a:ext cx="10515600" cy="914400"/>
          </a:xfrm>
        </p:spPr>
        <p:txBody>
          <a:bodyPr/>
          <a:lstStyle/>
          <a:p>
            <a:r>
              <a:rPr lang="en-US" dirty="0"/>
              <a:t>Mean Groundwater Age: w6</a:t>
            </a:r>
          </a:p>
        </p:txBody>
      </p:sp>
      <p:sp>
        <p:nvSpPr>
          <p:cNvPr id="6" name="Slide Number Placeholder 5">
            <a:extLst>
              <a:ext uri="{FF2B5EF4-FFF2-40B4-BE49-F238E27FC236}">
                <a16:creationId xmlns:a16="http://schemas.microsoft.com/office/drawing/2014/main" id="{6143784A-654D-3CB5-845B-FCEB39EE441C}"/>
              </a:ext>
            </a:extLst>
          </p:cNvPr>
          <p:cNvSpPr>
            <a:spLocks noGrp="1"/>
          </p:cNvSpPr>
          <p:nvPr>
            <p:ph type="sldNum" sz="quarter" idx="12"/>
          </p:nvPr>
        </p:nvSpPr>
        <p:spPr/>
        <p:txBody>
          <a:bodyPr/>
          <a:lstStyle/>
          <a:p>
            <a:fld id="{48F63A3B-78C7-47BE-AE5E-E10140E04643}" type="slidenum">
              <a:rPr lang="en-US" smtClean="0"/>
              <a:t>14</a:t>
            </a:fld>
            <a:endParaRPr lang="en-US" dirty="0"/>
          </a:p>
        </p:txBody>
      </p:sp>
      <p:pic>
        <p:nvPicPr>
          <p:cNvPr id="7" name="Content Placeholder 6">
            <a:extLst>
              <a:ext uri="{FF2B5EF4-FFF2-40B4-BE49-F238E27FC236}">
                <a16:creationId xmlns:a16="http://schemas.microsoft.com/office/drawing/2014/main" id="{944E231A-D370-C42E-2D05-DC213D170389}"/>
              </a:ext>
            </a:extLst>
          </p:cNvPr>
          <p:cNvPicPr>
            <a:picLocks noGrp="1" noChangeAspect="1"/>
          </p:cNvPicPr>
          <p:nvPr>
            <p:ph idx="1"/>
          </p:nvPr>
        </p:nvPicPr>
        <p:blipFill>
          <a:blip r:embed="rId3"/>
          <a:stretch>
            <a:fillRect/>
          </a:stretch>
        </p:blipFill>
        <p:spPr>
          <a:xfrm>
            <a:off x="551430" y="2683329"/>
            <a:ext cx="5544569" cy="3592052"/>
          </a:xfrm>
          <a:prstGeom prst="rect">
            <a:avLst/>
          </a:prstGeom>
        </p:spPr>
      </p:pic>
      <p:pic>
        <p:nvPicPr>
          <p:cNvPr id="9" name="Picture 8">
            <a:extLst>
              <a:ext uri="{FF2B5EF4-FFF2-40B4-BE49-F238E27FC236}">
                <a16:creationId xmlns:a16="http://schemas.microsoft.com/office/drawing/2014/main" id="{73B6DB71-B78E-A93A-8D36-D335D0791587}"/>
              </a:ext>
            </a:extLst>
          </p:cNvPr>
          <p:cNvPicPr>
            <a:picLocks noChangeAspect="1"/>
          </p:cNvPicPr>
          <p:nvPr/>
        </p:nvPicPr>
        <p:blipFill>
          <a:blip r:embed="rId4"/>
          <a:stretch>
            <a:fillRect/>
          </a:stretch>
        </p:blipFill>
        <p:spPr>
          <a:xfrm>
            <a:off x="6407498" y="2683330"/>
            <a:ext cx="5469654" cy="3592052"/>
          </a:xfrm>
          <a:prstGeom prst="rect">
            <a:avLst/>
          </a:prstGeom>
        </p:spPr>
      </p:pic>
    </p:spTree>
    <p:extLst>
      <p:ext uri="{BB962C8B-B14F-4D97-AF65-F5344CB8AC3E}">
        <p14:creationId xmlns:p14="http://schemas.microsoft.com/office/powerpoint/2010/main" val="24504692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83769-824D-2917-C39D-F2E3CE0C024E}"/>
              </a:ext>
            </a:extLst>
          </p:cNvPr>
          <p:cNvSpPr>
            <a:spLocks noGrp="1"/>
          </p:cNvSpPr>
          <p:nvPr>
            <p:ph type="title"/>
          </p:nvPr>
        </p:nvSpPr>
        <p:spPr/>
        <p:txBody>
          <a:bodyPr/>
          <a:lstStyle/>
          <a:p>
            <a:r>
              <a:rPr lang="en-US" dirty="0"/>
              <a:t>Exit Probability relative to w6 (Capture zone of)</a:t>
            </a:r>
          </a:p>
        </p:txBody>
      </p:sp>
      <p:sp>
        <p:nvSpPr>
          <p:cNvPr id="6" name="Slide Number Placeholder 5">
            <a:extLst>
              <a:ext uri="{FF2B5EF4-FFF2-40B4-BE49-F238E27FC236}">
                <a16:creationId xmlns:a16="http://schemas.microsoft.com/office/drawing/2014/main" id="{4C1A7A25-9133-74C2-E08B-E2E1C96D27BC}"/>
              </a:ext>
            </a:extLst>
          </p:cNvPr>
          <p:cNvSpPr>
            <a:spLocks noGrp="1"/>
          </p:cNvSpPr>
          <p:nvPr>
            <p:ph type="sldNum" sz="quarter" idx="12"/>
          </p:nvPr>
        </p:nvSpPr>
        <p:spPr/>
        <p:txBody>
          <a:bodyPr/>
          <a:lstStyle/>
          <a:p>
            <a:fld id="{48F63A3B-78C7-47BE-AE5E-E10140E04643}" type="slidenum">
              <a:rPr lang="en-US" smtClean="0"/>
              <a:t>15</a:t>
            </a:fld>
            <a:endParaRPr lang="en-US" dirty="0"/>
          </a:p>
        </p:txBody>
      </p:sp>
      <p:pic>
        <p:nvPicPr>
          <p:cNvPr id="12" name="Picture 11">
            <a:extLst>
              <a:ext uri="{FF2B5EF4-FFF2-40B4-BE49-F238E27FC236}">
                <a16:creationId xmlns:a16="http://schemas.microsoft.com/office/drawing/2014/main" id="{346540A4-DE0D-81C1-E0DF-EDA9A2B4527B}"/>
              </a:ext>
            </a:extLst>
          </p:cNvPr>
          <p:cNvPicPr>
            <a:picLocks noChangeAspect="1"/>
          </p:cNvPicPr>
          <p:nvPr/>
        </p:nvPicPr>
        <p:blipFill>
          <a:blip r:embed="rId3"/>
          <a:stretch>
            <a:fillRect/>
          </a:stretch>
        </p:blipFill>
        <p:spPr>
          <a:xfrm>
            <a:off x="6320413" y="2150349"/>
            <a:ext cx="5741747" cy="3707840"/>
          </a:xfrm>
          <a:prstGeom prst="rect">
            <a:avLst/>
          </a:prstGeom>
        </p:spPr>
      </p:pic>
      <p:pic>
        <p:nvPicPr>
          <p:cNvPr id="16" name="Content Placeholder 15">
            <a:extLst>
              <a:ext uri="{FF2B5EF4-FFF2-40B4-BE49-F238E27FC236}">
                <a16:creationId xmlns:a16="http://schemas.microsoft.com/office/drawing/2014/main" id="{0A204FA8-664A-0E85-97BC-4A5B604B9591}"/>
              </a:ext>
            </a:extLst>
          </p:cNvPr>
          <p:cNvPicPr>
            <a:picLocks noGrp="1" noChangeAspect="1"/>
          </p:cNvPicPr>
          <p:nvPr>
            <p:ph idx="1"/>
          </p:nvPr>
        </p:nvPicPr>
        <p:blipFill>
          <a:blip r:embed="rId4"/>
          <a:stretch>
            <a:fillRect/>
          </a:stretch>
        </p:blipFill>
        <p:spPr>
          <a:xfrm>
            <a:off x="238042" y="2150348"/>
            <a:ext cx="5857958" cy="3707840"/>
          </a:xfrm>
          <a:prstGeom prst="rect">
            <a:avLst/>
          </a:prstGeom>
        </p:spPr>
      </p:pic>
    </p:spTree>
    <p:extLst>
      <p:ext uri="{BB962C8B-B14F-4D97-AF65-F5344CB8AC3E}">
        <p14:creationId xmlns:p14="http://schemas.microsoft.com/office/powerpoint/2010/main" val="13138691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3BEF4-0E68-9A31-63B7-338B74026D2F}"/>
              </a:ext>
            </a:extLst>
          </p:cNvPr>
          <p:cNvSpPr>
            <a:spLocks noGrp="1"/>
          </p:cNvSpPr>
          <p:nvPr>
            <p:ph type="title"/>
          </p:nvPr>
        </p:nvSpPr>
        <p:spPr/>
        <p:txBody>
          <a:bodyPr/>
          <a:lstStyle/>
          <a:p>
            <a:r>
              <a:rPr lang="en-US" dirty="0"/>
              <a:t>Mean Life-time Expectancy w6</a:t>
            </a:r>
          </a:p>
        </p:txBody>
      </p:sp>
      <p:pic>
        <p:nvPicPr>
          <p:cNvPr id="8" name="Content Placeholder 7">
            <a:extLst>
              <a:ext uri="{FF2B5EF4-FFF2-40B4-BE49-F238E27FC236}">
                <a16:creationId xmlns:a16="http://schemas.microsoft.com/office/drawing/2014/main" id="{3C55B314-4E14-F5C6-573B-3BB3FC95D14B}"/>
              </a:ext>
            </a:extLst>
          </p:cNvPr>
          <p:cNvPicPr>
            <a:picLocks noGrp="1" noChangeAspect="1"/>
          </p:cNvPicPr>
          <p:nvPr>
            <p:ph idx="1"/>
          </p:nvPr>
        </p:nvPicPr>
        <p:blipFill>
          <a:blip r:embed="rId3"/>
          <a:stretch>
            <a:fillRect/>
          </a:stretch>
        </p:blipFill>
        <p:spPr>
          <a:xfrm>
            <a:off x="5924583" y="2277799"/>
            <a:ext cx="6127197" cy="3537373"/>
          </a:xfrm>
          <a:prstGeom prst="rect">
            <a:avLst/>
          </a:prstGeom>
        </p:spPr>
      </p:pic>
      <p:sp>
        <p:nvSpPr>
          <p:cNvPr id="6" name="Slide Number Placeholder 5">
            <a:extLst>
              <a:ext uri="{FF2B5EF4-FFF2-40B4-BE49-F238E27FC236}">
                <a16:creationId xmlns:a16="http://schemas.microsoft.com/office/drawing/2014/main" id="{0C957EC7-D39E-F19E-D747-3EC11F4B332C}"/>
              </a:ext>
            </a:extLst>
          </p:cNvPr>
          <p:cNvSpPr>
            <a:spLocks noGrp="1"/>
          </p:cNvSpPr>
          <p:nvPr>
            <p:ph type="sldNum" sz="quarter" idx="12"/>
          </p:nvPr>
        </p:nvSpPr>
        <p:spPr/>
        <p:txBody>
          <a:bodyPr/>
          <a:lstStyle/>
          <a:p>
            <a:fld id="{48F63A3B-78C7-47BE-AE5E-E10140E04643}" type="slidenum">
              <a:rPr lang="en-US" smtClean="0"/>
              <a:t>16</a:t>
            </a:fld>
            <a:endParaRPr lang="en-US" dirty="0"/>
          </a:p>
        </p:txBody>
      </p:sp>
      <p:pic>
        <p:nvPicPr>
          <p:cNvPr id="10" name="Picture 9">
            <a:extLst>
              <a:ext uri="{FF2B5EF4-FFF2-40B4-BE49-F238E27FC236}">
                <a16:creationId xmlns:a16="http://schemas.microsoft.com/office/drawing/2014/main" id="{4074B4E0-2973-827E-7449-880B7F0240F8}"/>
              </a:ext>
            </a:extLst>
          </p:cNvPr>
          <p:cNvPicPr>
            <a:picLocks noChangeAspect="1"/>
          </p:cNvPicPr>
          <p:nvPr/>
        </p:nvPicPr>
        <p:blipFill>
          <a:blip r:embed="rId4"/>
          <a:stretch>
            <a:fillRect/>
          </a:stretch>
        </p:blipFill>
        <p:spPr>
          <a:xfrm>
            <a:off x="336372" y="2277800"/>
            <a:ext cx="5427430" cy="3537373"/>
          </a:xfrm>
          <a:prstGeom prst="rect">
            <a:avLst/>
          </a:prstGeom>
        </p:spPr>
      </p:pic>
    </p:spTree>
    <p:extLst>
      <p:ext uri="{BB962C8B-B14F-4D97-AF65-F5344CB8AC3E}">
        <p14:creationId xmlns:p14="http://schemas.microsoft.com/office/powerpoint/2010/main" val="28916226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51FC6-4CA4-B09C-03BB-27A848308381}"/>
              </a:ext>
            </a:extLst>
          </p:cNvPr>
          <p:cNvSpPr>
            <a:spLocks noGrp="1"/>
          </p:cNvSpPr>
          <p:nvPr>
            <p:ph type="title"/>
          </p:nvPr>
        </p:nvSpPr>
        <p:spPr/>
        <p:txBody>
          <a:bodyPr/>
          <a:lstStyle/>
          <a:p>
            <a:r>
              <a:rPr lang="en-US" dirty="0"/>
              <a:t>Mean Life-expectancy +EPR w6</a:t>
            </a:r>
          </a:p>
        </p:txBody>
      </p:sp>
      <p:sp>
        <p:nvSpPr>
          <p:cNvPr id="6" name="Slide Number Placeholder 5">
            <a:extLst>
              <a:ext uri="{FF2B5EF4-FFF2-40B4-BE49-F238E27FC236}">
                <a16:creationId xmlns:a16="http://schemas.microsoft.com/office/drawing/2014/main" id="{175DD310-9083-0651-9F05-817EE78F0325}"/>
              </a:ext>
            </a:extLst>
          </p:cNvPr>
          <p:cNvSpPr>
            <a:spLocks noGrp="1"/>
          </p:cNvSpPr>
          <p:nvPr>
            <p:ph type="sldNum" sz="quarter" idx="12"/>
          </p:nvPr>
        </p:nvSpPr>
        <p:spPr/>
        <p:txBody>
          <a:bodyPr/>
          <a:lstStyle/>
          <a:p>
            <a:fld id="{48F63A3B-78C7-47BE-AE5E-E10140E04643}" type="slidenum">
              <a:rPr lang="en-US" smtClean="0"/>
              <a:t>17</a:t>
            </a:fld>
            <a:endParaRPr lang="en-US" dirty="0"/>
          </a:p>
        </p:txBody>
      </p:sp>
      <p:pic>
        <p:nvPicPr>
          <p:cNvPr id="7" name="Content Placeholder 8">
            <a:extLst>
              <a:ext uri="{FF2B5EF4-FFF2-40B4-BE49-F238E27FC236}">
                <a16:creationId xmlns:a16="http://schemas.microsoft.com/office/drawing/2014/main" id="{92E123B1-561A-1EF0-199F-1758C410E750}"/>
              </a:ext>
            </a:extLst>
          </p:cNvPr>
          <p:cNvPicPr>
            <a:picLocks noGrp="1" noChangeAspect="1"/>
          </p:cNvPicPr>
          <p:nvPr>
            <p:ph idx="1"/>
          </p:nvPr>
        </p:nvPicPr>
        <p:blipFill>
          <a:blip r:embed="rId3"/>
          <a:stretch>
            <a:fillRect/>
          </a:stretch>
        </p:blipFill>
        <p:spPr>
          <a:xfrm>
            <a:off x="140539" y="2108465"/>
            <a:ext cx="5955461" cy="3206218"/>
          </a:xfrm>
          <a:prstGeom prst="rect">
            <a:avLst/>
          </a:prstGeom>
        </p:spPr>
      </p:pic>
      <p:pic>
        <p:nvPicPr>
          <p:cNvPr id="9" name="Picture 8">
            <a:extLst>
              <a:ext uri="{FF2B5EF4-FFF2-40B4-BE49-F238E27FC236}">
                <a16:creationId xmlns:a16="http://schemas.microsoft.com/office/drawing/2014/main" id="{27F70E98-3571-4A0B-638F-1926767B477C}"/>
              </a:ext>
            </a:extLst>
          </p:cNvPr>
          <p:cNvPicPr>
            <a:picLocks noChangeAspect="1"/>
          </p:cNvPicPr>
          <p:nvPr/>
        </p:nvPicPr>
        <p:blipFill>
          <a:blip r:embed="rId4"/>
          <a:stretch>
            <a:fillRect/>
          </a:stretch>
        </p:blipFill>
        <p:spPr>
          <a:xfrm>
            <a:off x="6280220" y="2200590"/>
            <a:ext cx="5438893" cy="3305014"/>
          </a:xfrm>
          <a:prstGeom prst="rect">
            <a:avLst/>
          </a:prstGeom>
        </p:spPr>
      </p:pic>
    </p:spTree>
    <p:extLst>
      <p:ext uri="{BB962C8B-B14F-4D97-AF65-F5344CB8AC3E}">
        <p14:creationId xmlns:p14="http://schemas.microsoft.com/office/powerpoint/2010/main" val="15046300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91D98-7DFF-403A-3E81-A09E21468280}"/>
              </a:ext>
            </a:extLst>
          </p:cNvPr>
          <p:cNvSpPr>
            <a:spLocks noGrp="1"/>
          </p:cNvSpPr>
          <p:nvPr>
            <p:ph type="title"/>
          </p:nvPr>
        </p:nvSpPr>
        <p:spPr/>
        <p:txBody>
          <a:bodyPr/>
          <a:lstStyle/>
          <a:p>
            <a:r>
              <a:rPr lang="en-US" dirty="0"/>
              <a:t>Exit Probability relative to w11 (Capture zone of)</a:t>
            </a:r>
          </a:p>
        </p:txBody>
      </p:sp>
      <p:sp>
        <p:nvSpPr>
          <p:cNvPr id="6" name="Slide Number Placeholder 5">
            <a:extLst>
              <a:ext uri="{FF2B5EF4-FFF2-40B4-BE49-F238E27FC236}">
                <a16:creationId xmlns:a16="http://schemas.microsoft.com/office/drawing/2014/main" id="{6EB9E3EC-4E30-E427-6D47-92F59DD1351E}"/>
              </a:ext>
            </a:extLst>
          </p:cNvPr>
          <p:cNvSpPr>
            <a:spLocks noGrp="1"/>
          </p:cNvSpPr>
          <p:nvPr>
            <p:ph type="sldNum" sz="quarter" idx="12"/>
          </p:nvPr>
        </p:nvSpPr>
        <p:spPr/>
        <p:txBody>
          <a:bodyPr/>
          <a:lstStyle/>
          <a:p>
            <a:fld id="{48F63A3B-78C7-47BE-AE5E-E10140E04643}" type="slidenum">
              <a:rPr lang="en-US" smtClean="0"/>
              <a:t>18</a:t>
            </a:fld>
            <a:endParaRPr lang="en-US" dirty="0"/>
          </a:p>
        </p:txBody>
      </p:sp>
      <p:pic>
        <p:nvPicPr>
          <p:cNvPr id="18" name="Content Placeholder 17">
            <a:extLst>
              <a:ext uri="{FF2B5EF4-FFF2-40B4-BE49-F238E27FC236}">
                <a16:creationId xmlns:a16="http://schemas.microsoft.com/office/drawing/2014/main" id="{FF290328-7AB3-B2F9-770B-4313EE9FFB40}"/>
              </a:ext>
            </a:extLst>
          </p:cNvPr>
          <p:cNvPicPr>
            <a:picLocks noGrp="1" noChangeAspect="1"/>
          </p:cNvPicPr>
          <p:nvPr>
            <p:ph idx="1"/>
          </p:nvPr>
        </p:nvPicPr>
        <p:blipFill>
          <a:blip r:embed="rId3"/>
          <a:stretch>
            <a:fillRect/>
          </a:stretch>
        </p:blipFill>
        <p:spPr>
          <a:xfrm>
            <a:off x="0" y="2234436"/>
            <a:ext cx="6411074" cy="3560189"/>
          </a:xfrm>
          <a:prstGeom prst="rect">
            <a:avLst/>
          </a:prstGeom>
        </p:spPr>
      </p:pic>
      <p:pic>
        <p:nvPicPr>
          <p:cNvPr id="22" name="Picture 21">
            <a:extLst>
              <a:ext uri="{FF2B5EF4-FFF2-40B4-BE49-F238E27FC236}">
                <a16:creationId xmlns:a16="http://schemas.microsoft.com/office/drawing/2014/main" id="{7CE44655-1F06-18F8-A9C3-04DF2B8FB838}"/>
              </a:ext>
            </a:extLst>
          </p:cNvPr>
          <p:cNvPicPr>
            <a:picLocks noChangeAspect="1"/>
          </p:cNvPicPr>
          <p:nvPr/>
        </p:nvPicPr>
        <p:blipFill>
          <a:blip r:embed="rId4"/>
          <a:stretch>
            <a:fillRect/>
          </a:stretch>
        </p:blipFill>
        <p:spPr>
          <a:xfrm>
            <a:off x="6487318" y="2160396"/>
            <a:ext cx="5027329" cy="3634229"/>
          </a:xfrm>
          <a:prstGeom prst="rect">
            <a:avLst/>
          </a:prstGeom>
        </p:spPr>
      </p:pic>
    </p:spTree>
    <p:extLst>
      <p:ext uri="{BB962C8B-B14F-4D97-AF65-F5344CB8AC3E}">
        <p14:creationId xmlns:p14="http://schemas.microsoft.com/office/powerpoint/2010/main" val="1998697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87E90-1FB3-1787-645D-5364D62D4B88}"/>
              </a:ext>
            </a:extLst>
          </p:cNvPr>
          <p:cNvSpPr>
            <a:spLocks noGrp="1"/>
          </p:cNvSpPr>
          <p:nvPr>
            <p:ph type="title"/>
          </p:nvPr>
        </p:nvSpPr>
        <p:spPr/>
        <p:txBody>
          <a:bodyPr/>
          <a:lstStyle/>
          <a:p>
            <a:r>
              <a:rPr lang="en-US" dirty="0"/>
              <a:t>Mean Life-time Expectancy w11</a:t>
            </a:r>
          </a:p>
        </p:txBody>
      </p:sp>
      <p:pic>
        <p:nvPicPr>
          <p:cNvPr id="8" name="Content Placeholder 7">
            <a:extLst>
              <a:ext uri="{FF2B5EF4-FFF2-40B4-BE49-F238E27FC236}">
                <a16:creationId xmlns:a16="http://schemas.microsoft.com/office/drawing/2014/main" id="{DAC44E92-0920-6574-DC84-012469A531BC}"/>
              </a:ext>
            </a:extLst>
          </p:cNvPr>
          <p:cNvPicPr>
            <a:picLocks noGrp="1" noChangeAspect="1"/>
          </p:cNvPicPr>
          <p:nvPr>
            <p:ph idx="1"/>
          </p:nvPr>
        </p:nvPicPr>
        <p:blipFill>
          <a:blip r:embed="rId2"/>
          <a:stretch>
            <a:fillRect/>
          </a:stretch>
        </p:blipFill>
        <p:spPr>
          <a:xfrm>
            <a:off x="624609" y="2111741"/>
            <a:ext cx="5471391" cy="3734812"/>
          </a:xfrm>
          <a:prstGeom prst="rect">
            <a:avLst/>
          </a:prstGeom>
        </p:spPr>
      </p:pic>
      <p:sp>
        <p:nvSpPr>
          <p:cNvPr id="6" name="Slide Number Placeholder 5">
            <a:extLst>
              <a:ext uri="{FF2B5EF4-FFF2-40B4-BE49-F238E27FC236}">
                <a16:creationId xmlns:a16="http://schemas.microsoft.com/office/drawing/2014/main" id="{339F7258-FE76-9CC8-E0C7-A15CC603E288}"/>
              </a:ext>
            </a:extLst>
          </p:cNvPr>
          <p:cNvSpPr>
            <a:spLocks noGrp="1"/>
          </p:cNvSpPr>
          <p:nvPr>
            <p:ph type="sldNum" sz="quarter" idx="12"/>
          </p:nvPr>
        </p:nvSpPr>
        <p:spPr/>
        <p:txBody>
          <a:bodyPr/>
          <a:lstStyle/>
          <a:p>
            <a:fld id="{48F63A3B-78C7-47BE-AE5E-E10140E04643}" type="slidenum">
              <a:rPr lang="en-US" smtClean="0"/>
              <a:t>19</a:t>
            </a:fld>
            <a:endParaRPr lang="en-US" dirty="0"/>
          </a:p>
        </p:txBody>
      </p:sp>
      <p:pic>
        <p:nvPicPr>
          <p:cNvPr id="10" name="Picture 9">
            <a:extLst>
              <a:ext uri="{FF2B5EF4-FFF2-40B4-BE49-F238E27FC236}">
                <a16:creationId xmlns:a16="http://schemas.microsoft.com/office/drawing/2014/main" id="{394D80D8-BD7F-E5A3-7441-1A52A7BCFEC7}"/>
              </a:ext>
            </a:extLst>
          </p:cNvPr>
          <p:cNvPicPr>
            <a:picLocks noChangeAspect="1"/>
          </p:cNvPicPr>
          <p:nvPr/>
        </p:nvPicPr>
        <p:blipFill>
          <a:blip r:embed="rId3"/>
          <a:stretch>
            <a:fillRect/>
          </a:stretch>
        </p:blipFill>
        <p:spPr>
          <a:xfrm>
            <a:off x="6330462" y="2111741"/>
            <a:ext cx="5717511" cy="3734812"/>
          </a:xfrm>
          <a:prstGeom prst="rect">
            <a:avLst/>
          </a:prstGeom>
        </p:spPr>
      </p:pic>
    </p:spTree>
    <p:extLst>
      <p:ext uri="{BB962C8B-B14F-4D97-AF65-F5344CB8AC3E}">
        <p14:creationId xmlns:p14="http://schemas.microsoft.com/office/powerpoint/2010/main" val="1540363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71135-B8CC-F261-C30C-21329E9B1A03}"/>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BE50F96A-C43F-323B-13DE-CD437F2027C2}"/>
              </a:ext>
            </a:extLst>
          </p:cNvPr>
          <p:cNvSpPr>
            <a:spLocks noGrp="1"/>
          </p:cNvSpPr>
          <p:nvPr>
            <p:ph idx="1"/>
          </p:nvPr>
        </p:nvSpPr>
        <p:spPr/>
        <p:txBody>
          <a:bodyPr>
            <a:normAutofit/>
          </a:bodyPr>
          <a:lstStyle/>
          <a:p>
            <a:pPr algn="just"/>
            <a:r>
              <a:rPr lang="en-US" dirty="0"/>
              <a:t>The solution of groundwater age, lifetime expectancy and exit probability is  used to perform specific diagnoses on a flow field, such as the analysis of the flow dynamics and mixing processes, the estimation of outlet vulnerability, or the evaluation of outlet capture zones and the origin of water.</a:t>
            </a:r>
          </a:p>
          <a:p>
            <a:pPr algn="just"/>
            <a:r>
              <a:rPr lang="en-US" dirty="0"/>
              <a:t>The simulation of groundwater age is based on the forward-in-time solution of the transport equation while for lifetime expectancy and exit probability the backward-in-time transport equation is used.</a:t>
            </a:r>
          </a:p>
        </p:txBody>
      </p:sp>
      <p:sp>
        <p:nvSpPr>
          <p:cNvPr id="6" name="Slide Number Placeholder 5">
            <a:extLst>
              <a:ext uri="{FF2B5EF4-FFF2-40B4-BE49-F238E27FC236}">
                <a16:creationId xmlns:a16="http://schemas.microsoft.com/office/drawing/2014/main" id="{8D42271F-BB9B-ED3A-6AE1-BD2E18B537AB}"/>
              </a:ext>
            </a:extLst>
          </p:cNvPr>
          <p:cNvSpPr>
            <a:spLocks noGrp="1"/>
          </p:cNvSpPr>
          <p:nvPr>
            <p:ph type="sldNum" sz="quarter" idx="12"/>
          </p:nvPr>
        </p:nvSpPr>
        <p:spPr/>
        <p:txBody>
          <a:bodyPr/>
          <a:lstStyle/>
          <a:p>
            <a:fld id="{48F63A3B-78C7-47BE-AE5E-E10140E04643}" type="slidenum">
              <a:rPr lang="en-US" smtClean="0"/>
              <a:t>2</a:t>
            </a:fld>
            <a:endParaRPr lang="en-US" dirty="0"/>
          </a:p>
        </p:txBody>
      </p:sp>
    </p:spTree>
    <p:extLst>
      <p:ext uri="{BB962C8B-B14F-4D97-AF65-F5344CB8AC3E}">
        <p14:creationId xmlns:p14="http://schemas.microsoft.com/office/powerpoint/2010/main" val="1733386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71E24-CD3E-DEDC-359A-83DC7CABB5EE}"/>
              </a:ext>
            </a:extLst>
          </p:cNvPr>
          <p:cNvSpPr>
            <a:spLocks noGrp="1"/>
          </p:cNvSpPr>
          <p:nvPr>
            <p:ph type="title"/>
          </p:nvPr>
        </p:nvSpPr>
        <p:spPr>
          <a:xfrm>
            <a:off x="657330" y="102393"/>
            <a:ext cx="10515600" cy="914400"/>
          </a:xfrm>
        </p:spPr>
        <p:txBody>
          <a:bodyPr/>
          <a:lstStyle/>
          <a:p>
            <a:r>
              <a:rPr lang="en-US" dirty="0"/>
              <a:t>Mean Life-expectancy +EPR well 11</a:t>
            </a:r>
          </a:p>
        </p:txBody>
      </p:sp>
      <p:sp>
        <p:nvSpPr>
          <p:cNvPr id="6" name="Slide Number Placeholder 5">
            <a:extLst>
              <a:ext uri="{FF2B5EF4-FFF2-40B4-BE49-F238E27FC236}">
                <a16:creationId xmlns:a16="http://schemas.microsoft.com/office/drawing/2014/main" id="{3795C4BE-9DFC-CF73-90B9-8F8F1A80FEEB}"/>
              </a:ext>
            </a:extLst>
          </p:cNvPr>
          <p:cNvSpPr>
            <a:spLocks noGrp="1"/>
          </p:cNvSpPr>
          <p:nvPr>
            <p:ph type="sldNum" sz="quarter" idx="12"/>
          </p:nvPr>
        </p:nvSpPr>
        <p:spPr/>
        <p:txBody>
          <a:bodyPr/>
          <a:lstStyle/>
          <a:p>
            <a:fld id="{48F63A3B-78C7-47BE-AE5E-E10140E04643}" type="slidenum">
              <a:rPr lang="en-US" smtClean="0"/>
              <a:t>20</a:t>
            </a:fld>
            <a:endParaRPr lang="en-US" dirty="0"/>
          </a:p>
        </p:txBody>
      </p:sp>
      <p:pic>
        <p:nvPicPr>
          <p:cNvPr id="10" name="Picture 9">
            <a:extLst>
              <a:ext uri="{FF2B5EF4-FFF2-40B4-BE49-F238E27FC236}">
                <a16:creationId xmlns:a16="http://schemas.microsoft.com/office/drawing/2014/main" id="{B8A7F107-9FAE-778E-C0C6-0446EFE24663}"/>
              </a:ext>
            </a:extLst>
          </p:cNvPr>
          <p:cNvPicPr>
            <a:picLocks noChangeAspect="1"/>
          </p:cNvPicPr>
          <p:nvPr/>
        </p:nvPicPr>
        <p:blipFill>
          <a:blip r:embed="rId2"/>
          <a:stretch>
            <a:fillRect/>
          </a:stretch>
        </p:blipFill>
        <p:spPr>
          <a:xfrm>
            <a:off x="362086" y="1881187"/>
            <a:ext cx="5769241" cy="3660775"/>
          </a:xfrm>
          <a:prstGeom prst="rect">
            <a:avLst/>
          </a:prstGeom>
        </p:spPr>
      </p:pic>
      <p:pic>
        <p:nvPicPr>
          <p:cNvPr id="14" name="Content Placeholder 13">
            <a:extLst>
              <a:ext uri="{FF2B5EF4-FFF2-40B4-BE49-F238E27FC236}">
                <a16:creationId xmlns:a16="http://schemas.microsoft.com/office/drawing/2014/main" id="{9534754A-41C0-D8E2-CB71-3FC902D29EC9}"/>
              </a:ext>
            </a:extLst>
          </p:cNvPr>
          <p:cNvPicPr>
            <a:picLocks noGrp="1" noChangeAspect="1"/>
          </p:cNvPicPr>
          <p:nvPr>
            <p:ph idx="1"/>
          </p:nvPr>
        </p:nvPicPr>
        <p:blipFill>
          <a:blip r:embed="rId3"/>
          <a:stretch>
            <a:fillRect/>
          </a:stretch>
        </p:blipFill>
        <p:spPr>
          <a:xfrm>
            <a:off x="6368952" y="1881187"/>
            <a:ext cx="5306782" cy="3660775"/>
          </a:xfrm>
          <a:prstGeom prst="rect">
            <a:avLst/>
          </a:prstGeom>
        </p:spPr>
      </p:pic>
    </p:spTree>
    <p:extLst>
      <p:ext uri="{BB962C8B-B14F-4D97-AF65-F5344CB8AC3E}">
        <p14:creationId xmlns:p14="http://schemas.microsoft.com/office/powerpoint/2010/main" val="25893290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06926-A7E5-544E-DC3C-0A3F1F33EDE7}"/>
              </a:ext>
            </a:extLst>
          </p:cNvPr>
          <p:cNvSpPr>
            <a:spLocks noGrp="1"/>
          </p:cNvSpPr>
          <p:nvPr>
            <p:ph type="title"/>
          </p:nvPr>
        </p:nvSpPr>
        <p:spPr/>
        <p:txBody>
          <a:bodyPr/>
          <a:lstStyle/>
          <a:p>
            <a:r>
              <a:rPr lang="en-US" dirty="0"/>
              <a:t>Mean Groundwater Age – w12 </a:t>
            </a:r>
          </a:p>
        </p:txBody>
      </p:sp>
      <p:sp>
        <p:nvSpPr>
          <p:cNvPr id="6" name="Slide Number Placeholder 5">
            <a:extLst>
              <a:ext uri="{FF2B5EF4-FFF2-40B4-BE49-F238E27FC236}">
                <a16:creationId xmlns:a16="http://schemas.microsoft.com/office/drawing/2014/main" id="{7142C495-5F87-40B5-F4F7-738610BA287B}"/>
              </a:ext>
            </a:extLst>
          </p:cNvPr>
          <p:cNvSpPr>
            <a:spLocks noGrp="1"/>
          </p:cNvSpPr>
          <p:nvPr>
            <p:ph type="sldNum" sz="quarter" idx="12"/>
          </p:nvPr>
        </p:nvSpPr>
        <p:spPr/>
        <p:txBody>
          <a:bodyPr/>
          <a:lstStyle/>
          <a:p>
            <a:fld id="{48F63A3B-78C7-47BE-AE5E-E10140E04643}" type="slidenum">
              <a:rPr lang="en-US" smtClean="0"/>
              <a:t>21</a:t>
            </a:fld>
            <a:endParaRPr lang="en-US" dirty="0"/>
          </a:p>
        </p:txBody>
      </p:sp>
      <p:pic>
        <p:nvPicPr>
          <p:cNvPr id="13" name="Content Placeholder 12">
            <a:extLst>
              <a:ext uri="{FF2B5EF4-FFF2-40B4-BE49-F238E27FC236}">
                <a16:creationId xmlns:a16="http://schemas.microsoft.com/office/drawing/2014/main" id="{02DB24E2-7169-DCBF-B1DA-90C67A1C9977}"/>
              </a:ext>
            </a:extLst>
          </p:cNvPr>
          <p:cNvPicPr>
            <a:picLocks noGrp="1" noChangeAspect="1"/>
          </p:cNvPicPr>
          <p:nvPr>
            <p:ph idx="1"/>
          </p:nvPr>
        </p:nvPicPr>
        <p:blipFill>
          <a:blip r:embed="rId2"/>
          <a:stretch>
            <a:fillRect/>
          </a:stretch>
        </p:blipFill>
        <p:spPr>
          <a:xfrm>
            <a:off x="387023" y="2224373"/>
            <a:ext cx="5271126" cy="3107614"/>
          </a:xfrm>
          <a:prstGeom prst="rect">
            <a:avLst/>
          </a:prstGeom>
        </p:spPr>
      </p:pic>
      <p:pic>
        <p:nvPicPr>
          <p:cNvPr id="15" name="Picture 14">
            <a:extLst>
              <a:ext uri="{FF2B5EF4-FFF2-40B4-BE49-F238E27FC236}">
                <a16:creationId xmlns:a16="http://schemas.microsoft.com/office/drawing/2014/main" id="{C5B9DA73-C898-89A6-41AC-F49254C105A4}"/>
              </a:ext>
            </a:extLst>
          </p:cNvPr>
          <p:cNvPicPr>
            <a:picLocks noChangeAspect="1"/>
          </p:cNvPicPr>
          <p:nvPr/>
        </p:nvPicPr>
        <p:blipFill>
          <a:blip r:embed="rId3"/>
          <a:stretch>
            <a:fillRect/>
          </a:stretch>
        </p:blipFill>
        <p:spPr>
          <a:xfrm>
            <a:off x="6096000" y="2224373"/>
            <a:ext cx="5560656" cy="3107614"/>
          </a:xfrm>
          <a:prstGeom prst="rect">
            <a:avLst/>
          </a:prstGeom>
        </p:spPr>
      </p:pic>
    </p:spTree>
    <p:extLst>
      <p:ext uri="{BB962C8B-B14F-4D97-AF65-F5344CB8AC3E}">
        <p14:creationId xmlns:p14="http://schemas.microsoft.com/office/powerpoint/2010/main" val="26436358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3DAF7-D3BB-36E1-62AB-26386249BEBF}"/>
              </a:ext>
            </a:extLst>
          </p:cNvPr>
          <p:cNvSpPr>
            <a:spLocks noGrp="1"/>
          </p:cNvSpPr>
          <p:nvPr>
            <p:ph type="title"/>
          </p:nvPr>
        </p:nvSpPr>
        <p:spPr/>
        <p:txBody>
          <a:bodyPr/>
          <a:lstStyle/>
          <a:p>
            <a:r>
              <a:rPr lang="en-US" dirty="0"/>
              <a:t>Exit Probability for w12 (Capture zone of)</a:t>
            </a:r>
          </a:p>
        </p:txBody>
      </p:sp>
      <p:sp>
        <p:nvSpPr>
          <p:cNvPr id="6" name="Slide Number Placeholder 5">
            <a:extLst>
              <a:ext uri="{FF2B5EF4-FFF2-40B4-BE49-F238E27FC236}">
                <a16:creationId xmlns:a16="http://schemas.microsoft.com/office/drawing/2014/main" id="{6BA522ED-12AC-32B1-C2CD-8766642F5E64}"/>
              </a:ext>
            </a:extLst>
          </p:cNvPr>
          <p:cNvSpPr>
            <a:spLocks noGrp="1"/>
          </p:cNvSpPr>
          <p:nvPr>
            <p:ph type="sldNum" sz="quarter" idx="12"/>
          </p:nvPr>
        </p:nvSpPr>
        <p:spPr/>
        <p:txBody>
          <a:bodyPr/>
          <a:lstStyle/>
          <a:p>
            <a:fld id="{48F63A3B-78C7-47BE-AE5E-E10140E04643}" type="slidenum">
              <a:rPr lang="en-US" smtClean="0"/>
              <a:t>22</a:t>
            </a:fld>
            <a:endParaRPr lang="en-US" dirty="0"/>
          </a:p>
        </p:txBody>
      </p:sp>
      <p:pic>
        <p:nvPicPr>
          <p:cNvPr id="5" name="Picture 4">
            <a:extLst>
              <a:ext uri="{FF2B5EF4-FFF2-40B4-BE49-F238E27FC236}">
                <a16:creationId xmlns:a16="http://schemas.microsoft.com/office/drawing/2014/main" id="{E093A49E-9250-4E07-24F5-02F6BA6EEAFF}"/>
              </a:ext>
            </a:extLst>
          </p:cNvPr>
          <p:cNvPicPr>
            <a:picLocks noChangeAspect="1"/>
          </p:cNvPicPr>
          <p:nvPr/>
        </p:nvPicPr>
        <p:blipFill>
          <a:blip r:embed="rId2"/>
          <a:stretch>
            <a:fillRect/>
          </a:stretch>
        </p:blipFill>
        <p:spPr>
          <a:xfrm>
            <a:off x="5392046" y="2364075"/>
            <a:ext cx="6488083" cy="3408462"/>
          </a:xfrm>
          <a:prstGeom prst="rect">
            <a:avLst/>
          </a:prstGeom>
        </p:spPr>
      </p:pic>
      <p:pic>
        <p:nvPicPr>
          <p:cNvPr id="12" name="Content Placeholder 11">
            <a:extLst>
              <a:ext uri="{FF2B5EF4-FFF2-40B4-BE49-F238E27FC236}">
                <a16:creationId xmlns:a16="http://schemas.microsoft.com/office/drawing/2014/main" id="{40756BE0-6066-3B2A-3450-06AECF5C9021}"/>
              </a:ext>
            </a:extLst>
          </p:cNvPr>
          <p:cNvPicPr>
            <a:picLocks noGrp="1" noChangeAspect="1"/>
          </p:cNvPicPr>
          <p:nvPr>
            <p:ph idx="1"/>
          </p:nvPr>
        </p:nvPicPr>
        <p:blipFill>
          <a:blip r:embed="rId3"/>
          <a:stretch>
            <a:fillRect/>
          </a:stretch>
        </p:blipFill>
        <p:spPr>
          <a:xfrm>
            <a:off x="107300" y="2364075"/>
            <a:ext cx="5284746" cy="3336336"/>
          </a:xfrm>
          <a:prstGeom prst="rect">
            <a:avLst/>
          </a:prstGeom>
        </p:spPr>
      </p:pic>
    </p:spTree>
    <p:extLst>
      <p:ext uri="{BB962C8B-B14F-4D97-AF65-F5344CB8AC3E}">
        <p14:creationId xmlns:p14="http://schemas.microsoft.com/office/powerpoint/2010/main" val="32232547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445A1-B58F-6A95-DDCB-2D8CCBE25A01}"/>
              </a:ext>
            </a:extLst>
          </p:cNvPr>
          <p:cNvSpPr>
            <a:spLocks noGrp="1"/>
          </p:cNvSpPr>
          <p:nvPr>
            <p:ph type="title"/>
          </p:nvPr>
        </p:nvSpPr>
        <p:spPr/>
        <p:txBody>
          <a:bodyPr/>
          <a:lstStyle/>
          <a:p>
            <a:r>
              <a:rPr lang="en-US" dirty="0"/>
              <a:t>Mean Life-expectancy +Exit Prob well 12</a:t>
            </a:r>
          </a:p>
        </p:txBody>
      </p:sp>
      <p:pic>
        <p:nvPicPr>
          <p:cNvPr id="8" name="Content Placeholder 7">
            <a:extLst>
              <a:ext uri="{FF2B5EF4-FFF2-40B4-BE49-F238E27FC236}">
                <a16:creationId xmlns:a16="http://schemas.microsoft.com/office/drawing/2014/main" id="{3C1BA965-FDC4-D45A-ACED-3FDBB71FD01F}"/>
              </a:ext>
            </a:extLst>
          </p:cNvPr>
          <p:cNvPicPr>
            <a:picLocks noGrp="1" noChangeAspect="1"/>
          </p:cNvPicPr>
          <p:nvPr>
            <p:ph idx="1"/>
          </p:nvPr>
        </p:nvPicPr>
        <p:blipFill>
          <a:blip r:embed="rId2"/>
          <a:stretch>
            <a:fillRect/>
          </a:stretch>
        </p:blipFill>
        <p:spPr>
          <a:xfrm>
            <a:off x="1094041" y="2302516"/>
            <a:ext cx="5587647" cy="3667131"/>
          </a:xfrm>
          <a:prstGeom prst="rect">
            <a:avLst/>
          </a:prstGeom>
        </p:spPr>
      </p:pic>
      <p:sp>
        <p:nvSpPr>
          <p:cNvPr id="6" name="Slide Number Placeholder 5">
            <a:extLst>
              <a:ext uri="{FF2B5EF4-FFF2-40B4-BE49-F238E27FC236}">
                <a16:creationId xmlns:a16="http://schemas.microsoft.com/office/drawing/2014/main" id="{F321B2FA-BBB0-06B7-7BE0-B386D0143D35}"/>
              </a:ext>
            </a:extLst>
          </p:cNvPr>
          <p:cNvSpPr>
            <a:spLocks noGrp="1"/>
          </p:cNvSpPr>
          <p:nvPr>
            <p:ph type="sldNum" sz="quarter" idx="12"/>
          </p:nvPr>
        </p:nvSpPr>
        <p:spPr/>
        <p:txBody>
          <a:bodyPr/>
          <a:lstStyle/>
          <a:p>
            <a:fld id="{48F63A3B-78C7-47BE-AE5E-E10140E04643}" type="slidenum">
              <a:rPr lang="en-US" smtClean="0"/>
              <a:t>23</a:t>
            </a:fld>
            <a:endParaRPr lang="en-US" dirty="0"/>
          </a:p>
        </p:txBody>
      </p:sp>
      <p:pic>
        <p:nvPicPr>
          <p:cNvPr id="10" name="Picture 9">
            <a:extLst>
              <a:ext uri="{FF2B5EF4-FFF2-40B4-BE49-F238E27FC236}">
                <a16:creationId xmlns:a16="http://schemas.microsoft.com/office/drawing/2014/main" id="{B419DE0A-525A-3B5B-455A-42A66A20FCB5}"/>
              </a:ext>
            </a:extLst>
          </p:cNvPr>
          <p:cNvPicPr>
            <a:picLocks noChangeAspect="1"/>
          </p:cNvPicPr>
          <p:nvPr/>
        </p:nvPicPr>
        <p:blipFill>
          <a:blip r:embed="rId3"/>
          <a:stretch>
            <a:fillRect/>
          </a:stretch>
        </p:blipFill>
        <p:spPr>
          <a:xfrm>
            <a:off x="6958581" y="2302517"/>
            <a:ext cx="4988908" cy="3667132"/>
          </a:xfrm>
          <a:prstGeom prst="rect">
            <a:avLst/>
          </a:prstGeom>
        </p:spPr>
      </p:pic>
    </p:spTree>
    <p:extLst>
      <p:ext uri="{BB962C8B-B14F-4D97-AF65-F5344CB8AC3E}">
        <p14:creationId xmlns:p14="http://schemas.microsoft.com/office/powerpoint/2010/main" val="31092283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D28C3-2F2A-EA79-1770-2E784B7B6BE2}"/>
              </a:ext>
            </a:extLst>
          </p:cNvPr>
          <p:cNvSpPr>
            <a:spLocks noGrp="1"/>
          </p:cNvSpPr>
          <p:nvPr>
            <p:ph type="title"/>
          </p:nvPr>
        </p:nvSpPr>
        <p:spPr/>
        <p:txBody>
          <a:bodyPr/>
          <a:lstStyle/>
          <a:p>
            <a:r>
              <a:rPr lang="en-US" dirty="0"/>
              <a:t>Mean Life Expectancy + EPR for wells 12 </a:t>
            </a:r>
          </a:p>
        </p:txBody>
      </p:sp>
      <p:pic>
        <p:nvPicPr>
          <p:cNvPr id="8" name="Content Placeholder 7">
            <a:extLst>
              <a:ext uri="{FF2B5EF4-FFF2-40B4-BE49-F238E27FC236}">
                <a16:creationId xmlns:a16="http://schemas.microsoft.com/office/drawing/2014/main" id="{5C5C0AD1-EAB0-C207-604E-4BE2CD0D18C7}"/>
              </a:ext>
            </a:extLst>
          </p:cNvPr>
          <p:cNvPicPr>
            <a:picLocks noGrp="1" noChangeAspect="1"/>
          </p:cNvPicPr>
          <p:nvPr>
            <p:ph idx="1"/>
          </p:nvPr>
        </p:nvPicPr>
        <p:blipFill>
          <a:blip r:embed="rId2"/>
          <a:stretch>
            <a:fillRect/>
          </a:stretch>
        </p:blipFill>
        <p:spPr>
          <a:xfrm>
            <a:off x="963413" y="2344702"/>
            <a:ext cx="4874679" cy="2810101"/>
          </a:xfrm>
          <a:prstGeom prst="rect">
            <a:avLst/>
          </a:prstGeom>
        </p:spPr>
      </p:pic>
      <p:sp>
        <p:nvSpPr>
          <p:cNvPr id="6" name="Slide Number Placeholder 5">
            <a:extLst>
              <a:ext uri="{FF2B5EF4-FFF2-40B4-BE49-F238E27FC236}">
                <a16:creationId xmlns:a16="http://schemas.microsoft.com/office/drawing/2014/main" id="{770A041B-CF22-B080-619B-DD5E6EF1BE99}"/>
              </a:ext>
            </a:extLst>
          </p:cNvPr>
          <p:cNvSpPr>
            <a:spLocks noGrp="1"/>
          </p:cNvSpPr>
          <p:nvPr>
            <p:ph type="sldNum" sz="quarter" idx="12"/>
          </p:nvPr>
        </p:nvSpPr>
        <p:spPr/>
        <p:txBody>
          <a:bodyPr/>
          <a:lstStyle/>
          <a:p>
            <a:fld id="{48F63A3B-78C7-47BE-AE5E-E10140E04643}" type="slidenum">
              <a:rPr lang="en-US" smtClean="0"/>
              <a:t>24</a:t>
            </a:fld>
            <a:endParaRPr lang="en-US" dirty="0"/>
          </a:p>
        </p:txBody>
      </p:sp>
      <p:pic>
        <p:nvPicPr>
          <p:cNvPr id="10" name="Picture 9">
            <a:extLst>
              <a:ext uri="{FF2B5EF4-FFF2-40B4-BE49-F238E27FC236}">
                <a16:creationId xmlns:a16="http://schemas.microsoft.com/office/drawing/2014/main" id="{C63A5CAD-C175-3EB1-A82E-A77082825438}"/>
              </a:ext>
            </a:extLst>
          </p:cNvPr>
          <p:cNvPicPr>
            <a:picLocks noChangeAspect="1"/>
          </p:cNvPicPr>
          <p:nvPr/>
        </p:nvPicPr>
        <p:blipFill>
          <a:blip r:embed="rId3"/>
          <a:stretch>
            <a:fillRect/>
          </a:stretch>
        </p:blipFill>
        <p:spPr>
          <a:xfrm>
            <a:off x="6453289" y="2344702"/>
            <a:ext cx="5092267" cy="2971125"/>
          </a:xfrm>
          <a:prstGeom prst="rect">
            <a:avLst/>
          </a:prstGeom>
        </p:spPr>
      </p:pic>
    </p:spTree>
    <p:extLst>
      <p:ext uri="{BB962C8B-B14F-4D97-AF65-F5344CB8AC3E}">
        <p14:creationId xmlns:p14="http://schemas.microsoft.com/office/powerpoint/2010/main" val="15088518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37213-9D61-ECAB-60E0-36FB46E423FF}"/>
              </a:ext>
            </a:extLst>
          </p:cNvPr>
          <p:cNvSpPr>
            <a:spLocks noGrp="1"/>
          </p:cNvSpPr>
          <p:nvPr>
            <p:ph type="title"/>
          </p:nvPr>
        </p:nvSpPr>
        <p:spPr/>
        <p:txBody>
          <a:bodyPr>
            <a:normAutofit fontScale="90000"/>
          </a:bodyPr>
          <a:lstStyle/>
          <a:p>
            <a:r>
              <a:rPr lang="en-US" dirty="0"/>
              <a:t>Proportions of the pumping-well rate with respect to their origin of infiltration</a:t>
            </a:r>
          </a:p>
        </p:txBody>
      </p:sp>
      <p:graphicFrame>
        <p:nvGraphicFramePr>
          <p:cNvPr id="7" name="Content Placeholder 6">
            <a:extLst>
              <a:ext uri="{FF2B5EF4-FFF2-40B4-BE49-F238E27FC236}">
                <a16:creationId xmlns:a16="http://schemas.microsoft.com/office/drawing/2014/main" id="{31FF3324-4EDA-5AAD-64DC-1928E99F0EBB}"/>
              </a:ext>
            </a:extLst>
          </p:cNvPr>
          <p:cNvGraphicFramePr>
            <a:graphicFrameLocks noGrp="1"/>
          </p:cNvGraphicFramePr>
          <p:nvPr>
            <p:ph idx="1"/>
            <p:extLst>
              <p:ext uri="{D42A27DB-BD31-4B8C-83A1-F6EECF244321}">
                <p14:modId xmlns:p14="http://schemas.microsoft.com/office/powerpoint/2010/main" val="2462819089"/>
              </p:ext>
            </p:extLst>
          </p:nvPr>
        </p:nvGraphicFramePr>
        <p:xfrm>
          <a:off x="3127373" y="2411604"/>
          <a:ext cx="7925813" cy="2767075"/>
        </p:xfrm>
        <a:graphic>
          <a:graphicData uri="http://schemas.openxmlformats.org/drawingml/2006/table">
            <a:tbl>
              <a:tblPr firstRow="1" firstCol="1" bandRow="1"/>
              <a:tblGrid>
                <a:gridCol w="1462250">
                  <a:extLst>
                    <a:ext uri="{9D8B030D-6E8A-4147-A177-3AD203B41FA5}">
                      <a16:colId xmlns:a16="http://schemas.microsoft.com/office/drawing/2014/main" val="624951768"/>
                    </a:ext>
                  </a:extLst>
                </a:gridCol>
                <a:gridCol w="1619916">
                  <a:extLst>
                    <a:ext uri="{9D8B030D-6E8A-4147-A177-3AD203B41FA5}">
                      <a16:colId xmlns:a16="http://schemas.microsoft.com/office/drawing/2014/main" val="2167994237"/>
                    </a:ext>
                  </a:extLst>
                </a:gridCol>
                <a:gridCol w="1624156">
                  <a:extLst>
                    <a:ext uri="{9D8B030D-6E8A-4147-A177-3AD203B41FA5}">
                      <a16:colId xmlns:a16="http://schemas.microsoft.com/office/drawing/2014/main" val="2822959050"/>
                    </a:ext>
                  </a:extLst>
                </a:gridCol>
                <a:gridCol w="1897110">
                  <a:extLst>
                    <a:ext uri="{9D8B030D-6E8A-4147-A177-3AD203B41FA5}">
                      <a16:colId xmlns:a16="http://schemas.microsoft.com/office/drawing/2014/main" val="3512664078"/>
                    </a:ext>
                  </a:extLst>
                </a:gridCol>
                <a:gridCol w="1322381">
                  <a:extLst>
                    <a:ext uri="{9D8B030D-6E8A-4147-A177-3AD203B41FA5}">
                      <a16:colId xmlns:a16="http://schemas.microsoft.com/office/drawing/2014/main" val="1713804547"/>
                    </a:ext>
                  </a:extLst>
                </a:gridCol>
              </a:tblGrid>
              <a:tr h="1055077">
                <a:tc>
                  <a:txBody>
                    <a:bodyPr/>
                    <a:lstStyle/>
                    <a:p>
                      <a:pPr marL="0" marR="0">
                        <a:lnSpc>
                          <a:spcPct val="115000"/>
                        </a:lnSpc>
                        <a:spcAft>
                          <a:spcPts val="800"/>
                        </a:spcAft>
                        <a:buNone/>
                      </a:pPr>
                      <a:r>
                        <a:rPr lang="en-US" sz="1200" b="1" kern="100">
                          <a:effectLst/>
                          <a:latin typeface="Aptos" panose="020B0004020202020204" pitchFamily="34" charset="0"/>
                          <a:ea typeface="Aptos" panose="020B0004020202020204" pitchFamily="34" charset="0"/>
                          <a:cs typeface="Times New Roman" panose="02020603050405020304" pitchFamily="18" charset="0"/>
                        </a:rPr>
                        <a:t>Well</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Aft>
                          <a:spcPts val="800"/>
                        </a:spcAft>
                        <a:buNone/>
                      </a:pPr>
                      <a:r>
                        <a:rPr lang="en-US" sz="1200" b="1" kern="100" dirty="0">
                          <a:effectLst/>
                          <a:latin typeface="Aptos" panose="020B0004020202020204" pitchFamily="34" charset="0"/>
                          <a:ea typeface="Aptos" panose="020B0004020202020204" pitchFamily="34" charset="0"/>
                          <a:cs typeface="Times New Roman" panose="02020603050405020304" pitchFamily="18" charset="0"/>
                        </a:rPr>
                        <a:t>Constant Head BCs</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15000"/>
                        </a:lnSpc>
                        <a:spcAft>
                          <a:spcPts val="800"/>
                        </a:spcAft>
                        <a:buNone/>
                      </a:pPr>
                      <a:r>
                        <a:rPr lang="en-US" sz="1200" b="1" kern="100" dirty="0">
                          <a:effectLst/>
                          <a:latin typeface="Aptos" panose="020B0004020202020204" pitchFamily="34" charset="0"/>
                          <a:ea typeface="Aptos" panose="020B0004020202020204" pitchFamily="34" charset="0"/>
                          <a:cs typeface="Times New Roman" panose="02020603050405020304" pitchFamily="18" charset="0"/>
                        </a:rPr>
                        <a:t>(m</a:t>
                      </a:r>
                      <a:r>
                        <a:rPr lang="en-US" sz="1200" b="1" kern="100" baseline="30000" dirty="0">
                          <a:effectLst/>
                          <a:latin typeface="Aptos" panose="020B0004020202020204" pitchFamily="34" charset="0"/>
                          <a:ea typeface="Aptos" panose="020B0004020202020204" pitchFamily="34" charset="0"/>
                          <a:cs typeface="Times New Roman" panose="02020603050405020304" pitchFamily="18" charset="0"/>
                        </a:rPr>
                        <a:t>3</a:t>
                      </a:r>
                      <a:r>
                        <a:rPr lang="en-US" sz="1200" b="1" kern="100" dirty="0">
                          <a:effectLst/>
                          <a:latin typeface="Aptos" panose="020B0004020202020204" pitchFamily="34" charset="0"/>
                          <a:ea typeface="Aptos" panose="020B0004020202020204" pitchFamily="34" charset="0"/>
                          <a:cs typeface="Times New Roman" panose="02020603050405020304" pitchFamily="18" charset="0"/>
                        </a:rPr>
                        <a:t>/d)</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Aft>
                          <a:spcPts val="800"/>
                        </a:spcAft>
                        <a:buNone/>
                      </a:pPr>
                      <a:r>
                        <a:rPr lang="en-US" sz="1200" b="1" kern="100">
                          <a:effectLst/>
                          <a:latin typeface="Aptos" panose="020B0004020202020204" pitchFamily="34" charset="0"/>
                          <a:ea typeface="Aptos" panose="020B0004020202020204" pitchFamily="34" charset="0"/>
                          <a:cs typeface="Times New Roman" panose="02020603050405020304" pitchFamily="18" charset="0"/>
                        </a:rPr>
                        <a:t>Transfer BCs (Pond and Focused Recharge Area)</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200" b="1" kern="100">
                          <a:effectLst/>
                          <a:latin typeface="Aptos" panose="020B0004020202020204" pitchFamily="34" charset="0"/>
                          <a:ea typeface="Aptos" panose="020B0004020202020204" pitchFamily="34" charset="0"/>
                          <a:cs typeface="Times New Roman" panose="02020603050405020304" pitchFamily="18" charset="0"/>
                        </a:rPr>
                        <a:t>(m</a:t>
                      </a:r>
                      <a:r>
                        <a:rPr lang="en-US" sz="1200" b="1" kern="100" baseline="30000">
                          <a:effectLst/>
                          <a:latin typeface="Aptos" panose="020B0004020202020204" pitchFamily="34" charset="0"/>
                          <a:ea typeface="Aptos" panose="020B0004020202020204" pitchFamily="34" charset="0"/>
                          <a:cs typeface="Times New Roman" panose="02020603050405020304" pitchFamily="18" charset="0"/>
                        </a:rPr>
                        <a:t>3</a:t>
                      </a:r>
                      <a:r>
                        <a:rPr lang="en-US" sz="1200" b="1" kern="100">
                          <a:effectLst/>
                          <a:latin typeface="Aptos" panose="020B0004020202020204" pitchFamily="34" charset="0"/>
                          <a:ea typeface="Aptos" panose="020B0004020202020204" pitchFamily="34" charset="0"/>
                          <a:cs typeface="Times New Roman" panose="02020603050405020304" pitchFamily="18" charset="0"/>
                        </a:rPr>
                        <a:t>/d)</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Aft>
                          <a:spcPts val="800"/>
                        </a:spcAft>
                        <a:buNone/>
                      </a:pPr>
                      <a:r>
                        <a:rPr lang="en-US" sz="1200" b="1" kern="100" dirty="0">
                          <a:effectLst/>
                          <a:latin typeface="Aptos" panose="020B0004020202020204" pitchFamily="34" charset="0"/>
                          <a:ea typeface="Aptos" panose="020B0004020202020204" pitchFamily="34" charset="0"/>
                          <a:cs typeface="Times New Roman" panose="02020603050405020304" pitchFamily="18" charset="0"/>
                        </a:rPr>
                        <a:t> Distributed Source (Recharge)</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200" b="1" kern="100" dirty="0">
                          <a:effectLst/>
                          <a:latin typeface="Aptos" panose="020B0004020202020204" pitchFamily="34" charset="0"/>
                          <a:ea typeface="Aptos" panose="020B0004020202020204" pitchFamily="34" charset="0"/>
                          <a:cs typeface="Times New Roman" panose="02020603050405020304" pitchFamily="18" charset="0"/>
                        </a:rPr>
                        <a:t> </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200" b="1" kern="100" dirty="0">
                          <a:effectLst/>
                          <a:latin typeface="Aptos" panose="020B0004020202020204" pitchFamily="34" charset="0"/>
                          <a:ea typeface="Aptos" panose="020B0004020202020204" pitchFamily="34" charset="0"/>
                          <a:cs typeface="Times New Roman" panose="02020603050405020304" pitchFamily="18" charset="0"/>
                        </a:rPr>
                        <a:t>    (m</a:t>
                      </a:r>
                      <a:r>
                        <a:rPr lang="en-US" sz="1200" b="1" kern="100" baseline="30000" dirty="0">
                          <a:effectLst/>
                          <a:latin typeface="Aptos" panose="020B0004020202020204" pitchFamily="34" charset="0"/>
                          <a:ea typeface="Aptos" panose="020B0004020202020204" pitchFamily="34" charset="0"/>
                          <a:cs typeface="Times New Roman" panose="02020603050405020304" pitchFamily="18" charset="0"/>
                        </a:rPr>
                        <a:t>3</a:t>
                      </a:r>
                      <a:r>
                        <a:rPr lang="en-US" sz="1200" b="1" kern="100" dirty="0">
                          <a:effectLst/>
                          <a:latin typeface="Aptos" panose="020B0004020202020204" pitchFamily="34" charset="0"/>
                          <a:ea typeface="Aptos" panose="020B0004020202020204" pitchFamily="34" charset="0"/>
                          <a:cs typeface="Times New Roman" panose="02020603050405020304" pitchFamily="18" charset="0"/>
                        </a:rPr>
                        <a:t>/d)</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Aft>
                          <a:spcPts val="800"/>
                        </a:spcAft>
                        <a:buNone/>
                      </a:pPr>
                      <a:r>
                        <a:rPr lang="en-US" sz="1200" b="1" kern="100" dirty="0">
                          <a:effectLst/>
                          <a:latin typeface="Aptos" panose="020B0004020202020204" pitchFamily="34" charset="0"/>
                          <a:ea typeface="Aptos" panose="020B0004020202020204" pitchFamily="34" charset="0"/>
                          <a:cs typeface="Times New Roman" panose="02020603050405020304" pitchFamily="18" charset="0"/>
                        </a:rPr>
                        <a:t>Net Total</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200" b="1" kern="100" dirty="0">
                          <a:effectLst/>
                          <a:latin typeface="Aptos" panose="020B0004020202020204" pitchFamily="34" charset="0"/>
                          <a:ea typeface="Aptos" panose="020B0004020202020204" pitchFamily="34" charset="0"/>
                          <a:cs typeface="Times New Roman" panose="02020603050405020304" pitchFamily="18" charset="0"/>
                        </a:rPr>
                        <a:t> </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200" b="1" kern="100" dirty="0">
                          <a:effectLst/>
                          <a:latin typeface="Aptos" panose="020B0004020202020204" pitchFamily="34" charset="0"/>
                          <a:ea typeface="Aptos" panose="020B0004020202020204" pitchFamily="34" charset="0"/>
                          <a:cs typeface="Times New Roman" panose="02020603050405020304" pitchFamily="18" charset="0"/>
                        </a:rPr>
                        <a:t> </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200" b="1" kern="100" dirty="0">
                          <a:effectLst/>
                          <a:latin typeface="Aptos" panose="020B0004020202020204" pitchFamily="34" charset="0"/>
                          <a:ea typeface="Aptos" panose="020B0004020202020204" pitchFamily="34" charset="0"/>
                          <a:cs typeface="Times New Roman" panose="02020603050405020304" pitchFamily="18" charset="0"/>
                        </a:rPr>
                        <a:t>(m</a:t>
                      </a:r>
                      <a:r>
                        <a:rPr lang="en-US" sz="1200" b="1" kern="100" baseline="30000" dirty="0">
                          <a:effectLst/>
                          <a:latin typeface="Aptos" panose="020B0004020202020204" pitchFamily="34" charset="0"/>
                          <a:ea typeface="Aptos" panose="020B0004020202020204" pitchFamily="34" charset="0"/>
                          <a:cs typeface="Times New Roman" panose="02020603050405020304" pitchFamily="18" charset="0"/>
                        </a:rPr>
                        <a:t>3</a:t>
                      </a:r>
                      <a:r>
                        <a:rPr lang="en-US" sz="1200" b="1" kern="100" dirty="0">
                          <a:effectLst/>
                          <a:latin typeface="Aptos" panose="020B0004020202020204" pitchFamily="34" charset="0"/>
                          <a:ea typeface="Aptos" panose="020B0004020202020204" pitchFamily="34" charset="0"/>
                          <a:cs typeface="Times New Roman" panose="02020603050405020304" pitchFamily="18" charset="0"/>
                        </a:rPr>
                        <a:t>/d)</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98738063"/>
                  </a:ext>
                </a:extLst>
              </a:tr>
              <a:tr h="515123">
                <a:tc>
                  <a:txBody>
                    <a:bodyPr/>
                    <a:lstStyle/>
                    <a:p>
                      <a:pPr marL="0" marR="0">
                        <a:lnSpc>
                          <a:spcPct val="115000"/>
                        </a:lnSpc>
                        <a:spcAft>
                          <a:spcPts val="800"/>
                        </a:spcAft>
                        <a:buNone/>
                      </a:pPr>
                      <a:r>
                        <a:rPr lang="en-US" sz="1200" kern="100">
                          <a:effectLst/>
                          <a:latin typeface="Aptos" panose="020B0004020202020204" pitchFamily="34" charset="0"/>
                          <a:ea typeface="Aptos" panose="020B0004020202020204" pitchFamily="34" charset="0"/>
                          <a:cs typeface="Times New Roman" panose="02020603050405020304" pitchFamily="18" charset="0"/>
                        </a:rPr>
                        <a:t>Well 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Aft>
                          <a:spcPts val="800"/>
                        </a:spcAft>
                        <a:buNone/>
                      </a:pPr>
                      <a:r>
                        <a:rPr lang="en-US" sz="1200" kern="100">
                          <a:effectLst/>
                          <a:latin typeface="Aptos" panose="020B0004020202020204" pitchFamily="34" charset="0"/>
                          <a:ea typeface="Aptos" panose="020B0004020202020204" pitchFamily="34" charset="0"/>
                          <a:cs typeface="Times New Roman" panose="02020603050405020304" pitchFamily="18" charset="0"/>
                        </a:rPr>
                        <a:t>8.734x10</a:t>
                      </a:r>
                      <a:r>
                        <a:rPr lang="en-US" sz="1200" kern="100" baseline="30000">
                          <a:effectLst/>
                          <a:latin typeface="Aptos" panose="020B0004020202020204" pitchFamily="34" charset="0"/>
                          <a:ea typeface="Aptos" panose="020B0004020202020204" pitchFamily="34" charset="0"/>
                          <a:cs typeface="Times New Roman" panose="02020603050405020304" pitchFamily="18" charset="0"/>
                        </a:rPr>
                        <a:t>-6</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Aft>
                          <a:spcPts val="800"/>
                        </a:spcAft>
                        <a:buNone/>
                      </a:pPr>
                      <a:r>
                        <a:rPr lang="en-US" sz="1200" kern="100">
                          <a:effectLst/>
                          <a:latin typeface="Aptos" panose="020B0004020202020204" pitchFamily="34" charset="0"/>
                          <a:ea typeface="Aptos" panose="020B0004020202020204" pitchFamily="34" charset="0"/>
                          <a:cs typeface="Times New Roman" panose="02020603050405020304" pitchFamily="18" charset="0"/>
                        </a:rPr>
                        <a:t>270.97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Aft>
                          <a:spcPts val="800"/>
                        </a:spcAft>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76.583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Aft>
                          <a:spcPts val="800"/>
                        </a:spcAft>
                        <a:buNone/>
                      </a:pPr>
                      <a:r>
                        <a:rPr lang="en-US" sz="1200" kern="100">
                          <a:effectLst/>
                          <a:latin typeface="Aptos" panose="020B0004020202020204" pitchFamily="34" charset="0"/>
                          <a:ea typeface="Aptos" panose="020B0004020202020204" pitchFamily="34" charset="0"/>
                          <a:cs typeface="Times New Roman" panose="02020603050405020304" pitchFamily="18" charset="0"/>
                        </a:rPr>
                        <a:t>51.728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37824860"/>
                  </a:ext>
                </a:extLst>
              </a:tr>
              <a:tr h="601195">
                <a:tc>
                  <a:txBody>
                    <a:bodyPr/>
                    <a:lstStyle/>
                    <a:p>
                      <a:pPr marL="0" marR="0">
                        <a:lnSpc>
                          <a:spcPct val="115000"/>
                        </a:lnSpc>
                        <a:spcAft>
                          <a:spcPts val="800"/>
                        </a:spcAft>
                        <a:buNone/>
                      </a:pPr>
                      <a:r>
                        <a:rPr lang="en-US" sz="1200" kern="100">
                          <a:effectLst/>
                          <a:latin typeface="Aptos" panose="020B0004020202020204" pitchFamily="34" charset="0"/>
                          <a:ea typeface="Aptos" panose="020B0004020202020204" pitchFamily="34" charset="0"/>
                          <a:cs typeface="Times New Roman" panose="02020603050405020304" pitchFamily="18" charset="0"/>
                        </a:rPr>
                        <a:t>Well 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Aft>
                          <a:spcPts val="800"/>
                        </a:spcAft>
                        <a:buNone/>
                      </a:pPr>
                      <a:r>
                        <a:rPr lang="en-US" sz="1200" kern="100">
                          <a:effectLst/>
                          <a:latin typeface="Aptos" panose="020B0004020202020204" pitchFamily="34" charset="0"/>
                          <a:ea typeface="Aptos" panose="020B0004020202020204" pitchFamily="34" charset="0"/>
                          <a:cs typeface="Times New Roman" panose="02020603050405020304" pitchFamily="18" charset="0"/>
                        </a:rPr>
                        <a:t>6.1x10</a:t>
                      </a:r>
                      <a:r>
                        <a:rPr lang="en-US" sz="1400" kern="100" baseline="30000">
                          <a:effectLst/>
                          <a:latin typeface="Aptos" panose="020B0004020202020204" pitchFamily="34" charset="0"/>
                          <a:ea typeface="Aptos" panose="020B0004020202020204" pitchFamily="34" charset="0"/>
                          <a:cs typeface="Times New Roman" panose="02020603050405020304" pitchFamily="18" charset="0"/>
                        </a:rPr>
                        <a:t>-6</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Aft>
                          <a:spcPts val="800"/>
                        </a:spcAft>
                        <a:buNone/>
                      </a:pPr>
                      <a:r>
                        <a:rPr lang="en-US" sz="1200" kern="100">
                          <a:effectLst/>
                          <a:latin typeface="Aptos" panose="020B0004020202020204" pitchFamily="34" charset="0"/>
                          <a:ea typeface="Aptos" panose="020B0004020202020204" pitchFamily="34" charset="0"/>
                          <a:cs typeface="Times New Roman" panose="02020603050405020304" pitchFamily="18" charset="0"/>
                        </a:rPr>
                        <a:t>732.21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Aft>
                          <a:spcPts val="800"/>
                        </a:spcAft>
                        <a:buNone/>
                      </a:pPr>
                      <a:r>
                        <a:rPr lang="en-US" sz="1200" kern="100">
                          <a:effectLst/>
                          <a:latin typeface="Aptos" panose="020B0004020202020204" pitchFamily="34" charset="0"/>
                          <a:ea typeface="Aptos" panose="020B0004020202020204" pitchFamily="34" charset="0"/>
                          <a:cs typeface="Times New Roman" panose="02020603050405020304" pitchFamily="18" charset="0"/>
                        </a:rPr>
                        <a:t>29.957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Aft>
                          <a:spcPts val="800"/>
                        </a:spcAft>
                        <a:buNone/>
                      </a:pPr>
                      <a:r>
                        <a:rPr lang="en-US" sz="1200" kern="100">
                          <a:effectLst/>
                          <a:latin typeface="Aptos" panose="020B0004020202020204" pitchFamily="34" charset="0"/>
                          <a:ea typeface="Aptos" panose="020B0004020202020204" pitchFamily="34" charset="0"/>
                          <a:cs typeface="Times New Roman" panose="02020603050405020304" pitchFamily="18" charset="0"/>
                        </a:rPr>
                        <a:t>445.65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77375541"/>
                  </a:ext>
                </a:extLst>
              </a:tr>
              <a:tr h="515123">
                <a:tc>
                  <a:txBody>
                    <a:bodyPr/>
                    <a:lstStyle/>
                    <a:p>
                      <a:pPr marL="0" marR="0">
                        <a:lnSpc>
                          <a:spcPct val="115000"/>
                        </a:lnSpc>
                        <a:spcAft>
                          <a:spcPts val="800"/>
                        </a:spcAft>
                        <a:buNone/>
                      </a:pPr>
                      <a:r>
                        <a:rPr lang="en-US" sz="1200" kern="100">
                          <a:effectLst/>
                          <a:latin typeface="Aptos" panose="020B0004020202020204" pitchFamily="34" charset="0"/>
                          <a:ea typeface="Aptos" panose="020B0004020202020204" pitchFamily="34" charset="0"/>
                          <a:cs typeface="Times New Roman" panose="02020603050405020304" pitchFamily="18" charset="0"/>
                        </a:rPr>
                        <a:t>Well 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Aft>
                          <a:spcPts val="800"/>
                        </a:spcAft>
                        <a:buNone/>
                      </a:pPr>
                      <a:r>
                        <a:rPr lang="en-US" sz="1200" kern="100">
                          <a:effectLst/>
                          <a:latin typeface="Aptos" panose="020B0004020202020204" pitchFamily="34" charset="0"/>
                          <a:ea typeface="Aptos" panose="020B0004020202020204" pitchFamily="34" charset="0"/>
                          <a:cs typeface="Times New Roman" panose="02020603050405020304" pitchFamily="18" charset="0"/>
                        </a:rPr>
                        <a:t>0.0022934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Aft>
                          <a:spcPts val="800"/>
                        </a:spcAft>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1058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Aft>
                          <a:spcPts val="800"/>
                        </a:spcAft>
                        <a:buNone/>
                      </a:pPr>
                      <a:r>
                        <a:rPr lang="en-US" sz="1200" kern="100">
                          <a:effectLst/>
                          <a:latin typeface="Aptos" panose="020B0004020202020204" pitchFamily="34" charset="0"/>
                          <a:ea typeface="Aptos" panose="020B0004020202020204" pitchFamily="34" charset="0"/>
                          <a:cs typeface="Times New Roman" panose="02020603050405020304" pitchFamily="18" charset="0"/>
                        </a:rPr>
                        <a:t>262.65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Aft>
                          <a:spcPts val="800"/>
                        </a:spcAft>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704.66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91326874"/>
                  </a:ext>
                </a:extLst>
              </a:tr>
            </a:tbl>
          </a:graphicData>
        </a:graphic>
      </p:graphicFrame>
      <p:sp>
        <p:nvSpPr>
          <p:cNvPr id="6" name="Slide Number Placeholder 5">
            <a:extLst>
              <a:ext uri="{FF2B5EF4-FFF2-40B4-BE49-F238E27FC236}">
                <a16:creationId xmlns:a16="http://schemas.microsoft.com/office/drawing/2014/main" id="{7EAC04DF-712F-DAB2-092D-5DA0DFFB5FEC}"/>
              </a:ext>
            </a:extLst>
          </p:cNvPr>
          <p:cNvSpPr>
            <a:spLocks noGrp="1"/>
          </p:cNvSpPr>
          <p:nvPr>
            <p:ph type="sldNum" sz="quarter" idx="12"/>
          </p:nvPr>
        </p:nvSpPr>
        <p:spPr/>
        <p:txBody>
          <a:bodyPr/>
          <a:lstStyle/>
          <a:p>
            <a:fld id="{48F63A3B-78C7-47BE-AE5E-E10140E04643}" type="slidenum">
              <a:rPr lang="en-US" smtClean="0"/>
              <a:t>25</a:t>
            </a:fld>
            <a:endParaRPr lang="en-US" dirty="0"/>
          </a:p>
        </p:txBody>
      </p:sp>
    </p:spTree>
    <p:extLst>
      <p:ext uri="{BB962C8B-B14F-4D97-AF65-F5344CB8AC3E}">
        <p14:creationId xmlns:p14="http://schemas.microsoft.com/office/powerpoint/2010/main" val="31861506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4F71E-D625-6CE5-F9D9-C69A5AF684DD}"/>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9F08D15F-88D8-C556-0571-BBCD33E35C38}"/>
              </a:ext>
            </a:extLst>
          </p:cNvPr>
          <p:cNvSpPr>
            <a:spLocks noGrp="1"/>
          </p:cNvSpPr>
          <p:nvPr>
            <p:ph sz="half" idx="1"/>
          </p:nvPr>
        </p:nvSpPr>
        <p:spPr>
          <a:xfrm>
            <a:off x="838200" y="1594624"/>
            <a:ext cx="11353800" cy="4582339"/>
          </a:xfrm>
        </p:spPr>
        <p:txBody>
          <a:bodyPr>
            <a:normAutofit fontScale="77500" lnSpcReduction="20000"/>
          </a:bodyPr>
          <a:lstStyle/>
          <a:p>
            <a:r>
              <a:rPr lang="en-US" dirty="0"/>
              <a:t>We developed a full transport hydrogeologic model that incorporate most of geologic features at the exact scales in part to characterize the flow field and the capture zones of the drinking supply in the St Peter DWSMA.</a:t>
            </a:r>
          </a:p>
          <a:p>
            <a:r>
              <a:rPr lang="en-US" dirty="0"/>
              <a:t>Clearly defined where our water is ‘born” and where it “dies” (in addition to flow BCs) to estimate the groundwater age . </a:t>
            </a:r>
          </a:p>
          <a:p>
            <a:r>
              <a:rPr lang="en-US" dirty="0"/>
              <a:t>We performed both manual and automated inversion analysis  and produced reasonable matches between the observed head data and model predictions. </a:t>
            </a:r>
          </a:p>
          <a:p>
            <a:r>
              <a:rPr lang="en-US" dirty="0"/>
              <a:t>We used the groundwater mean age/life expectancy to estimate the travel times within the DWSMA. (Travel times = age+life expectancy).</a:t>
            </a:r>
          </a:p>
          <a:p>
            <a:r>
              <a:rPr lang="en-US"/>
              <a:t>Mass budget returning the proportions of the pumping-well rate with respect to their origin of infiltration.</a:t>
            </a:r>
            <a:endParaRPr lang="en-US" dirty="0"/>
          </a:p>
          <a:p>
            <a:r>
              <a:rPr lang="en-US" dirty="0"/>
              <a:t>At this point we were not interested in the exact scalar number of the travel times but simply to prove the applicability of the methods which we have shown.</a:t>
            </a:r>
          </a:p>
        </p:txBody>
      </p:sp>
      <p:sp>
        <p:nvSpPr>
          <p:cNvPr id="7" name="Slide Number Placeholder 6">
            <a:extLst>
              <a:ext uri="{FF2B5EF4-FFF2-40B4-BE49-F238E27FC236}">
                <a16:creationId xmlns:a16="http://schemas.microsoft.com/office/drawing/2014/main" id="{A45DF4C4-C7EF-2D17-8191-EC046F8BB779}"/>
              </a:ext>
            </a:extLst>
          </p:cNvPr>
          <p:cNvSpPr>
            <a:spLocks noGrp="1"/>
          </p:cNvSpPr>
          <p:nvPr>
            <p:ph type="sldNum" sz="quarter" idx="12"/>
          </p:nvPr>
        </p:nvSpPr>
        <p:spPr/>
        <p:txBody>
          <a:bodyPr/>
          <a:lstStyle/>
          <a:p>
            <a:fld id="{48F63A3B-78C7-47BE-AE5E-E10140E04643}" type="slidenum">
              <a:rPr lang="en-US" smtClean="0"/>
              <a:t>26</a:t>
            </a:fld>
            <a:endParaRPr lang="en-US" dirty="0"/>
          </a:p>
        </p:txBody>
      </p:sp>
    </p:spTree>
    <p:extLst>
      <p:ext uri="{BB962C8B-B14F-4D97-AF65-F5344CB8AC3E}">
        <p14:creationId xmlns:p14="http://schemas.microsoft.com/office/powerpoint/2010/main" val="18584993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itle 6"/>
          <p:cNvSpPr>
            <a:spLocks noGrp="1"/>
          </p:cNvSpPr>
          <p:nvPr>
            <p:ph type="title"/>
          </p:nvPr>
        </p:nvSpPr>
        <p:spPr>
          <a:xfrm>
            <a:off x="0" y="1651380"/>
            <a:ext cx="12192000" cy="1733266"/>
          </a:xfrm>
        </p:spPr>
        <p:txBody>
          <a:bodyPr/>
          <a:lstStyle/>
          <a:p>
            <a:r>
              <a:rPr lang="en-US" dirty="0"/>
              <a:t>Thank you again!</a:t>
            </a:r>
          </a:p>
        </p:txBody>
      </p:sp>
      <p:sp>
        <p:nvSpPr>
          <p:cNvPr id="12" name="Text Placeholder 7"/>
          <p:cNvSpPr>
            <a:spLocks noGrp="1"/>
          </p:cNvSpPr>
          <p:nvPr>
            <p:ph type="body" sz="quarter" idx="13"/>
          </p:nvPr>
        </p:nvSpPr>
        <p:spPr>
          <a:xfrm>
            <a:off x="838200" y="3521122"/>
            <a:ext cx="10515600" cy="2835227"/>
          </a:xfrm>
        </p:spPr>
        <p:txBody>
          <a:bodyPr/>
          <a:lstStyle/>
          <a:p>
            <a:r>
              <a:rPr lang="en-US" sz="2200" dirty="0"/>
              <a:t>Dr Cliford Ndiweni</a:t>
            </a:r>
          </a:p>
        </p:txBody>
      </p:sp>
      <p:sp>
        <p:nvSpPr>
          <p:cNvPr id="4" name="Date Placeholder 3"/>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1"/>
          </p:nvPr>
        </p:nvSpPr>
        <p:spPr/>
        <p:txBody>
          <a:bodyPr/>
          <a:lstStyle/>
          <a:p>
            <a:fld id="{48F63A3B-78C7-47BE-AE5E-E10140E04643}" type="slidenum">
              <a:rPr lang="en-US" smtClean="0"/>
              <a:pPr/>
              <a:t>27</a:t>
            </a:fld>
            <a:endParaRPr lang="en-US" dirty="0"/>
          </a:p>
        </p:txBody>
      </p:sp>
      <p:pic>
        <p:nvPicPr>
          <p:cNvPr id="8" name="Picture 7" descr="MPCA Logo RGB.pd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47578" y="5768063"/>
            <a:ext cx="4108789" cy="707734"/>
          </a:xfrm>
          <a:prstGeom prst="rect">
            <a:avLst/>
          </a:prstGeom>
        </p:spPr>
      </p:pic>
    </p:spTree>
    <p:extLst>
      <p:ext uri="{BB962C8B-B14F-4D97-AF65-F5344CB8AC3E}">
        <p14:creationId xmlns:p14="http://schemas.microsoft.com/office/powerpoint/2010/main" val="2561138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CCEFE-D02B-A206-B313-4F7937FE0BD6}"/>
              </a:ext>
            </a:extLst>
          </p:cNvPr>
          <p:cNvSpPr>
            <a:spLocks noGrp="1"/>
          </p:cNvSpPr>
          <p:nvPr>
            <p:ph type="title"/>
          </p:nvPr>
        </p:nvSpPr>
        <p:spPr>
          <a:xfrm>
            <a:off x="838200" y="152400"/>
            <a:ext cx="10515600" cy="914400"/>
          </a:xfrm>
        </p:spPr>
        <p:txBody>
          <a:bodyPr anchor="ctr">
            <a:normAutofit/>
          </a:bodyPr>
          <a:lstStyle/>
          <a:p>
            <a:r>
              <a:rPr lang="en-US" dirty="0"/>
              <a:t>Groundwater Age: Is there such a thing?</a:t>
            </a:r>
          </a:p>
        </p:txBody>
      </p:sp>
      <p:sp>
        <p:nvSpPr>
          <p:cNvPr id="4" name="Content Placeholder 3">
            <a:extLst>
              <a:ext uri="{FF2B5EF4-FFF2-40B4-BE49-F238E27FC236}">
                <a16:creationId xmlns:a16="http://schemas.microsoft.com/office/drawing/2014/main" id="{17D1ED16-1A82-82EA-E3BE-FF43E6781301}"/>
              </a:ext>
            </a:extLst>
          </p:cNvPr>
          <p:cNvSpPr>
            <a:spLocks noGrp="1"/>
          </p:cNvSpPr>
          <p:nvPr>
            <p:ph idx="1"/>
          </p:nvPr>
        </p:nvSpPr>
        <p:spPr>
          <a:xfrm>
            <a:off x="838200" y="1825625"/>
            <a:ext cx="10515600" cy="4351338"/>
          </a:xfrm>
        </p:spPr>
        <p:txBody>
          <a:bodyPr>
            <a:normAutofit fontScale="92500" lnSpcReduction="10000"/>
          </a:bodyPr>
          <a:lstStyle/>
          <a:p>
            <a:r>
              <a:rPr lang="en-US" dirty="0">
                <a:effectLst/>
              </a:rPr>
              <a:t>Misleading due to its inherent connection to the general understanding of human age.</a:t>
            </a:r>
          </a:p>
          <a:p>
            <a:r>
              <a:rPr lang="en-US" dirty="0">
                <a:effectLst/>
              </a:rPr>
              <a:t>‘Age’ as in the understanding of human age cannot be determined for groundwater.</a:t>
            </a:r>
          </a:p>
          <a:p>
            <a:r>
              <a:rPr lang="en-US" dirty="0"/>
              <a:t>Age is the “time difference between the birth and the moment in question” – this is a floating number (i.e. constantly changing!).</a:t>
            </a:r>
          </a:p>
          <a:p>
            <a:r>
              <a:rPr lang="en-US" dirty="0"/>
              <a:t>Birth of groundwater and the moment we ask the question – endpoint is straight forward – location and timing of the birth is ambiguous (less straight forward).</a:t>
            </a:r>
          </a:p>
          <a:p>
            <a:r>
              <a:rPr lang="en-US" dirty="0"/>
              <a:t>Science is certainly not able to uniquely determine groundwater age and certainly in the state of ‘measuring’ as is often assumed/expressed</a:t>
            </a:r>
          </a:p>
          <a:p>
            <a:endParaRPr lang="en-US" dirty="0"/>
          </a:p>
          <a:p>
            <a:endParaRPr lang="en-US" dirty="0"/>
          </a:p>
        </p:txBody>
      </p:sp>
      <p:sp>
        <p:nvSpPr>
          <p:cNvPr id="7" name="Slide Number Placeholder 6">
            <a:extLst>
              <a:ext uri="{FF2B5EF4-FFF2-40B4-BE49-F238E27FC236}">
                <a16:creationId xmlns:a16="http://schemas.microsoft.com/office/drawing/2014/main" id="{69F6FB8A-B201-8173-3751-D307661CB338}"/>
              </a:ext>
            </a:extLst>
          </p:cNvPr>
          <p:cNvSpPr>
            <a:spLocks noGrp="1"/>
          </p:cNvSpPr>
          <p:nvPr>
            <p:ph type="sldNum" sz="quarter" idx="12"/>
          </p:nvPr>
        </p:nvSpPr>
        <p:spPr>
          <a:xfrm>
            <a:off x="9891132" y="6356350"/>
            <a:ext cx="1462668" cy="365125"/>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4209860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35D9C-F261-5268-0944-B25301EAD353}"/>
              </a:ext>
            </a:extLst>
          </p:cNvPr>
          <p:cNvSpPr>
            <a:spLocks noGrp="1"/>
          </p:cNvSpPr>
          <p:nvPr>
            <p:ph type="title"/>
          </p:nvPr>
        </p:nvSpPr>
        <p:spPr/>
        <p:txBody>
          <a:bodyPr/>
          <a:lstStyle/>
          <a:p>
            <a:r>
              <a:rPr lang="en-US" dirty="0"/>
              <a:t>Direct Simulation Approach</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D1BB793-9A26-E22F-9AF6-D951D8DC2F6B}"/>
                  </a:ext>
                </a:extLst>
              </p:cNvPr>
              <p:cNvSpPr>
                <a:spLocks noGrp="1"/>
              </p:cNvSpPr>
              <p:nvPr>
                <p:ph idx="1"/>
              </p:nvPr>
            </p:nvSpPr>
            <p:spPr/>
            <p:txBody>
              <a:bodyPr>
                <a:normAutofit fontScale="47500" lnSpcReduction="20000"/>
              </a:bodyPr>
              <a:lstStyle/>
              <a:p>
                <a:r>
                  <a:rPr lang="en-US" sz="3400" dirty="0"/>
                  <a:t>Particle tracking only considers advection – studies have shown that estimates of groundwater travel times ‘can be in error’ if the effects of dispersion and mixing are ignored.</a:t>
                </a:r>
              </a:p>
              <a:p>
                <a:r>
                  <a:rPr lang="en-US" sz="3400" dirty="0"/>
                  <a:t>Use the product of water mass and age as the transported entity - mass balance equations and the increase in age everywhere in the model domain can be seen as a homogeneous source.</a:t>
                </a:r>
              </a:p>
              <a:p>
                <a:pPr marL="0" indent="0">
                  <a:buNone/>
                </a:pPr>
                <a:endParaRPr lang="en-US" dirty="0"/>
              </a:p>
              <a:p>
                <a:pPr marL="0" indent="0">
                  <a:buNone/>
                </a:pPr>
                <a:endParaRPr lang="en-US" dirty="0"/>
              </a:p>
              <a:p>
                <a:pPr marL="0" indent="0">
                  <a:buNone/>
                </a:pPr>
                <a:r>
                  <a:rPr lang="en-US" sz="3400" dirty="0"/>
                  <a:t>Residence </a:t>
                </a:r>
                <a:r>
                  <a:rPr lang="en-US" sz="3400" i="1" dirty="0"/>
                  <a:t>A</a:t>
                </a:r>
                <a:r>
                  <a:rPr lang="en-US" sz="3400" dirty="0"/>
                  <a:t> time in a steady flow is given by </a:t>
                </a:r>
                <a14:m>
                  <m:oMath xmlns:m="http://schemas.openxmlformats.org/officeDocument/2006/math">
                    <m:r>
                      <a:rPr lang="en-US" sz="3800" i="1" smtClean="0">
                        <a:latin typeface="Cambria Math" panose="02040503050406030204" pitchFamily="18" charset="0"/>
                      </a:rPr>
                      <m:t>𝐴</m:t>
                    </m:r>
                    <m:r>
                      <a:rPr lang="en-US" sz="3800" i="1" smtClean="0">
                        <a:latin typeface="Cambria Math" panose="02040503050406030204" pitchFamily="18" charset="0"/>
                      </a:rPr>
                      <m:t>=</m:t>
                    </m:r>
                    <m:f>
                      <m:fPr>
                        <m:ctrlPr>
                          <a:rPr lang="en-US" sz="3800" b="0" i="1" smtClean="0">
                            <a:latin typeface="Cambria Math" panose="02040503050406030204" pitchFamily="18" charset="0"/>
                          </a:rPr>
                        </m:ctrlPr>
                      </m:fPr>
                      <m:num>
                        <m:r>
                          <a:rPr lang="en-US" sz="3800" b="0" i="1" smtClean="0">
                            <a:latin typeface="Cambria Math" panose="02040503050406030204" pitchFamily="18" charset="0"/>
                          </a:rPr>
                          <m:t>𝐸</m:t>
                        </m:r>
                      </m:num>
                      <m:den>
                        <m:r>
                          <a:rPr lang="en-US" sz="3800" b="0" i="1" smtClean="0">
                            <a:latin typeface="Cambria Math" panose="02040503050406030204" pitchFamily="18" charset="0"/>
                          </a:rPr>
                          <m:t>𝑀</m:t>
                        </m:r>
                      </m:den>
                    </m:f>
                  </m:oMath>
                </a14:m>
                <a:r>
                  <a:rPr lang="en-US" dirty="0"/>
                  <a:t>  </a:t>
                </a:r>
                <a:r>
                  <a:rPr lang="en-US" sz="3400" dirty="0"/>
                  <a:t>where  </a:t>
                </a:r>
                <a:r>
                  <a:rPr lang="en-US" sz="3400" i="1" dirty="0"/>
                  <a:t>E</a:t>
                </a:r>
                <a:r>
                  <a:rPr lang="en-US" sz="3400" dirty="0"/>
                  <a:t> is concentration weighted average time</a:t>
                </a:r>
              </a:p>
              <a:p>
                <a:pPr marL="0" indent="0">
                  <a:buNone/>
                </a:pPr>
                <a:r>
                  <a:rPr lang="en-US" dirty="0"/>
                  <a:t>                                                                                                </a:t>
                </a:r>
                <a14:m>
                  <m:oMath xmlns:m="http://schemas.openxmlformats.org/officeDocument/2006/math">
                    <m:r>
                      <m:rPr>
                        <m:sty m:val="p"/>
                      </m:rPr>
                      <a:rPr lang="en-US" sz="3300" i="1" smtClean="0">
                        <a:latin typeface="Cambria Math" panose="02040503050406030204" pitchFamily="18" charset="0"/>
                        <a:ea typeface="Cambria Math" panose="02040503050406030204" pitchFamily="18" charset="0"/>
                      </a:rPr>
                      <m:t>∇</m:t>
                    </m:r>
                    <m:r>
                      <a:rPr lang="en-US" sz="3300" i="1">
                        <a:latin typeface="Cambria Math" panose="02040503050406030204" pitchFamily="18" charset="0"/>
                        <a:ea typeface="Cambria Math" panose="02040503050406030204" pitchFamily="18" charset="0"/>
                      </a:rPr>
                      <m:t>.</m:t>
                    </m:r>
                    <m:r>
                      <a:rPr lang="en-US" sz="3300" b="1" i="1">
                        <a:latin typeface="Cambria Math" panose="02040503050406030204" pitchFamily="18" charset="0"/>
                        <a:ea typeface="Cambria Math" panose="02040503050406030204" pitchFamily="18" charset="0"/>
                      </a:rPr>
                      <m:t>𝑫</m:t>
                    </m:r>
                    <m:r>
                      <a:rPr lang="en-US" sz="3300" i="1">
                        <a:latin typeface="Cambria Math" panose="02040503050406030204" pitchFamily="18" charset="0"/>
                        <a:ea typeface="Cambria Math" panose="02040503050406030204" pitchFamily="18" charset="0"/>
                      </a:rPr>
                      <m:t>.</m:t>
                    </m:r>
                    <m:r>
                      <m:rPr>
                        <m:sty m:val="p"/>
                      </m:rPr>
                      <a:rPr lang="en-US" sz="3300" i="1">
                        <a:latin typeface="Cambria Math" panose="02040503050406030204" pitchFamily="18" charset="0"/>
                        <a:ea typeface="Cambria Math" panose="02040503050406030204" pitchFamily="18" charset="0"/>
                      </a:rPr>
                      <m:t>∇</m:t>
                    </m:r>
                    <m:r>
                      <a:rPr lang="en-US" sz="3300" i="1">
                        <a:latin typeface="Cambria Math" panose="02040503050406030204" pitchFamily="18" charset="0"/>
                        <a:ea typeface="Cambria Math" panose="02040503050406030204" pitchFamily="18" charset="0"/>
                      </a:rPr>
                      <m:t>𝐴</m:t>
                    </m:r>
                    <m:r>
                      <a:rPr lang="en-US" sz="3300" i="1">
                        <a:latin typeface="Cambria Math" panose="02040503050406030204" pitchFamily="18" charset="0"/>
                        <a:ea typeface="Cambria Math" panose="02040503050406030204" pitchFamily="18" charset="0"/>
                      </a:rPr>
                      <m:t>−</m:t>
                    </m:r>
                    <m:f>
                      <m:fPr>
                        <m:ctrlPr>
                          <a:rPr lang="en-US" sz="3300" i="1">
                            <a:latin typeface="Cambria Math" panose="02040503050406030204" pitchFamily="18" charset="0"/>
                          </a:rPr>
                        </m:ctrlPr>
                      </m:fPr>
                      <m:num>
                        <m:r>
                          <a:rPr lang="en-US" sz="3300" b="0" i="1" smtClean="0">
                            <a:latin typeface="Cambria Math" panose="02040503050406030204" pitchFamily="18" charset="0"/>
                          </a:rPr>
                          <m:t>1</m:t>
                        </m:r>
                      </m:num>
                      <m:den>
                        <m:r>
                          <a:rPr lang="en-US" sz="3300" i="1" smtClean="0">
                            <a:latin typeface="Cambria Math" panose="02040503050406030204" pitchFamily="18" charset="0"/>
                            <a:ea typeface="Cambria Math" panose="02040503050406030204" pitchFamily="18" charset="0"/>
                          </a:rPr>
                          <m:t>𝜃</m:t>
                        </m:r>
                      </m:den>
                    </m:f>
                    <m:r>
                      <m:rPr>
                        <m:sty m:val="p"/>
                      </m:rPr>
                      <a:rPr lang="en-US" sz="3300" i="1" smtClean="0">
                        <a:latin typeface="Cambria Math" panose="02040503050406030204" pitchFamily="18" charset="0"/>
                        <a:ea typeface="Cambria Math" panose="02040503050406030204" pitchFamily="18" charset="0"/>
                      </a:rPr>
                      <m:t>∇</m:t>
                    </m:r>
                    <m:r>
                      <a:rPr lang="en-US" sz="3300" b="0" i="1" smtClean="0">
                        <a:latin typeface="Cambria Math" panose="02040503050406030204" pitchFamily="18" charset="0"/>
                        <a:ea typeface="Cambria Math" panose="02040503050406030204" pitchFamily="18" charset="0"/>
                      </a:rPr>
                      <m:t>.</m:t>
                    </m:r>
                    <m:r>
                      <a:rPr lang="en-US" sz="3300" b="1" i="1" smtClean="0">
                        <a:latin typeface="Cambria Math" panose="02040503050406030204" pitchFamily="18" charset="0"/>
                        <a:ea typeface="Cambria Math" panose="02040503050406030204" pitchFamily="18" charset="0"/>
                      </a:rPr>
                      <m:t>𝒒</m:t>
                    </m:r>
                    <m:r>
                      <a:rPr lang="en-US" sz="3300" b="0" i="1" smtClean="0">
                        <a:latin typeface="Cambria Math" panose="02040503050406030204" pitchFamily="18" charset="0"/>
                        <a:ea typeface="Cambria Math" panose="02040503050406030204" pitchFamily="18" charset="0"/>
                      </a:rPr>
                      <m:t>𝐴</m:t>
                    </m:r>
                    <m:r>
                      <a:rPr lang="en-US" sz="3300" b="0" i="1" smtClean="0">
                        <a:latin typeface="Cambria Math" panose="02040503050406030204" pitchFamily="18" charset="0"/>
                        <a:ea typeface="Cambria Math" panose="02040503050406030204" pitchFamily="18" charset="0"/>
                      </a:rPr>
                      <m:t>+1=0</m:t>
                    </m:r>
                  </m:oMath>
                </a14:m>
                <a:endParaRPr lang="en-US" dirty="0"/>
              </a:p>
              <a:p>
                <a:r>
                  <a:rPr lang="en-US" sz="3300" dirty="0"/>
                  <a:t>Age-mass product modeling creates only one age for any coordinate within the model domain (dispersion and diffusion included in </a:t>
                </a:r>
                <a:r>
                  <a:rPr lang="en-US" sz="3300" b="1" i="1" dirty="0"/>
                  <a:t>D</a:t>
                </a:r>
                <a:r>
                  <a:rPr lang="en-US" sz="3300" dirty="0"/>
                  <a:t>) – particle tracking describes only advection and neglects any exchange between flow paths.</a:t>
                </a:r>
              </a:p>
              <a:p>
                <a:r>
                  <a:rPr lang="en-US" sz="3300" dirty="0"/>
                  <a:t>Downside: solving the full transport equation needs to fulfill the Courant condition (∆𝑡/∆𝑥 ≥1) and therefore finer discretization that is computationally expensive</a:t>
                </a:r>
              </a:p>
            </p:txBody>
          </p:sp>
        </mc:Choice>
        <mc:Fallback xmlns="">
          <p:sp>
            <p:nvSpPr>
              <p:cNvPr id="3" name="Content Placeholder 2">
                <a:extLst>
                  <a:ext uri="{FF2B5EF4-FFF2-40B4-BE49-F238E27FC236}">
                    <a16:creationId xmlns:a16="http://schemas.microsoft.com/office/drawing/2014/main" id="{ED1BB793-9A26-E22F-9AF6-D951D8DC2F6B}"/>
                  </a:ext>
                </a:extLst>
              </p:cNvPr>
              <p:cNvSpPr>
                <a:spLocks noGrp="1" noRot="1" noChangeAspect="1" noMove="1" noResize="1" noEditPoints="1" noAdjustHandles="1" noChangeArrowheads="1" noChangeShapeType="1" noTextEdit="1"/>
              </p:cNvSpPr>
              <p:nvPr>
                <p:ph idx="1"/>
              </p:nvPr>
            </p:nvSpPr>
            <p:spPr>
              <a:blipFill>
                <a:blip r:embed="rId3"/>
                <a:stretch>
                  <a:fillRect l="-348" t="-1401" b="-980"/>
                </a:stretch>
              </a:blipFill>
            </p:spPr>
            <p:txBody>
              <a:bodyPr/>
              <a:lstStyle/>
              <a:p>
                <a:r>
                  <a:rPr lang="en-US">
                    <a:noFill/>
                  </a:rPr>
                  <a:t> </a:t>
                </a:r>
              </a:p>
            </p:txBody>
          </p:sp>
        </mc:Fallback>
      </mc:AlternateContent>
      <p:sp>
        <p:nvSpPr>
          <p:cNvPr id="6" name="Slide Number Placeholder 5">
            <a:extLst>
              <a:ext uri="{FF2B5EF4-FFF2-40B4-BE49-F238E27FC236}">
                <a16:creationId xmlns:a16="http://schemas.microsoft.com/office/drawing/2014/main" id="{4EF566E8-B13B-1703-51CC-517222A61EC4}"/>
              </a:ext>
            </a:extLst>
          </p:cNvPr>
          <p:cNvSpPr>
            <a:spLocks noGrp="1"/>
          </p:cNvSpPr>
          <p:nvPr>
            <p:ph type="sldNum" sz="quarter" idx="12"/>
          </p:nvPr>
        </p:nvSpPr>
        <p:spPr/>
        <p:txBody>
          <a:bodyPr/>
          <a:lstStyle/>
          <a:p>
            <a:fld id="{48F63A3B-78C7-47BE-AE5E-E10140E04643}" type="slidenum">
              <a:rPr lang="en-US" smtClean="0"/>
              <a:t>4</a:t>
            </a:fld>
            <a:endParaRPr lang="en-US"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63F27CA-EAE3-85EB-C666-F8B6E3BF8EED}"/>
                  </a:ext>
                </a:extLst>
              </p:cNvPr>
              <p:cNvSpPr txBox="1"/>
              <p:nvPr/>
            </p:nvSpPr>
            <p:spPr>
              <a:xfrm>
                <a:off x="4250452" y="3056749"/>
                <a:ext cx="2106153" cy="526683"/>
              </a:xfrm>
              <a:prstGeom prst="rect">
                <a:avLst/>
              </a:prstGeom>
              <a:noFill/>
            </p:spPr>
            <p:txBody>
              <a:bodyPr wrap="none" lIns="0" tIns="0" rIns="0" bIns="0" rtlCol="0">
                <a:spAutoFit/>
              </a:bodyPr>
              <a:lstStyle/>
              <a:p>
                <a:pPr/>
                <a14:m>
                  <m:oMathPara xmlns:m="http://schemas.openxmlformats.org/officeDocument/2006/math">
                    <m:oMathParaPr>
                      <m:jc m:val="center"/>
                    </m:oMathParaPr>
                    <m:oMath xmlns:m="http://schemas.openxmlformats.org/officeDocument/2006/math">
                      <m:f>
                        <m:fPr>
                          <m:ctrlPr>
                            <a:rPr lang="en-US" i="1" smtClean="0">
                              <a:latin typeface="Cambria Math" panose="02040503050406030204" pitchFamily="18" charset="0"/>
                            </a:rPr>
                          </m:ctrlPr>
                        </m:fPr>
                        <m:num>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𝑐</m:t>
                          </m:r>
                        </m:num>
                        <m:den>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𝑡</m:t>
                          </m:r>
                        </m:den>
                      </m:f>
                      <m:r>
                        <a:rPr lang="en-US" b="0" i="1" smtClean="0">
                          <a:latin typeface="Cambria Math" panose="02040503050406030204" pitchFamily="18" charset="0"/>
                        </a:rPr>
                        <m:t>=</m:t>
                      </m:r>
                      <m:r>
                        <m:rPr>
                          <m:sty m:val="p"/>
                        </m:rPr>
                        <a:rPr lang="en-US" b="0" i="1" smtClean="0">
                          <a:latin typeface="Cambria Math" panose="02040503050406030204" pitchFamily="18" charset="0"/>
                        </a:rPr>
                        <m:t>∇</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𝜃</m:t>
                      </m:r>
                      <m:r>
                        <a:rPr lang="en-US" b="1" i="1" smtClean="0">
                          <a:latin typeface="Cambria Math" panose="02040503050406030204" pitchFamily="18" charset="0"/>
                          <a:ea typeface="Cambria Math" panose="02040503050406030204" pitchFamily="18" charset="0"/>
                        </a:rPr>
                        <m:t>𝑫</m:t>
                      </m:r>
                      <m:r>
                        <a:rPr lang="en-US" b="0" i="1" smtClean="0">
                          <a:latin typeface="Cambria Math" panose="02040503050406030204" pitchFamily="18" charset="0"/>
                          <a:ea typeface="Cambria Math" panose="02040503050406030204" pitchFamily="18" charset="0"/>
                        </a:rPr>
                        <m:t>.</m:t>
                      </m:r>
                      <m:r>
                        <m:rPr>
                          <m:sty m:val="p"/>
                        </m:rP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𝑐</m:t>
                      </m:r>
                      <m:r>
                        <a:rPr lang="en-US" b="0" i="1" smtClean="0">
                          <a:latin typeface="Cambria Math" panose="02040503050406030204" pitchFamily="18" charset="0"/>
                          <a:ea typeface="Cambria Math" panose="02040503050406030204" pitchFamily="18" charset="0"/>
                        </a:rPr>
                        <m:t>−</m:t>
                      </m:r>
                      <m:r>
                        <m:rPr>
                          <m:sty m:val="p"/>
                        </m:rPr>
                        <a:rPr lang="en-US" b="0"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𝒒</m:t>
                      </m:r>
                      <m:r>
                        <a:rPr lang="en-US" b="0" i="1" smtClean="0">
                          <a:latin typeface="Cambria Math" panose="02040503050406030204" pitchFamily="18" charset="0"/>
                          <a:ea typeface="Cambria Math" panose="02040503050406030204" pitchFamily="18" charset="0"/>
                        </a:rPr>
                        <m:t>𝑐</m:t>
                      </m:r>
                    </m:oMath>
                  </m:oMathPara>
                </a14:m>
                <a:endParaRPr lang="en-US" dirty="0"/>
              </a:p>
            </p:txBody>
          </p:sp>
        </mc:Choice>
        <mc:Fallback xmlns="">
          <p:sp>
            <p:nvSpPr>
              <p:cNvPr id="5" name="TextBox 4">
                <a:extLst>
                  <a:ext uri="{FF2B5EF4-FFF2-40B4-BE49-F238E27FC236}">
                    <a16:creationId xmlns:a16="http://schemas.microsoft.com/office/drawing/2014/main" id="{B63F27CA-EAE3-85EB-C666-F8B6E3BF8EED}"/>
                  </a:ext>
                </a:extLst>
              </p:cNvPr>
              <p:cNvSpPr txBox="1">
                <a:spLocks noRot="1" noChangeAspect="1" noMove="1" noResize="1" noEditPoints="1" noAdjustHandles="1" noChangeArrowheads="1" noChangeShapeType="1" noTextEdit="1"/>
              </p:cNvSpPr>
              <p:nvPr/>
            </p:nvSpPr>
            <p:spPr>
              <a:xfrm>
                <a:off x="4250452" y="3056749"/>
                <a:ext cx="2106153" cy="526683"/>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3235736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766DF-B124-2080-9E40-56C5A158D3D2}"/>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E7DB5EDC-9F99-B1F2-3164-6C6E7405570B}"/>
              </a:ext>
            </a:extLst>
          </p:cNvPr>
          <p:cNvSpPr>
            <a:spLocks noGrp="1"/>
          </p:cNvSpPr>
          <p:nvPr>
            <p:ph idx="1"/>
          </p:nvPr>
        </p:nvSpPr>
        <p:spPr/>
        <p:txBody>
          <a:bodyPr>
            <a:normAutofit fontScale="77500" lnSpcReduction="20000"/>
          </a:bodyPr>
          <a:lstStyle/>
          <a:p>
            <a:r>
              <a:rPr lang="en-US" dirty="0"/>
              <a:t>The St. Peter Drinking Water Supply Management Area (DWSMA) is located in Nicollet County, Minnesota.  Agriculture dominates the DWSMA at 68% of the land use, with most fields planted to either corn or soybeans.  The 2nd highest land use is “developed” at 20%, as the DWSMA extends into the city of St. Peter.</a:t>
            </a:r>
          </a:p>
          <a:p>
            <a:r>
              <a:rPr lang="en-US" dirty="0"/>
              <a:t>In 2021, the Minnesota Department of Agriculture (MDA) established a network of monitoring wells throughout the St. Peter Drinking Water Supply Management Area (DWSMA). </a:t>
            </a:r>
          </a:p>
          <a:p>
            <a:r>
              <a:rPr lang="en-US" dirty="0"/>
              <a:t>The MDA's monitoring aims to evaluate nitrate-nitrogen levels in the shallow groundwater within the DWSMA. </a:t>
            </a:r>
          </a:p>
          <a:p>
            <a:r>
              <a:rPr lang="en-US" dirty="0"/>
              <a:t>As part of this effort, the MDA also initiated monitoring of three small ditches that drain from the western part of the DWSMA and contribute to groundwater recharge within it.</a:t>
            </a:r>
          </a:p>
          <a:p>
            <a:r>
              <a:rPr lang="en-US" dirty="0"/>
              <a:t> Data from these ditches understanding of nitrogen transport within DWSMA. In the spring of 2022, water level monitoring and nitrate sampling were added for a small pond located downstream of the south/middle ditch. </a:t>
            </a:r>
          </a:p>
        </p:txBody>
      </p:sp>
      <p:sp>
        <p:nvSpPr>
          <p:cNvPr id="6" name="Slide Number Placeholder 5">
            <a:extLst>
              <a:ext uri="{FF2B5EF4-FFF2-40B4-BE49-F238E27FC236}">
                <a16:creationId xmlns:a16="http://schemas.microsoft.com/office/drawing/2014/main" id="{741A5AF2-3EEA-A789-6BAD-E72363766CAD}"/>
              </a:ext>
            </a:extLst>
          </p:cNvPr>
          <p:cNvSpPr>
            <a:spLocks noGrp="1"/>
          </p:cNvSpPr>
          <p:nvPr>
            <p:ph type="sldNum" sz="quarter" idx="12"/>
          </p:nvPr>
        </p:nvSpPr>
        <p:spPr/>
        <p:txBody>
          <a:bodyPr/>
          <a:lstStyle/>
          <a:p>
            <a:fld id="{48F63A3B-78C7-47BE-AE5E-E10140E04643}" type="slidenum">
              <a:rPr lang="en-US" smtClean="0"/>
              <a:t>5</a:t>
            </a:fld>
            <a:endParaRPr lang="en-US" dirty="0"/>
          </a:p>
        </p:txBody>
      </p:sp>
    </p:spTree>
    <p:extLst>
      <p:ext uri="{BB962C8B-B14F-4D97-AF65-F5344CB8AC3E}">
        <p14:creationId xmlns:p14="http://schemas.microsoft.com/office/powerpoint/2010/main" val="38859104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3A7AB-F3A4-A331-1B9C-FD9E09BF4EA6}"/>
              </a:ext>
            </a:extLst>
          </p:cNvPr>
          <p:cNvSpPr>
            <a:spLocks noGrp="1"/>
          </p:cNvSpPr>
          <p:nvPr>
            <p:ph type="title"/>
          </p:nvPr>
        </p:nvSpPr>
        <p:spPr/>
        <p:txBody>
          <a:bodyPr/>
          <a:lstStyle/>
          <a:p>
            <a:r>
              <a:rPr lang="en-US" dirty="0"/>
              <a:t>Some Terms </a:t>
            </a:r>
          </a:p>
        </p:txBody>
      </p:sp>
      <p:sp>
        <p:nvSpPr>
          <p:cNvPr id="3" name="Content Placeholder 2">
            <a:extLst>
              <a:ext uri="{FF2B5EF4-FFF2-40B4-BE49-F238E27FC236}">
                <a16:creationId xmlns:a16="http://schemas.microsoft.com/office/drawing/2014/main" id="{87A096F4-5D65-1D1E-1A61-505DD66075FE}"/>
              </a:ext>
            </a:extLst>
          </p:cNvPr>
          <p:cNvSpPr>
            <a:spLocks noGrp="1"/>
          </p:cNvSpPr>
          <p:nvPr>
            <p:ph idx="1"/>
          </p:nvPr>
        </p:nvSpPr>
        <p:spPr/>
        <p:txBody>
          <a:bodyPr/>
          <a:lstStyle/>
          <a:p>
            <a:r>
              <a:rPr lang="en-US" dirty="0"/>
              <a:t>Mean Groundwater Age: Represents the average elapsed time spent in the aquifer since groundwater has entered the model domain, i.e., it indicates the travel time from the inflow boundary to the current location.</a:t>
            </a:r>
          </a:p>
          <a:p>
            <a:r>
              <a:rPr lang="en-US" dirty="0"/>
              <a:t>Mean Life Expectancy: Lifetime expectancy is defined as the average time still needed for groundwater before exiting the domain via an outlet. </a:t>
            </a:r>
            <a:r>
              <a:rPr kumimoji="0" lang="en-US" sz="2500" b="0" i="0" u="none" strike="noStrike" kern="1200" cap="none" spc="0" normalizeH="0" baseline="0" noProof="0" dirty="0">
                <a:ln>
                  <a:noFill/>
                </a:ln>
                <a:solidFill>
                  <a:srgbClr val="003865"/>
                </a:solidFill>
                <a:effectLst/>
                <a:uLnTx/>
                <a:uFillTx/>
                <a:latin typeface="Calibri"/>
                <a:ea typeface="+mn-ea"/>
                <a:cs typeface="+mn-cs"/>
              </a:rPr>
              <a:t>Corresponds to the expected travel time from the current location to an outflow boundary. </a:t>
            </a:r>
          </a:p>
          <a:p>
            <a:pPr marL="228600" marR="0" lvl="0" indent="-228600" algn="l" defTabSz="914400" rtl="0" eaLnBrk="1" fontAlgn="auto" latinLnBrk="0" hangingPunct="1">
              <a:lnSpc>
                <a:spcPct val="100000"/>
              </a:lnSpc>
              <a:spcBef>
                <a:spcPts val="1000"/>
              </a:spcBef>
              <a:spcAft>
                <a:spcPts val="1000"/>
              </a:spcAft>
              <a:buClr>
                <a:srgbClr val="003865"/>
              </a:buClr>
              <a:buSzTx/>
              <a:buFont typeface="Arial" panose="020B0604020202020204" pitchFamily="34" charset="0"/>
              <a:buChar char="•"/>
              <a:tabLst/>
              <a:defRPr/>
            </a:pPr>
            <a:r>
              <a:rPr lang="en-US" dirty="0">
                <a:solidFill>
                  <a:srgbClr val="003865"/>
                </a:solidFill>
                <a:latin typeface="Calibri"/>
              </a:rPr>
              <a:t>Exit Probability: </a:t>
            </a:r>
            <a:r>
              <a:rPr kumimoji="0" lang="en-US" sz="2500" b="0" i="0" u="none" strike="noStrike" kern="1200" cap="none" spc="0" normalizeH="0" baseline="0" noProof="0" dirty="0">
                <a:ln>
                  <a:noFill/>
                </a:ln>
                <a:solidFill>
                  <a:srgbClr val="003865"/>
                </a:solidFill>
                <a:effectLst/>
                <a:uLnTx/>
                <a:uFillTx/>
                <a:latin typeface="Calibri"/>
                <a:ea typeface="+mn-ea"/>
                <a:cs typeface="+mn-cs"/>
              </a:rPr>
              <a:t>Probability relative to a specific outlet(s), used to calculate at any point what is the probability for a water parcel to exit the domain at the targeted locations (e.g. abstraction well or spring).</a:t>
            </a:r>
          </a:p>
          <a:p>
            <a:endParaRPr lang="en-US" dirty="0"/>
          </a:p>
          <a:p>
            <a:endParaRPr lang="en-US" dirty="0"/>
          </a:p>
        </p:txBody>
      </p:sp>
      <p:sp>
        <p:nvSpPr>
          <p:cNvPr id="6" name="Slide Number Placeholder 5">
            <a:extLst>
              <a:ext uri="{FF2B5EF4-FFF2-40B4-BE49-F238E27FC236}">
                <a16:creationId xmlns:a16="http://schemas.microsoft.com/office/drawing/2014/main" id="{7A2984E2-2C50-A41A-9B68-D4EA7C7A7908}"/>
              </a:ext>
            </a:extLst>
          </p:cNvPr>
          <p:cNvSpPr>
            <a:spLocks noGrp="1"/>
          </p:cNvSpPr>
          <p:nvPr>
            <p:ph type="sldNum" sz="quarter" idx="12"/>
          </p:nvPr>
        </p:nvSpPr>
        <p:spPr/>
        <p:txBody>
          <a:bodyPr/>
          <a:lstStyle/>
          <a:p>
            <a:fld id="{48F63A3B-78C7-47BE-AE5E-E10140E04643}" type="slidenum">
              <a:rPr lang="en-US" smtClean="0"/>
              <a:t>6</a:t>
            </a:fld>
            <a:endParaRPr lang="en-US" dirty="0"/>
          </a:p>
        </p:txBody>
      </p:sp>
    </p:spTree>
    <p:extLst>
      <p:ext uri="{BB962C8B-B14F-4D97-AF65-F5344CB8AC3E}">
        <p14:creationId xmlns:p14="http://schemas.microsoft.com/office/powerpoint/2010/main" val="14921668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69FC6-D089-5E5D-070C-B1F97F797E56}"/>
              </a:ext>
            </a:extLst>
          </p:cNvPr>
          <p:cNvSpPr>
            <a:spLocks noGrp="1"/>
          </p:cNvSpPr>
          <p:nvPr>
            <p:ph type="title"/>
          </p:nvPr>
        </p:nvSpPr>
        <p:spPr/>
        <p:txBody>
          <a:bodyPr/>
          <a:lstStyle/>
          <a:p>
            <a:r>
              <a:rPr lang="en-US" dirty="0"/>
              <a:t>Location of our Model domain</a:t>
            </a:r>
          </a:p>
        </p:txBody>
      </p:sp>
      <p:sp>
        <p:nvSpPr>
          <p:cNvPr id="6" name="Slide Number Placeholder 5">
            <a:extLst>
              <a:ext uri="{FF2B5EF4-FFF2-40B4-BE49-F238E27FC236}">
                <a16:creationId xmlns:a16="http://schemas.microsoft.com/office/drawing/2014/main" id="{B0201C76-3C55-A509-3E4C-FC13595F2571}"/>
              </a:ext>
            </a:extLst>
          </p:cNvPr>
          <p:cNvSpPr>
            <a:spLocks noGrp="1"/>
          </p:cNvSpPr>
          <p:nvPr>
            <p:ph type="sldNum" sz="quarter" idx="12"/>
          </p:nvPr>
        </p:nvSpPr>
        <p:spPr/>
        <p:txBody>
          <a:bodyPr/>
          <a:lstStyle/>
          <a:p>
            <a:fld id="{48F63A3B-78C7-47BE-AE5E-E10140E04643}" type="slidenum">
              <a:rPr lang="en-US" smtClean="0"/>
              <a:t>7</a:t>
            </a:fld>
            <a:endParaRPr lang="en-US" dirty="0"/>
          </a:p>
        </p:txBody>
      </p:sp>
      <p:pic>
        <p:nvPicPr>
          <p:cNvPr id="9" name="Content Placeholder 8">
            <a:extLst>
              <a:ext uri="{FF2B5EF4-FFF2-40B4-BE49-F238E27FC236}">
                <a16:creationId xmlns:a16="http://schemas.microsoft.com/office/drawing/2014/main" id="{D01B654C-E454-1341-879E-E0ED5A17F35B}"/>
              </a:ext>
            </a:extLst>
          </p:cNvPr>
          <p:cNvPicPr>
            <a:picLocks noGrp="1" noChangeAspect="1"/>
          </p:cNvPicPr>
          <p:nvPr>
            <p:ph idx="1"/>
          </p:nvPr>
        </p:nvPicPr>
        <p:blipFill>
          <a:blip r:embed="rId3"/>
          <a:stretch>
            <a:fillRect/>
          </a:stretch>
        </p:blipFill>
        <p:spPr>
          <a:xfrm>
            <a:off x="2696517" y="1825625"/>
            <a:ext cx="6798965" cy="4351338"/>
          </a:xfrm>
          <a:prstGeom prst="rect">
            <a:avLst/>
          </a:prstGeom>
        </p:spPr>
      </p:pic>
    </p:spTree>
    <p:extLst>
      <p:ext uri="{BB962C8B-B14F-4D97-AF65-F5344CB8AC3E}">
        <p14:creationId xmlns:p14="http://schemas.microsoft.com/office/powerpoint/2010/main" val="36236604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85705-CD61-66C7-9190-0D2D47766EE2}"/>
              </a:ext>
            </a:extLst>
          </p:cNvPr>
          <p:cNvSpPr>
            <a:spLocks noGrp="1"/>
          </p:cNvSpPr>
          <p:nvPr>
            <p:ph type="title"/>
          </p:nvPr>
        </p:nvSpPr>
        <p:spPr/>
        <p:txBody>
          <a:bodyPr/>
          <a:lstStyle/>
          <a:p>
            <a:r>
              <a:rPr lang="en-US" dirty="0"/>
              <a:t>Conceptual Model of the St Peter DWSMA</a:t>
            </a:r>
          </a:p>
        </p:txBody>
      </p:sp>
      <p:sp>
        <p:nvSpPr>
          <p:cNvPr id="6" name="Slide Number Placeholder 5">
            <a:extLst>
              <a:ext uri="{FF2B5EF4-FFF2-40B4-BE49-F238E27FC236}">
                <a16:creationId xmlns:a16="http://schemas.microsoft.com/office/drawing/2014/main" id="{CCCC1C6D-7592-DE9C-43FE-19FFB7B6CF0C}"/>
              </a:ext>
            </a:extLst>
          </p:cNvPr>
          <p:cNvSpPr>
            <a:spLocks noGrp="1"/>
          </p:cNvSpPr>
          <p:nvPr>
            <p:ph type="sldNum" sz="quarter" idx="12"/>
          </p:nvPr>
        </p:nvSpPr>
        <p:spPr/>
        <p:txBody>
          <a:bodyPr/>
          <a:lstStyle/>
          <a:p>
            <a:fld id="{48F63A3B-78C7-47BE-AE5E-E10140E04643}" type="slidenum">
              <a:rPr lang="en-US" smtClean="0"/>
              <a:t>8</a:t>
            </a:fld>
            <a:endParaRPr lang="en-US" dirty="0"/>
          </a:p>
        </p:txBody>
      </p:sp>
      <p:pic>
        <p:nvPicPr>
          <p:cNvPr id="9" name="Content Placeholder 8" descr="Diagram&#10;&#10;AI-generated content may be incorrect.">
            <a:extLst>
              <a:ext uri="{FF2B5EF4-FFF2-40B4-BE49-F238E27FC236}">
                <a16:creationId xmlns:a16="http://schemas.microsoft.com/office/drawing/2014/main" id="{41E2A5B3-D228-4EF9-4AE6-EDD0928BC150}"/>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73954" y="1825625"/>
            <a:ext cx="10341457" cy="4571186"/>
          </a:xfrm>
        </p:spPr>
      </p:pic>
    </p:spTree>
    <p:extLst>
      <p:ext uri="{BB962C8B-B14F-4D97-AF65-F5344CB8AC3E}">
        <p14:creationId xmlns:p14="http://schemas.microsoft.com/office/powerpoint/2010/main" val="2220809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64981-AAF7-DC24-F2EE-CA09C0776886}"/>
              </a:ext>
            </a:extLst>
          </p:cNvPr>
          <p:cNvSpPr>
            <a:spLocks noGrp="1"/>
          </p:cNvSpPr>
          <p:nvPr>
            <p:ph type="title"/>
          </p:nvPr>
        </p:nvSpPr>
        <p:spPr/>
        <p:txBody>
          <a:bodyPr/>
          <a:lstStyle/>
          <a:p>
            <a:r>
              <a:rPr lang="en-US" dirty="0"/>
              <a:t>Plan view of the DWSMA </a:t>
            </a:r>
          </a:p>
        </p:txBody>
      </p:sp>
      <p:sp>
        <p:nvSpPr>
          <p:cNvPr id="6" name="Slide Number Placeholder 5">
            <a:extLst>
              <a:ext uri="{FF2B5EF4-FFF2-40B4-BE49-F238E27FC236}">
                <a16:creationId xmlns:a16="http://schemas.microsoft.com/office/drawing/2014/main" id="{31BFB7FF-2040-D43A-FBA8-DD048BFA1159}"/>
              </a:ext>
            </a:extLst>
          </p:cNvPr>
          <p:cNvSpPr>
            <a:spLocks noGrp="1"/>
          </p:cNvSpPr>
          <p:nvPr>
            <p:ph type="sldNum" sz="quarter" idx="12"/>
          </p:nvPr>
        </p:nvSpPr>
        <p:spPr/>
        <p:txBody>
          <a:bodyPr/>
          <a:lstStyle/>
          <a:p>
            <a:fld id="{48F63A3B-78C7-47BE-AE5E-E10140E04643}" type="slidenum">
              <a:rPr lang="en-US" smtClean="0"/>
              <a:t>9</a:t>
            </a:fld>
            <a:endParaRPr lang="en-US" dirty="0"/>
          </a:p>
        </p:txBody>
      </p:sp>
      <p:pic>
        <p:nvPicPr>
          <p:cNvPr id="12" name="Content Placeholder 11">
            <a:extLst>
              <a:ext uri="{FF2B5EF4-FFF2-40B4-BE49-F238E27FC236}">
                <a16:creationId xmlns:a16="http://schemas.microsoft.com/office/drawing/2014/main" id="{F1F2B9E8-96A5-FE4D-5268-52F57016AAD5}"/>
              </a:ext>
            </a:extLst>
          </p:cNvPr>
          <p:cNvPicPr>
            <a:picLocks noGrp="1" noChangeAspect="1"/>
          </p:cNvPicPr>
          <p:nvPr>
            <p:ph idx="1"/>
          </p:nvPr>
        </p:nvPicPr>
        <p:blipFill>
          <a:blip r:embed="rId3"/>
          <a:stretch>
            <a:fillRect/>
          </a:stretch>
        </p:blipFill>
        <p:spPr>
          <a:xfrm>
            <a:off x="2930302" y="1825625"/>
            <a:ext cx="6960830" cy="4783926"/>
          </a:xfrm>
        </p:spPr>
      </p:pic>
    </p:spTree>
    <p:extLst>
      <p:ext uri="{BB962C8B-B14F-4D97-AF65-F5344CB8AC3E}">
        <p14:creationId xmlns:p14="http://schemas.microsoft.com/office/powerpoint/2010/main" val="3054096023"/>
      </p:ext>
    </p:extLst>
  </p:cSld>
  <p:clrMapOvr>
    <a:masterClrMapping/>
  </p:clrMapOvr>
</p:sld>
</file>

<file path=ppt/theme/theme1.xml><?xml version="1.0" encoding="utf-8"?>
<a:theme xmlns:a="http://schemas.openxmlformats.org/drawingml/2006/main" name="MN.IT">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N.IT" id="{43004C98-5B53-4D58-92B4-D334E886AB92}" vid="{BCC84AB3-760B-4B29-9458-5FA6845EC3C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0DFDE64AAE0974A8908DD3553DDBF03" ma:contentTypeVersion="0" ma:contentTypeDescription="Create a new document." ma:contentTypeScope="" ma:versionID="46a287b4c15f326c72e9d063441dc05c">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2617A5B-38EC-4037-96F9-B81D9FB1B3A7}">
  <ds:schemaRefs>
    <ds:schemaRef ds:uri="http://schemas.microsoft.com/sharepoint/v3/contenttype/forms"/>
  </ds:schemaRefs>
</ds:datastoreItem>
</file>

<file path=customXml/itemProps2.xml><?xml version="1.0" encoding="utf-8"?>
<ds:datastoreItem xmlns:ds="http://schemas.openxmlformats.org/officeDocument/2006/customXml" ds:itemID="{E2C9447E-F997-462B-B617-BE5B3B6BA1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226A1386-9537-4EA6-B9A3-FB7D154FAC23}">
  <ds:schemaRefs>
    <ds:schemaRef ds:uri="http://purl.org/dc/elements/1.1/"/>
    <ds:schemaRef ds:uri="http://schemas.microsoft.com/office/2006/documentManagement/types"/>
    <ds:schemaRef ds:uri="http://schemas.microsoft.com/office/2006/metadata/properties"/>
    <ds:schemaRef ds:uri="http://schemas.openxmlformats.org/package/2006/metadata/core-properties"/>
    <ds:schemaRef ds:uri="http://schemas.microsoft.com/office/infopath/2007/PartnerControls"/>
    <ds:schemaRef ds:uri="http://purl.org/dc/term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MN.IT</Template>
  <TotalTime>68198</TotalTime>
  <Words>1938</Words>
  <Application>Microsoft Office PowerPoint</Application>
  <PresentationFormat>Widescreen</PresentationFormat>
  <Paragraphs>161</Paragraphs>
  <Slides>27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Aptos</vt:lpstr>
      <vt:lpstr>Arial</vt:lpstr>
      <vt:lpstr>Calibri</vt:lpstr>
      <vt:lpstr>Cambria Math</vt:lpstr>
      <vt:lpstr>NeueHaasGroteskText Std</vt:lpstr>
      <vt:lpstr>MN.IT</vt:lpstr>
      <vt:lpstr>Direct groundwater age simulation as a tracer to tag fluid masses, flow paths and travel times within the capture area of St Peter Well fields </vt:lpstr>
      <vt:lpstr>Introduction</vt:lpstr>
      <vt:lpstr>Groundwater Age: Is there such a thing?</vt:lpstr>
      <vt:lpstr>Direct Simulation Approach</vt:lpstr>
      <vt:lpstr>Background</vt:lpstr>
      <vt:lpstr>Some Terms </vt:lpstr>
      <vt:lpstr>Location of our Model domain</vt:lpstr>
      <vt:lpstr>Conceptual Model of the St Peter DWSMA</vt:lpstr>
      <vt:lpstr>Plan view of the DWSMA </vt:lpstr>
      <vt:lpstr>Hydro-stratigraphy</vt:lpstr>
      <vt:lpstr>3D Geologic to 3D Numerical model</vt:lpstr>
      <vt:lpstr>Boundary Conditions</vt:lpstr>
      <vt:lpstr>Solution: Flow Direction</vt:lpstr>
      <vt:lpstr>Mean Groundwater Age: w6</vt:lpstr>
      <vt:lpstr>Exit Probability relative to w6 (Capture zone of)</vt:lpstr>
      <vt:lpstr>Mean Life-time Expectancy w6</vt:lpstr>
      <vt:lpstr>Mean Life-expectancy +EPR w6</vt:lpstr>
      <vt:lpstr>Exit Probability relative to w11 (Capture zone of)</vt:lpstr>
      <vt:lpstr>Mean Life-time Expectancy w11</vt:lpstr>
      <vt:lpstr>Mean Life-expectancy +EPR well 11</vt:lpstr>
      <vt:lpstr>Mean Groundwater Age – w12 </vt:lpstr>
      <vt:lpstr>Exit Probability for w12 (Capture zone of)</vt:lpstr>
      <vt:lpstr>Mean Life-expectancy +Exit Prob well 12</vt:lpstr>
      <vt:lpstr>Mean Life Expectancy + EPR for wells 12 </vt:lpstr>
      <vt:lpstr>Proportions of the pumping-well rate with respect to their origin of infiltration</vt:lpstr>
      <vt:lpstr>Conclusion</vt:lpstr>
      <vt:lpstr>Thank you again!</vt:lpstr>
    </vt:vector>
  </TitlesOfParts>
  <Company>State of Minnesota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of Minnesota Sample PowerPoint Template</dc:title>
  <dc:subject>PowerPoint Template</dc:subject>
  <dc:creator>MN.IT Services Communications</dc:creator>
  <cp:keywords>PowerPoint, Template</cp:keywords>
  <dc:description>Version 1.1, Released 8-2016</dc:description>
  <cp:lastModifiedBy>Ndiweni, Cliford (He/Him/His) (MPCA)</cp:lastModifiedBy>
  <cp:revision>768</cp:revision>
  <dcterms:created xsi:type="dcterms:W3CDTF">2016-01-06T16:54:03Z</dcterms:created>
  <dcterms:modified xsi:type="dcterms:W3CDTF">2026-04-21T21:02:35Z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0x01010090DFDE64AAE0974A8908DD3553DDBF03</vt:lpwstr>
  </property>
</Properties>
</file>