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78" r:id="rId2"/>
    <p:sldId id="260" r:id="rId3"/>
    <p:sldId id="277" r:id="rId4"/>
    <p:sldId id="263" r:id="rId5"/>
    <p:sldId id="279" r:id="rId6"/>
    <p:sldId id="282" r:id="rId7"/>
    <p:sldId id="280" r:id="rId8"/>
    <p:sldId id="281"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6" r:id="rId22"/>
    <p:sldId id="276" r:id="rId23"/>
    <p:sldId id="274"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7" d="100"/>
          <a:sy n="117" d="100"/>
        </p:scale>
        <p:origin x="3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D55B-5B28-4724-BB39-06A417648B4A}"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D5B2F-D802-499F-9A87-2B1A639B5190}" type="slidenum">
              <a:rPr lang="en-US" smtClean="0"/>
              <a:t>‹#›</a:t>
            </a:fld>
            <a:endParaRPr lang="en-US"/>
          </a:p>
        </p:txBody>
      </p:sp>
    </p:spTree>
    <p:extLst>
      <p:ext uri="{BB962C8B-B14F-4D97-AF65-F5344CB8AC3E}">
        <p14:creationId xmlns:p14="http://schemas.microsoft.com/office/powerpoint/2010/main" val="212728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3D5B2F-D802-499F-9A87-2B1A639B5190}" type="slidenum">
              <a:rPr lang="en-US" smtClean="0"/>
              <a:t>3</a:t>
            </a:fld>
            <a:endParaRPr lang="en-US"/>
          </a:p>
        </p:txBody>
      </p:sp>
    </p:spTree>
    <p:extLst>
      <p:ext uri="{BB962C8B-B14F-4D97-AF65-F5344CB8AC3E}">
        <p14:creationId xmlns:p14="http://schemas.microsoft.com/office/powerpoint/2010/main" val="421674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09977CF-90D6-421F-A6F9-1A77F54789DA}" type="datetimeFigureOut">
              <a:rPr lang="en-US" smtClean="0"/>
              <a:t>4/21/2026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D28C137-5214-4BCE-8D58-59B489E1FDD6}" type="slidenum">
              <a:rPr lang="en-US" smtClean="0"/>
              <a:t>‹#›</a:t>
            </a:fld>
            <a:endParaRPr lang="en-US"/>
          </a:p>
        </p:txBody>
      </p:sp>
    </p:spTree>
    <p:extLst>
      <p:ext uri="{BB962C8B-B14F-4D97-AF65-F5344CB8AC3E}">
        <p14:creationId xmlns:p14="http://schemas.microsoft.com/office/powerpoint/2010/main" val="71416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977CF-90D6-421F-A6F9-1A77F54789DA}"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151680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977CF-90D6-421F-A6F9-1A77F54789DA}"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3724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977CF-90D6-421F-A6F9-1A77F54789DA}"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25617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977CF-90D6-421F-A6F9-1A77F54789DA}"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7025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977CF-90D6-421F-A6F9-1A77F54789DA}"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408101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9977CF-90D6-421F-A6F9-1A77F54789DA}" type="datetimeFigureOut">
              <a:rPr lang="en-US" smtClean="0"/>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235856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9977CF-90D6-421F-A6F9-1A77F54789DA}" type="datetimeFigureOut">
              <a:rPr lang="en-US" smtClean="0"/>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267436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977CF-90D6-421F-A6F9-1A77F54789DA}" type="datetimeFigureOut">
              <a:rPr lang="en-US" smtClean="0"/>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8C137-5214-4BCE-8D58-59B489E1FDD6}" type="slidenum">
              <a:rPr lang="en-US" smtClean="0"/>
              <a:t>‹#›</a:t>
            </a:fld>
            <a:endParaRPr lang="en-US"/>
          </a:p>
        </p:txBody>
      </p:sp>
    </p:spTree>
    <p:extLst>
      <p:ext uri="{BB962C8B-B14F-4D97-AF65-F5344CB8AC3E}">
        <p14:creationId xmlns:p14="http://schemas.microsoft.com/office/powerpoint/2010/main" val="158031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09977CF-90D6-421F-A6F9-1A77F54789DA}"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D28C137-5214-4BCE-8D58-59B489E1FDD6}" type="slidenum">
              <a:rPr lang="en-US" smtClean="0"/>
              <a:t>‹#›</a:t>
            </a:fld>
            <a:endParaRPr lang="en-US"/>
          </a:p>
        </p:txBody>
      </p:sp>
    </p:spTree>
    <p:extLst>
      <p:ext uri="{BB962C8B-B14F-4D97-AF65-F5344CB8AC3E}">
        <p14:creationId xmlns:p14="http://schemas.microsoft.com/office/powerpoint/2010/main" val="163990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09977CF-90D6-421F-A6F9-1A77F54789DA}" type="datetimeFigureOut">
              <a:rPr lang="en-US" smtClean="0"/>
              <a:t>4/21/2026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D28C137-5214-4BCE-8D58-59B489E1FDD6}" type="slidenum">
              <a:rPr lang="en-US" smtClean="0"/>
              <a:t>‹#›</a:t>
            </a:fld>
            <a:endParaRPr lang="en-US"/>
          </a:p>
        </p:txBody>
      </p:sp>
    </p:spTree>
    <p:extLst>
      <p:ext uri="{BB962C8B-B14F-4D97-AF65-F5344CB8AC3E}">
        <p14:creationId xmlns:p14="http://schemas.microsoft.com/office/powerpoint/2010/main" val="39380189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09977CF-90D6-421F-A6F9-1A77F54789DA}" type="datetimeFigureOut">
              <a:rPr lang="en-US" smtClean="0"/>
              <a:t>4/21/2026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D28C137-5214-4BCE-8D58-59B489E1FDD6}" type="slidenum">
              <a:rPr lang="en-US" smtClean="0"/>
              <a:t>‹#›</a:t>
            </a:fld>
            <a:endParaRPr lang="en-US"/>
          </a:p>
        </p:txBody>
      </p:sp>
    </p:spTree>
    <p:extLst>
      <p:ext uri="{BB962C8B-B14F-4D97-AF65-F5344CB8AC3E}">
        <p14:creationId xmlns:p14="http://schemas.microsoft.com/office/powerpoint/2010/main" val="1694222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0E56A-096F-5007-FFD9-07E4B19E4576}"/>
              </a:ext>
            </a:extLst>
          </p:cNvPr>
          <p:cNvPicPr>
            <a:picLocks noChangeAspect="1"/>
          </p:cNvPicPr>
          <p:nvPr/>
        </p:nvPicPr>
        <p:blipFill>
          <a:blip r:embed="rId2">
            <a:extLst>
              <a:ext uri="{28A0092B-C50C-407E-A947-70E740481C1C}">
                <a14:useLocalDpi xmlns:a14="http://schemas.microsoft.com/office/drawing/2010/main" val="0"/>
              </a:ext>
            </a:extLst>
          </a:blip>
          <a:srcRect t="3618" b="12113"/>
          <a:stretch>
            <a:fill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30B5B79D-FFE4-3C41-4E88-26D4EC550251}"/>
              </a:ext>
            </a:extLst>
          </p:cNvPr>
          <p:cNvSpPr/>
          <p:nvPr/>
        </p:nvSpPr>
        <p:spPr>
          <a:xfrm>
            <a:off x="0" y="390525"/>
            <a:ext cx="6958584" cy="2242947"/>
          </a:xfrm>
          <a:prstGeom prst="rect">
            <a:avLst/>
          </a:prstGeom>
          <a:solidFill>
            <a:schemeClr val="tx1">
              <a:lumMod val="75000"/>
              <a:lumOff val="25000"/>
              <a:alpha val="788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1CB3E34-A95D-065E-53FF-E1DA884C39CC}"/>
              </a:ext>
            </a:extLst>
          </p:cNvPr>
          <p:cNvSpPr txBox="1">
            <a:spLocks/>
          </p:cNvSpPr>
          <p:nvPr/>
        </p:nvSpPr>
        <p:spPr>
          <a:xfrm>
            <a:off x="0" y="495681"/>
            <a:ext cx="6858000" cy="1991488"/>
          </a:xfrm>
          <a:prstGeom prst="rect">
            <a:avLst/>
          </a:prstGeom>
        </p:spPr>
        <p:txBody>
          <a:bodyP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4000" b="1" dirty="0">
                <a:solidFill>
                  <a:schemeClr val="bg1"/>
                </a:solidFill>
              </a:rPr>
              <a:t>Traut Companies</a:t>
            </a:r>
            <a:br>
              <a:rPr lang="en-US" sz="4000" dirty="0">
                <a:solidFill>
                  <a:schemeClr val="bg1"/>
                </a:solidFill>
              </a:rPr>
            </a:br>
            <a:r>
              <a:rPr lang="en-US" sz="3900" i="1" dirty="0">
                <a:solidFill>
                  <a:schemeClr val="bg1"/>
                </a:solidFill>
              </a:rPr>
              <a:t>Sonic Drilling Department</a:t>
            </a:r>
          </a:p>
          <a:p>
            <a:pPr algn="ctr"/>
            <a:endParaRPr lang="en-US" sz="4000" i="1" dirty="0">
              <a:solidFill>
                <a:schemeClr val="bg1"/>
              </a:solidFill>
            </a:endParaRPr>
          </a:p>
          <a:p>
            <a:pPr algn="ctr"/>
            <a:r>
              <a:rPr lang="en-US" sz="2000" i="1" dirty="0">
                <a:solidFill>
                  <a:schemeClr val="bg1"/>
                </a:solidFill>
              </a:rPr>
              <a:t>Innovative Soil Boring Methods for Municipal and Commercial Water Needs</a:t>
            </a:r>
          </a:p>
          <a:p>
            <a:pPr algn="ctr"/>
            <a:endParaRPr lang="en-US" sz="4000" i="1" dirty="0">
              <a:solidFill>
                <a:schemeClr val="bg1"/>
              </a:solidFill>
            </a:endParaRPr>
          </a:p>
        </p:txBody>
      </p:sp>
      <p:sp>
        <p:nvSpPr>
          <p:cNvPr id="6" name="TextBox 5">
            <a:extLst>
              <a:ext uri="{FF2B5EF4-FFF2-40B4-BE49-F238E27FC236}">
                <a16:creationId xmlns:a16="http://schemas.microsoft.com/office/drawing/2014/main" id="{4D450E9C-9D8A-8D72-879E-40D5BB8BECF2}"/>
              </a:ext>
            </a:extLst>
          </p:cNvPr>
          <p:cNvSpPr txBox="1"/>
          <p:nvPr/>
        </p:nvSpPr>
        <p:spPr>
          <a:xfrm>
            <a:off x="4334256" y="5800985"/>
            <a:ext cx="3523488" cy="400110"/>
          </a:xfrm>
          <a:prstGeom prst="rect">
            <a:avLst/>
          </a:prstGeom>
          <a:noFill/>
        </p:spPr>
        <p:txBody>
          <a:bodyPr wrap="square" rtlCol="0">
            <a:spAutoFit/>
          </a:bodyPr>
          <a:lstStyle/>
          <a:p>
            <a:r>
              <a:rPr lang="en-US" sz="2000" i="1" dirty="0">
                <a:solidFill>
                  <a:schemeClr val="bg1"/>
                </a:solidFill>
              </a:rPr>
              <a:t>MGWA Spring Conference 2026</a:t>
            </a:r>
          </a:p>
        </p:txBody>
      </p:sp>
    </p:spTree>
    <p:extLst>
      <p:ext uri="{BB962C8B-B14F-4D97-AF65-F5344CB8AC3E}">
        <p14:creationId xmlns:p14="http://schemas.microsoft.com/office/powerpoint/2010/main" val="352895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9CD11B-9244-BF75-D1CB-69C7D16BC616}"/>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866F0-5026-A1E3-89B0-3B20EECC6B3A}"/>
              </a:ext>
            </a:extLst>
          </p:cNvPr>
          <p:cNvSpPr>
            <a:spLocks noGrp="1"/>
          </p:cNvSpPr>
          <p:nvPr>
            <p:ph type="title"/>
          </p:nvPr>
        </p:nvSpPr>
        <p:spPr>
          <a:xfrm>
            <a:off x="1071846" y="1059736"/>
            <a:ext cx="10040233" cy="1299416"/>
          </a:xfrm>
        </p:spPr>
        <p:txBody>
          <a:bodyPr>
            <a:normAutofit/>
          </a:bodyPr>
          <a:lstStyle/>
          <a:p>
            <a:pPr algn="ctr"/>
            <a:r>
              <a:rPr lang="en-US" sz="4800" b="1" dirty="0">
                <a:solidFill>
                  <a:srgbClr val="FFFFFF"/>
                </a:solidFill>
              </a:rPr>
              <a:t>Bedrock Coring</a:t>
            </a:r>
            <a:br>
              <a:rPr lang="en-US" sz="4200" dirty="0">
                <a:solidFill>
                  <a:srgbClr val="FFFFFF"/>
                </a:solidFill>
              </a:rPr>
            </a:br>
            <a:r>
              <a:rPr lang="en-US" sz="4200" i="1" dirty="0">
                <a:solidFill>
                  <a:srgbClr val="FFFFFF"/>
                </a:solidFill>
              </a:rPr>
              <a:t>Core Process</a:t>
            </a:r>
          </a:p>
        </p:txBody>
      </p:sp>
      <p:sp>
        <p:nvSpPr>
          <p:cNvPr id="3" name="Content Placeholder 2">
            <a:extLst>
              <a:ext uri="{FF2B5EF4-FFF2-40B4-BE49-F238E27FC236}">
                <a16:creationId xmlns:a16="http://schemas.microsoft.com/office/drawing/2014/main" id="{DA602DE8-79AA-F9A6-99AE-AAFA566506BF}"/>
              </a:ext>
            </a:extLst>
          </p:cNvPr>
          <p:cNvSpPr>
            <a:spLocks noGrp="1"/>
          </p:cNvSpPr>
          <p:nvPr>
            <p:ph idx="1"/>
          </p:nvPr>
        </p:nvSpPr>
        <p:spPr>
          <a:xfrm>
            <a:off x="1071846" y="2973312"/>
            <a:ext cx="10040233" cy="3078483"/>
          </a:xfrm>
        </p:spPr>
        <p:txBody>
          <a:bodyPr>
            <a:normAutofit/>
          </a:bodyPr>
          <a:lstStyle/>
          <a:p>
            <a:r>
              <a:rPr lang="en-US" sz="2800" dirty="0"/>
              <a:t>(Same steps as standard core process but with the use of fluids depending on geology)</a:t>
            </a:r>
          </a:p>
          <a:p>
            <a:r>
              <a:rPr lang="en-US" sz="2800" dirty="0"/>
              <a:t>Our Rock coring has been developed by Traut to meet our client’s needs. Our system drills dry at the bit and uses fluid to displace the bit cuttings while we advance the core. This will give you a very accurate sample but not always dry because of the use of drill fluid.</a:t>
            </a:r>
          </a:p>
          <a:p>
            <a:endParaRPr lang="en-US" dirty="0"/>
          </a:p>
        </p:txBody>
      </p:sp>
    </p:spTree>
    <p:extLst>
      <p:ext uri="{BB962C8B-B14F-4D97-AF65-F5344CB8AC3E}">
        <p14:creationId xmlns:p14="http://schemas.microsoft.com/office/powerpoint/2010/main" val="375080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C3FE1E-0A7F-41BE-A568-1BF85E2E8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840" y="0"/>
            <a:ext cx="547116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17E56-055A-0F6E-FFD4-8663A6FFEB8C}"/>
              </a:ext>
            </a:extLst>
          </p:cNvPr>
          <p:cNvSpPr>
            <a:spLocks noGrp="1"/>
          </p:cNvSpPr>
          <p:nvPr>
            <p:ph type="title"/>
          </p:nvPr>
        </p:nvSpPr>
        <p:spPr>
          <a:xfrm>
            <a:off x="6720840" y="152489"/>
            <a:ext cx="5471160" cy="1658198"/>
          </a:xfrm>
        </p:spPr>
        <p:txBody>
          <a:bodyPr>
            <a:normAutofit fontScale="90000"/>
          </a:bodyPr>
          <a:lstStyle/>
          <a:p>
            <a:pPr algn="ctr"/>
            <a:r>
              <a:rPr lang="en-US" sz="4800" b="1" dirty="0">
                <a:solidFill>
                  <a:srgbClr val="395167"/>
                </a:solidFill>
              </a:rPr>
              <a:t>Containment of IDW Fluids &amp; Cuttings Handling</a:t>
            </a:r>
          </a:p>
        </p:txBody>
      </p:sp>
      <p:pic>
        <p:nvPicPr>
          <p:cNvPr id="5" name="Content Placeholder 4">
            <a:extLst>
              <a:ext uri="{FF2B5EF4-FFF2-40B4-BE49-F238E27FC236}">
                <a16:creationId xmlns:a16="http://schemas.microsoft.com/office/drawing/2014/main" id="{F43BB40E-3083-8BF9-A398-22B7408AD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03" y="1"/>
            <a:ext cx="5253375" cy="6800486"/>
          </a:xfrm>
          <a:prstGeom prst="rect">
            <a:avLst/>
          </a:prstGeom>
        </p:spPr>
      </p:pic>
      <p:sp>
        <p:nvSpPr>
          <p:cNvPr id="9" name="Content Placeholder 8">
            <a:extLst>
              <a:ext uri="{FF2B5EF4-FFF2-40B4-BE49-F238E27FC236}">
                <a16:creationId xmlns:a16="http://schemas.microsoft.com/office/drawing/2014/main" id="{7E0D4D6E-7ADA-8FAA-D08E-2ED3F9B0942B}"/>
              </a:ext>
            </a:extLst>
          </p:cNvPr>
          <p:cNvSpPr>
            <a:spLocks noGrp="1"/>
          </p:cNvSpPr>
          <p:nvPr>
            <p:ph idx="1"/>
          </p:nvPr>
        </p:nvSpPr>
        <p:spPr>
          <a:xfrm>
            <a:off x="6858000" y="1591056"/>
            <a:ext cx="5129784" cy="4773168"/>
          </a:xfrm>
        </p:spPr>
        <p:txBody>
          <a:bodyPr>
            <a:normAutofit/>
          </a:bodyPr>
          <a:lstStyle/>
          <a:p>
            <a:pPr>
              <a:buFont typeface="Wingdings" panose="05000000000000000000" pitchFamily="2" charset="2"/>
              <a:buChar char="Ø"/>
            </a:pPr>
            <a:r>
              <a:rPr lang="en-US" sz="1800" dirty="0"/>
              <a:t> Drill fluid is pumped into a 1000-gallon transfer tank and then to a dumpster for staging area transport.</a:t>
            </a:r>
          </a:p>
          <a:p>
            <a:pPr>
              <a:buFont typeface="Wingdings" panose="05000000000000000000" pitchFamily="2" charset="2"/>
              <a:buChar char="Ø"/>
            </a:pPr>
            <a:r>
              <a:rPr lang="en-US" sz="1800" dirty="0"/>
              <a:t>Traut will be receiving a</a:t>
            </a:r>
            <a:r>
              <a:rPr lang="en-US" dirty="0"/>
              <a:t> </a:t>
            </a:r>
            <a:r>
              <a:rPr lang="en-US" sz="1800" dirty="0"/>
              <a:t>custom-designed unit (MUD PUPPY) for improved efficiency.</a:t>
            </a:r>
          </a:p>
          <a:p>
            <a:pPr>
              <a:buFont typeface="Wingdings" panose="05000000000000000000" pitchFamily="2" charset="2"/>
              <a:buChar char="Ø"/>
            </a:pPr>
            <a:r>
              <a:rPr lang="en-US" sz="1800" dirty="0"/>
              <a:t>This unit is designed to separate soil particles from drill fluid directly at the borehole.</a:t>
            </a:r>
          </a:p>
          <a:p>
            <a:pPr>
              <a:buFont typeface="Wingdings" panose="05000000000000000000" pitchFamily="2" charset="2"/>
              <a:buChar char="Ø"/>
            </a:pPr>
            <a:r>
              <a:rPr lang="en-US" sz="1800" dirty="0"/>
              <a:t>The entire drilling process can be contained for proper discharge and environmental compliance.</a:t>
            </a:r>
          </a:p>
        </p:txBody>
      </p:sp>
    </p:spTree>
    <p:extLst>
      <p:ext uri="{BB962C8B-B14F-4D97-AF65-F5344CB8AC3E}">
        <p14:creationId xmlns:p14="http://schemas.microsoft.com/office/powerpoint/2010/main" val="2665234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6E18020-7141-40C0-98B9-58BE04886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0F38AF-44E5-609F-A9DB-5062DCEFEC83}"/>
              </a:ext>
            </a:extLst>
          </p:cNvPr>
          <p:cNvSpPr>
            <a:spLocks noGrp="1"/>
          </p:cNvSpPr>
          <p:nvPr>
            <p:ph type="title"/>
          </p:nvPr>
        </p:nvSpPr>
        <p:spPr>
          <a:xfrm>
            <a:off x="4924425" y="619431"/>
            <a:ext cx="6608813" cy="3869205"/>
          </a:xfrm>
        </p:spPr>
        <p:txBody>
          <a:bodyPr vert="horz" lIns="91440" tIns="45720" rIns="91440" bIns="45720" rtlCol="0" anchor="b">
            <a:normAutofit/>
          </a:bodyPr>
          <a:lstStyle/>
          <a:p>
            <a:pPr algn="ctr">
              <a:lnSpc>
                <a:spcPct val="80000"/>
              </a:lnSpc>
            </a:pPr>
            <a:r>
              <a:rPr lang="en-US" sz="7200" dirty="0">
                <a:solidFill>
                  <a:srgbClr val="FFFFFF"/>
                </a:solidFill>
              </a:rPr>
              <a:t>Drill fluid before processing</a:t>
            </a:r>
          </a:p>
        </p:txBody>
      </p:sp>
      <p:pic>
        <p:nvPicPr>
          <p:cNvPr id="5" name="Content Placeholder 4">
            <a:extLst>
              <a:ext uri="{FF2B5EF4-FFF2-40B4-BE49-F238E27FC236}">
                <a16:creationId xmlns:a16="http://schemas.microsoft.com/office/drawing/2014/main" id="{713FD10B-A635-6B12-90C2-40C57DDA9B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999" y="756907"/>
            <a:ext cx="4001315" cy="5335086"/>
          </a:xfrm>
          <a:prstGeom prst="rect">
            <a:avLst/>
          </a:prstGeom>
        </p:spPr>
      </p:pic>
    </p:spTree>
    <p:extLst>
      <p:ext uri="{BB962C8B-B14F-4D97-AF65-F5344CB8AC3E}">
        <p14:creationId xmlns:p14="http://schemas.microsoft.com/office/powerpoint/2010/main" val="167994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F6E18020-7141-40C0-98B9-58BE04886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5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3D6B8F-767F-1066-4604-3AD7E7DF409F}"/>
              </a:ext>
            </a:extLst>
          </p:cNvPr>
          <p:cNvSpPr>
            <a:spLocks noGrp="1"/>
          </p:cNvSpPr>
          <p:nvPr>
            <p:ph type="title"/>
          </p:nvPr>
        </p:nvSpPr>
        <p:spPr>
          <a:xfrm>
            <a:off x="5270089" y="619431"/>
            <a:ext cx="6263149" cy="3869205"/>
          </a:xfrm>
        </p:spPr>
        <p:txBody>
          <a:bodyPr vert="horz" lIns="91440" tIns="45720" rIns="91440" bIns="45720" rtlCol="0" anchor="b">
            <a:normAutofit/>
          </a:bodyPr>
          <a:lstStyle/>
          <a:p>
            <a:pPr>
              <a:lnSpc>
                <a:spcPct val="80000"/>
              </a:lnSpc>
            </a:pPr>
            <a:r>
              <a:rPr lang="en-US" sz="8800">
                <a:solidFill>
                  <a:srgbClr val="FFFFFF"/>
                </a:solidFill>
              </a:rPr>
              <a:t>Solids from Centrifuge</a:t>
            </a:r>
          </a:p>
        </p:txBody>
      </p:sp>
      <p:pic>
        <p:nvPicPr>
          <p:cNvPr id="4" name="(6B) Solids from centrifuge">
            <a:hlinkClick r:id="" action="ppaction://media"/>
            <a:extLst>
              <a:ext uri="{FF2B5EF4-FFF2-40B4-BE49-F238E27FC236}">
                <a16:creationId xmlns:a16="http://schemas.microsoft.com/office/drawing/2014/main" id="{9C3CC615-DB3E-018F-438C-22680A8E30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7558" y="620720"/>
            <a:ext cx="3154196" cy="5607461"/>
          </a:xfrm>
          <a:prstGeom prst="rect">
            <a:avLst/>
          </a:prstGeom>
        </p:spPr>
      </p:pic>
    </p:spTree>
    <p:extLst>
      <p:ext uri="{BB962C8B-B14F-4D97-AF65-F5344CB8AC3E}">
        <p14:creationId xmlns:p14="http://schemas.microsoft.com/office/powerpoint/2010/main" val="289942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44BE5-F6CC-2320-9FA9-FBE40489184C}"/>
              </a:ext>
            </a:extLst>
          </p:cNvPr>
          <p:cNvSpPr>
            <a:spLocks noGrp="1"/>
          </p:cNvSpPr>
          <p:nvPr>
            <p:ph type="title"/>
          </p:nvPr>
        </p:nvSpPr>
        <p:spPr/>
        <p:txBody>
          <a:bodyPr/>
          <a:lstStyle/>
          <a:p>
            <a:r>
              <a:rPr lang="en-US" dirty="0"/>
              <a:t>Drill fluid sediment &amp; bentonite removal</a:t>
            </a:r>
          </a:p>
        </p:txBody>
      </p:sp>
      <p:pic>
        <p:nvPicPr>
          <p:cNvPr id="5" name="Content Placeholder 4">
            <a:extLst>
              <a:ext uri="{FF2B5EF4-FFF2-40B4-BE49-F238E27FC236}">
                <a16:creationId xmlns:a16="http://schemas.microsoft.com/office/drawing/2014/main" id="{B3FD0907-BC66-33FD-B2ED-16C4F22BC10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b="14834"/>
          <a:stretch>
            <a:fillRect/>
          </a:stretch>
        </p:blipFill>
        <p:spPr>
          <a:xfrm>
            <a:off x="5924550" y="1791192"/>
            <a:ext cx="6149789" cy="4046996"/>
          </a:xfrm>
          <a:prstGeom prst="rect">
            <a:avLst/>
          </a:prstGeom>
        </p:spPr>
      </p:pic>
      <p:pic>
        <p:nvPicPr>
          <p:cNvPr id="6" name="(6C)Water from Centrifuge">
            <a:hlinkClick r:id="" action="ppaction://media"/>
            <a:extLst>
              <a:ext uri="{FF2B5EF4-FFF2-40B4-BE49-F238E27FC236}">
                <a16:creationId xmlns:a16="http://schemas.microsoft.com/office/drawing/2014/main" id="{93093901-25A2-19C9-C823-2C2BFAB2D7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004" y="2011363"/>
            <a:ext cx="5410200" cy="3048000"/>
          </a:xfrm>
          <a:prstGeom prst="rect">
            <a:avLst/>
          </a:prstGeom>
        </p:spPr>
      </p:pic>
    </p:spTree>
    <p:extLst>
      <p:ext uri="{BB962C8B-B14F-4D97-AF65-F5344CB8AC3E}">
        <p14:creationId xmlns:p14="http://schemas.microsoft.com/office/powerpoint/2010/main" val="1063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6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EBFEA-1255-E141-7767-A730EA3256A0}"/>
              </a:ext>
            </a:extLst>
          </p:cNvPr>
          <p:cNvSpPr>
            <a:spLocks noGrp="1"/>
          </p:cNvSpPr>
          <p:nvPr>
            <p:ph type="title"/>
          </p:nvPr>
        </p:nvSpPr>
        <p:spPr>
          <a:xfrm>
            <a:off x="603504" y="770467"/>
            <a:ext cx="3467051" cy="3352800"/>
          </a:xfrm>
        </p:spPr>
        <p:txBody>
          <a:bodyPr vert="horz" lIns="91440" tIns="45720" rIns="91440" bIns="45720" rtlCol="0" anchor="b">
            <a:normAutofit/>
          </a:bodyPr>
          <a:lstStyle/>
          <a:p>
            <a:pPr>
              <a:lnSpc>
                <a:spcPct val="80000"/>
              </a:lnSpc>
            </a:pPr>
            <a:r>
              <a:rPr lang="en-US" sz="6000">
                <a:solidFill>
                  <a:srgbClr val="FFFFFF"/>
                </a:solidFill>
              </a:rPr>
              <a:t>GAC Treatment process for PFAS</a:t>
            </a:r>
          </a:p>
        </p:txBody>
      </p:sp>
      <p:sp>
        <p:nvSpPr>
          <p:cNvPr id="14" name="Rectangle 13">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75768EF-8A59-1E3C-6CFD-B834564DBA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1718" y="567807"/>
            <a:ext cx="7407620" cy="5722386"/>
          </a:xfrm>
          <a:prstGeom prst="rect">
            <a:avLst/>
          </a:prstGeom>
        </p:spPr>
      </p:pic>
    </p:spTree>
    <p:extLst>
      <p:ext uri="{BB962C8B-B14F-4D97-AF65-F5344CB8AC3E}">
        <p14:creationId xmlns:p14="http://schemas.microsoft.com/office/powerpoint/2010/main" val="17338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7CC3BB4-8536-4DBC-A194-D8AAF56C4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301CA-6FB5-E9CE-87E1-12A1BBBC3F03}"/>
              </a:ext>
            </a:extLst>
          </p:cNvPr>
          <p:cNvSpPr>
            <a:spLocks noGrp="1"/>
          </p:cNvSpPr>
          <p:nvPr>
            <p:ph type="title"/>
          </p:nvPr>
        </p:nvSpPr>
        <p:spPr>
          <a:xfrm>
            <a:off x="8160774" y="619431"/>
            <a:ext cx="3372464" cy="3869205"/>
          </a:xfrm>
        </p:spPr>
        <p:txBody>
          <a:bodyPr vert="horz" lIns="91440" tIns="45720" rIns="91440" bIns="45720" rtlCol="0" anchor="b">
            <a:normAutofit/>
          </a:bodyPr>
          <a:lstStyle/>
          <a:p>
            <a:pPr>
              <a:lnSpc>
                <a:spcPct val="80000"/>
              </a:lnSpc>
            </a:pPr>
            <a:r>
              <a:rPr lang="en-US" sz="6000">
                <a:solidFill>
                  <a:srgbClr val="FFFFFF"/>
                </a:solidFill>
              </a:rPr>
              <a:t>Sonic borehole with temp liner</a:t>
            </a:r>
          </a:p>
        </p:txBody>
      </p:sp>
      <p:pic>
        <p:nvPicPr>
          <p:cNvPr id="5" name="Content Placeholder 4">
            <a:extLst>
              <a:ext uri="{FF2B5EF4-FFF2-40B4-BE49-F238E27FC236}">
                <a16:creationId xmlns:a16="http://schemas.microsoft.com/office/drawing/2014/main" id="{FE203B0A-BA75-F727-E789-66DC85970D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76" y="415874"/>
            <a:ext cx="7800974" cy="6026251"/>
          </a:xfrm>
          <a:prstGeom prst="rect">
            <a:avLst/>
          </a:prstGeom>
        </p:spPr>
      </p:pic>
    </p:spTree>
    <p:extLst>
      <p:ext uri="{BB962C8B-B14F-4D97-AF65-F5344CB8AC3E}">
        <p14:creationId xmlns:p14="http://schemas.microsoft.com/office/powerpoint/2010/main" val="173123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7CC3BB4-8536-4DBC-A194-D8AAF56C4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599E90-D9A6-5A2C-C0C1-D013D98FF938}"/>
              </a:ext>
            </a:extLst>
          </p:cNvPr>
          <p:cNvSpPr>
            <a:spLocks noGrp="1"/>
          </p:cNvSpPr>
          <p:nvPr>
            <p:ph type="title"/>
          </p:nvPr>
        </p:nvSpPr>
        <p:spPr>
          <a:xfrm>
            <a:off x="7679211" y="619431"/>
            <a:ext cx="4341340" cy="3869205"/>
          </a:xfrm>
        </p:spPr>
        <p:txBody>
          <a:bodyPr vert="horz" lIns="91440" tIns="45720" rIns="91440" bIns="45720" rtlCol="0" anchor="b">
            <a:normAutofit/>
          </a:bodyPr>
          <a:lstStyle/>
          <a:p>
            <a:pPr algn="ctr">
              <a:lnSpc>
                <a:spcPct val="80000"/>
              </a:lnSpc>
            </a:pPr>
            <a:r>
              <a:rPr lang="en-US" sz="4400" dirty="0">
                <a:solidFill>
                  <a:srgbClr val="FFFFFF"/>
                </a:solidFill>
              </a:rPr>
              <a:t>2” Well setting </a:t>
            </a:r>
            <a:br>
              <a:rPr lang="en-US" sz="4400" dirty="0">
                <a:solidFill>
                  <a:srgbClr val="FFFFFF"/>
                </a:solidFill>
              </a:rPr>
            </a:br>
            <a:r>
              <a:rPr lang="en-US" sz="4400" dirty="0">
                <a:solidFill>
                  <a:srgbClr val="FFFFFF"/>
                </a:solidFill>
              </a:rPr>
              <a:t>(using </a:t>
            </a:r>
            <a:r>
              <a:rPr lang="en-US" sz="4400">
                <a:solidFill>
                  <a:srgbClr val="FFFFFF"/>
                </a:solidFill>
              </a:rPr>
              <a:t>positive displacement)</a:t>
            </a:r>
            <a:endParaRPr lang="en-US" sz="4400" dirty="0">
              <a:solidFill>
                <a:srgbClr val="FFFFFF"/>
              </a:solidFill>
            </a:endParaRPr>
          </a:p>
        </p:txBody>
      </p:sp>
      <p:pic>
        <p:nvPicPr>
          <p:cNvPr id="5" name="Content Placeholder 4">
            <a:extLst>
              <a:ext uri="{FF2B5EF4-FFF2-40B4-BE49-F238E27FC236}">
                <a16:creationId xmlns:a16="http://schemas.microsoft.com/office/drawing/2014/main" id="{69ED1B93-F1DC-D2CF-2994-8A00200EDC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244" y="619431"/>
            <a:ext cx="7295966" cy="5636133"/>
          </a:xfrm>
          <a:prstGeom prst="rect">
            <a:avLst/>
          </a:prstGeom>
        </p:spPr>
      </p:pic>
    </p:spTree>
    <p:extLst>
      <p:ext uri="{BB962C8B-B14F-4D97-AF65-F5344CB8AC3E}">
        <p14:creationId xmlns:p14="http://schemas.microsoft.com/office/powerpoint/2010/main" val="333976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4A0D7D-5AFB-0BBA-DE1D-7E5A7EB27292}"/>
              </a:ext>
            </a:extLst>
          </p:cNvPr>
          <p:cNvPicPr>
            <a:picLocks noChangeAspect="1"/>
          </p:cNvPicPr>
          <p:nvPr/>
        </p:nvPicPr>
        <p:blipFill>
          <a:blip r:embed="rId2">
            <a:extLst>
              <a:ext uri="{28A0092B-C50C-407E-A947-70E740481C1C}">
                <a14:useLocalDpi xmlns:a14="http://schemas.microsoft.com/office/drawing/2010/main" val="0"/>
              </a:ext>
            </a:extLst>
          </a:blip>
          <a:srcRect b="21969"/>
          <a:stretch>
            <a:fillRect/>
          </a:stretch>
        </p:blipFill>
        <p:spPr>
          <a:xfrm>
            <a:off x="495300" y="-1"/>
            <a:ext cx="6112128" cy="6172201"/>
          </a:xfrm>
          <a:prstGeom prst="rect">
            <a:avLst/>
          </a:prstGeom>
        </p:spPr>
      </p:pic>
      <p:pic>
        <p:nvPicPr>
          <p:cNvPr id="29" name="Content Placeholder 28">
            <a:extLst>
              <a:ext uri="{FF2B5EF4-FFF2-40B4-BE49-F238E27FC236}">
                <a16:creationId xmlns:a16="http://schemas.microsoft.com/office/drawing/2014/main" id="{7043A6AB-ED49-AC8E-D556-FF1AA51C271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268" b="17362"/>
          <a:stretch>
            <a:fillRect/>
          </a:stretch>
        </p:blipFill>
        <p:spPr>
          <a:xfrm>
            <a:off x="6293332" y="488426"/>
            <a:ext cx="5403368" cy="5410200"/>
          </a:xfrm>
          <a:prstGeom prst="rect">
            <a:avLst/>
          </a:prstGeom>
        </p:spPr>
      </p:pic>
      <p:sp>
        <p:nvSpPr>
          <p:cNvPr id="30" name="TextBox 29">
            <a:extLst>
              <a:ext uri="{FF2B5EF4-FFF2-40B4-BE49-F238E27FC236}">
                <a16:creationId xmlns:a16="http://schemas.microsoft.com/office/drawing/2014/main" id="{79CD606F-C0F8-46D8-80B5-D4CD2A951EAA}"/>
              </a:ext>
            </a:extLst>
          </p:cNvPr>
          <p:cNvSpPr txBox="1"/>
          <p:nvPr/>
        </p:nvSpPr>
        <p:spPr>
          <a:xfrm>
            <a:off x="2162175" y="6172200"/>
            <a:ext cx="2200275" cy="381000"/>
          </a:xfrm>
          <a:prstGeom prst="rect">
            <a:avLst/>
          </a:prstGeom>
          <a:noFill/>
        </p:spPr>
        <p:txBody>
          <a:bodyPr wrap="square" rtlCol="0">
            <a:spAutoFit/>
          </a:bodyPr>
          <a:lstStyle/>
          <a:p>
            <a:r>
              <a:rPr lang="en-US" b="1" dirty="0"/>
              <a:t>4” Well Setting</a:t>
            </a:r>
          </a:p>
        </p:txBody>
      </p:sp>
      <p:sp>
        <p:nvSpPr>
          <p:cNvPr id="31" name="TextBox 30">
            <a:extLst>
              <a:ext uri="{FF2B5EF4-FFF2-40B4-BE49-F238E27FC236}">
                <a16:creationId xmlns:a16="http://schemas.microsoft.com/office/drawing/2014/main" id="{6B692F0B-61FC-D3A1-F2D1-AA2B6BA54E09}"/>
              </a:ext>
            </a:extLst>
          </p:cNvPr>
          <p:cNvSpPr txBox="1"/>
          <p:nvPr/>
        </p:nvSpPr>
        <p:spPr>
          <a:xfrm>
            <a:off x="8477250" y="6172200"/>
            <a:ext cx="2200275" cy="381000"/>
          </a:xfrm>
          <a:prstGeom prst="rect">
            <a:avLst/>
          </a:prstGeom>
          <a:noFill/>
        </p:spPr>
        <p:txBody>
          <a:bodyPr wrap="square" rtlCol="0">
            <a:spAutoFit/>
          </a:bodyPr>
          <a:lstStyle/>
          <a:p>
            <a:r>
              <a:rPr lang="en-US" b="1" dirty="0"/>
              <a:t>2” Well Setting</a:t>
            </a:r>
          </a:p>
        </p:txBody>
      </p:sp>
    </p:spTree>
    <p:extLst>
      <p:ext uri="{BB962C8B-B14F-4D97-AF65-F5344CB8AC3E}">
        <p14:creationId xmlns:p14="http://schemas.microsoft.com/office/powerpoint/2010/main" val="2003874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6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72E12B-95B1-BEF9-10C6-9D5991038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274" y="524611"/>
            <a:ext cx="7519452" cy="5808777"/>
          </a:xfrm>
          <a:prstGeom prst="rect">
            <a:avLst/>
          </a:prstGeom>
        </p:spPr>
      </p:pic>
    </p:spTree>
    <p:extLst>
      <p:ext uri="{BB962C8B-B14F-4D97-AF65-F5344CB8AC3E}">
        <p14:creationId xmlns:p14="http://schemas.microsoft.com/office/powerpoint/2010/main" val="187175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054C-4CDF-CB4F-0ADE-F140901B29A7}"/>
              </a:ext>
            </a:extLst>
          </p:cNvPr>
          <p:cNvSpPr>
            <a:spLocks noGrp="1"/>
          </p:cNvSpPr>
          <p:nvPr>
            <p:ph type="title"/>
          </p:nvPr>
        </p:nvSpPr>
        <p:spPr>
          <a:xfrm>
            <a:off x="557609" y="142917"/>
            <a:ext cx="7115176" cy="1503003"/>
          </a:xfrm>
        </p:spPr>
        <p:txBody>
          <a:bodyPr vert="horz" lIns="91440" tIns="45720" rIns="91440" bIns="45720" rtlCol="0">
            <a:normAutofit/>
          </a:bodyPr>
          <a:lstStyle/>
          <a:p>
            <a:r>
              <a:rPr lang="en-US" sz="4100" b="1" kern="1200" spc="-120" baseline="0" dirty="0">
                <a:solidFill>
                  <a:srgbClr val="465F29"/>
                </a:solidFill>
                <a:latin typeface="+mj-lt"/>
                <a:ea typeface="+mj-ea"/>
                <a:cs typeface="+mj-cs"/>
              </a:rPr>
              <a:t>Traut Companies Departments &amp;   </a:t>
            </a:r>
            <a:br>
              <a:rPr lang="en-US" sz="4100" b="1" kern="1200" spc="-120" baseline="0" dirty="0">
                <a:solidFill>
                  <a:srgbClr val="465F29"/>
                </a:solidFill>
                <a:latin typeface="+mj-lt"/>
                <a:ea typeface="+mj-ea"/>
                <a:cs typeface="+mj-cs"/>
              </a:rPr>
            </a:br>
            <a:r>
              <a:rPr lang="en-US" sz="4100" b="1" kern="1200" spc="-120" baseline="0" dirty="0">
                <a:solidFill>
                  <a:srgbClr val="465F29"/>
                </a:solidFill>
                <a:latin typeface="+mj-lt"/>
                <a:ea typeface="+mj-ea"/>
                <a:cs typeface="+mj-cs"/>
              </a:rPr>
              <a:t> Different Drilling Methods</a:t>
            </a:r>
          </a:p>
        </p:txBody>
      </p:sp>
      <p:sp>
        <p:nvSpPr>
          <p:cNvPr id="39" name="Content Placeholder 38">
            <a:extLst>
              <a:ext uri="{FF2B5EF4-FFF2-40B4-BE49-F238E27FC236}">
                <a16:creationId xmlns:a16="http://schemas.microsoft.com/office/drawing/2014/main" id="{89F3BBE4-9CEF-B77C-EBB3-651C0945CC37}"/>
              </a:ext>
            </a:extLst>
          </p:cNvPr>
          <p:cNvSpPr>
            <a:spLocks noGrp="1"/>
          </p:cNvSpPr>
          <p:nvPr>
            <p:ph idx="1"/>
          </p:nvPr>
        </p:nvSpPr>
        <p:spPr>
          <a:xfrm>
            <a:off x="118872" y="1499617"/>
            <a:ext cx="7672959" cy="5364802"/>
          </a:xfrm>
        </p:spPr>
        <p:txBody>
          <a:bodyPr numCol="2">
            <a:normAutofit/>
          </a:bodyPr>
          <a:lstStyle/>
          <a:p>
            <a:pPr marL="0" indent="0">
              <a:buNone/>
            </a:pPr>
            <a:r>
              <a:rPr lang="en-US" sz="1600" b="1" dirty="0"/>
              <a:t>Departments at Traut</a:t>
            </a:r>
          </a:p>
          <a:p>
            <a:pPr>
              <a:lnSpc>
                <a:spcPct val="150000"/>
              </a:lnSpc>
              <a:spcBef>
                <a:spcPts val="0"/>
              </a:spcBef>
              <a:buFont typeface="Wingdings" panose="05000000000000000000" pitchFamily="2" charset="2"/>
              <a:buChar char="Ø"/>
            </a:pPr>
            <a:r>
              <a:rPr lang="en-US" sz="1400" dirty="0"/>
              <a:t>Sonic</a:t>
            </a:r>
          </a:p>
          <a:p>
            <a:pPr>
              <a:lnSpc>
                <a:spcPct val="150000"/>
              </a:lnSpc>
              <a:spcBef>
                <a:spcPts val="0"/>
              </a:spcBef>
              <a:buFont typeface="Wingdings" panose="05000000000000000000" pitchFamily="2" charset="2"/>
              <a:buChar char="Ø"/>
            </a:pPr>
            <a:r>
              <a:rPr lang="en-US" sz="1400" dirty="0"/>
              <a:t>Geoprobe</a:t>
            </a:r>
          </a:p>
          <a:p>
            <a:pPr>
              <a:lnSpc>
                <a:spcPct val="150000"/>
              </a:lnSpc>
              <a:spcBef>
                <a:spcPts val="0"/>
              </a:spcBef>
              <a:buFont typeface="Wingdings" panose="05000000000000000000" pitchFamily="2" charset="2"/>
              <a:buChar char="Ø"/>
            </a:pPr>
            <a:r>
              <a:rPr lang="en-US" sz="1400" dirty="0"/>
              <a:t>Mud Rotary</a:t>
            </a:r>
          </a:p>
          <a:p>
            <a:pPr>
              <a:lnSpc>
                <a:spcPct val="150000"/>
              </a:lnSpc>
              <a:spcBef>
                <a:spcPts val="0"/>
              </a:spcBef>
              <a:buFont typeface="Wingdings" panose="05000000000000000000" pitchFamily="2" charset="2"/>
              <a:buChar char="Ø"/>
            </a:pPr>
            <a:r>
              <a:rPr lang="en-US" sz="1400" dirty="0"/>
              <a:t>Dual Rotary</a:t>
            </a:r>
          </a:p>
          <a:p>
            <a:pPr marL="0" indent="0">
              <a:buNone/>
            </a:pPr>
            <a:r>
              <a:rPr lang="en-US" sz="1600" b="1" dirty="0"/>
              <a:t>Investment in Upfront Testing (Sonic)</a:t>
            </a:r>
          </a:p>
          <a:p>
            <a:pPr>
              <a:lnSpc>
                <a:spcPct val="150000"/>
              </a:lnSpc>
              <a:spcBef>
                <a:spcPts val="0"/>
              </a:spcBef>
              <a:buFont typeface="Wingdings" panose="05000000000000000000" pitchFamily="2" charset="2"/>
              <a:buChar char="Ø"/>
            </a:pPr>
            <a:r>
              <a:rPr lang="en-US" sz="1400" dirty="0"/>
              <a:t>Sonic test borings and test wells facilitate accurate evaluation of subsurface formations and aquifers</a:t>
            </a:r>
          </a:p>
          <a:p>
            <a:pPr>
              <a:lnSpc>
                <a:spcPct val="150000"/>
              </a:lnSpc>
              <a:spcBef>
                <a:spcPts val="0"/>
              </a:spcBef>
              <a:buFont typeface="Wingdings" panose="05000000000000000000" pitchFamily="2" charset="2"/>
              <a:buChar char="Ø"/>
            </a:pPr>
            <a:r>
              <a:rPr lang="en-US" sz="1400" dirty="0"/>
              <a:t>Reliable data assists engineers in designing optimal wells</a:t>
            </a:r>
          </a:p>
          <a:p>
            <a:pPr>
              <a:lnSpc>
                <a:spcPct val="150000"/>
              </a:lnSpc>
              <a:spcBef>
                <a:spcPts val="0"/>
              </a:spcBef>
              <a:buFont typeface="Wingdings" panose="05000000000000000000" pitchFamily="2" charset="2"/>
              <a:buChar char="Ø"/>
            </a:pPr>
            <a:r>
              <a:rPr lang="en-US" sz="1400" dirty="0"/>
              <a:t>Prevents unforeseen challenges, saving significant costs and ensuring efficient, effective final design.</a:t>
            </a:r>
          </a:p>
          <a:p>
            <a:pPr marL="0" indent="0">
              <a:lnSpc>
                <a:spcPct val="150000"/>
              </a:lnSpc>
              <a:spcBef>
                <a:spcPts val="0"/>
              </a:spcBef>
              <a:buNone/>
            </a:pPr>
            <a:endParaRPr lang="en-US" sz="1400" dirty="0"/>
          </a:p>
          <a:p>
            <a:pPr marL="0" indent="0">
              <a:lnSpc>
                <a:spcPct val="150000"/>
              </a:lnSpc>
              <a:spcBef>
                <a:spcPts val="0"/>
              </a:spcBef>
              <a:buNone/>
            </a:pPr>
            <a:endParaRPr lang="en-US" sz="1400" dirty="0"/>
          </a:p>
          <a:p>
            <a:pPr marL="0" indent="0">
              <a:lnSpc>
                <a:spcPct val="150000"/>
              </a:lnSpc>
              <a:spcBef>
                <a:spcPts val="0"/>
              </a:spcBef>
              <a:buNone/>
            </a:pPr>
            <a:endParaRPr lang="en-US" sz="1400" dirty="0"/>
          </a:p>
          <a:p>
            <a:pPr marL="0" indent="0">
              <a:lnSpc>
                <a:spcPct val="150000"/>
              </a:lnSpc>
              <a:spcBef>
                <a:spcPts val="0"/>
              </a:spcBef>
              <a:buNone/>
            </a:pPr>
            <a:endParaRPr lang="en-US" sz="1400" dirty="0"/>
          </a:p>
          <a:p>
            <a:pPr marL="0" indent="0">
              <a:lnSpc>
                <a:spcPct val="150000"/>
              </a:lnSpc>
              <a:spcBef>
                <a:spcPts val="0"/>
              </a:spcBef>
              <a:buNone/>
            </a:pPr>
            <a:r>
              <a:rPr lang="en-US" sz="1600" b="1" dirty="0"/>
              <a:t>Equipment &amp; Rigs</a:t>
            </a:r>
          </a:p>
          <a:p>
            <a:pPr>
              <a:lnSpc>
                <a:spcPct val="150000"/>
              </a:lnSpc>
              <a:spcBef>
                <a:spcPts val="0"/>
              </a:spcBef>
              <a:buFont typeface="Wingdings" panose="05000000000000000000" pitchFamily="2" charset="2"/>
              <a:buChar char="Ø"/>
            </a:pPr>
            <a:r>
              <a:rPr lang="en-US" sz="1400" dirty="0"/>
              <a:t>2 Probe Rigs</a:t>
            </a:r>
          </a:p>
          <a:p>
            <a:pPr>
              <a:lnSpc>
                <a:spcPct val="150000"/>
              </a:lnSpc>
              <a:spcBef>
                <a:spcPts val="0"/>
              </a:spcBef>
              <a:buFont typeface="Wingdings" panose="05000000000000000000" pitchFamily="2" charset="2"/>
              <a:buChar char="Ø"/>
            </a:pPr>
            <a:r>
              <a:rPr lang="en-US" sz="1400" dirty="0"/>
              <a:t>3 Mud Rotary Rigs</a:t>
            </a:r>
          </a:p>
          <a:p>
            <a:pPr>
              <a:lnSpc>
                <a:spcPct val="150000"/>
              </a:lnSpc>
              <a:spcBef>
                <a:spcPts val="0"/>
              </a:spcBef>
              <a:buFont typeface="Wingdings" panose="05000000000000000000" pitchFamily="2" charset="2"/>
              <a:buChar char="Ø"/>
            </a:pPr>
            <a:r>
              <a:rPr lang="en-US" sz="1400" dirty="0"/>
              <a:t>4 Sonic Rigs</a:t>
            </a:r>
          </a:p>
          <a:p>
            <a:pPr>
              <a:lnSpc>
                <a:spcPct val="150000"/>
              </a:lnSpc>
              <a:spcBef>
                <a:spcPts val="0"/>
              </a:spcBef>
              <a:buFont typeface="Wingdings" panose="05000000000000000000" pitchFamily="2" charset="2"/>
              <a:buChar char="Ø"/>
            </a:pPr>
            <a:r>
              <a:rPr lang="en-US" sz="1400" dirty="0"/>
              <a:t>5 Dual Rotary Rigs</a:t>
            </a:r>
          </a:p>
          <a:p>
            <a:pPr>
              <a:lnSpc>
                <a:spcPct val="150000"/>
              </a:lnSpc>
              <a:spcBef>
                <a:spcPts val="0"/>
              </a:spcBef>
              <a:buFont typeface="Wingdings" panose="05000000000000000000" pitchFamily="2" charset="2"/>
              <a:buChar char="Ø"/>
            </a:pPr>
            <a:r>
              <a:rPr lang="en-US" sz="1400" dirty="0"/>
              <a:t>8 Small pump service trucks</a:t>
            </a:r>
          </a:p>
          <a:p>
            <a:pPr>
              <a:lnSpc>
                <a:spcPct val="150000"/>
              </a:lnSpc>
              <a:spcBef>
                <a:spcPts val="0"/>
              </a:spcBef>
              <a:buFont typeface="Wingdings" panose="05000000000000000000" pitchFamily="2" charset="2"/>
              <a:buChar char="Ø"/>
            </a:pPr>
            <a:r>
              <a:rPr lang="en-US" sz="1400" dirty="0"/>
              <a:t>4 Large Pump Service Trucks</a:t>
            </a:r>
          </a:p>
          <a:p>
            <a:pPr>
              <a:lnSpc>
                <a:spcPct val="150000"/>
              </a:lnSpc>
              <a:spcBef>
                <a:spcPts val="0"/>
              </a:spcBef>
              <a:buFont typeface="Wingdings" panose="05000000000000000000" pitchFamily="2" charset="2"/>
              <a:buChar char="Ø"/>
            </a:pPr>
            <a:r>
              <a:rPr lang="en-US" sz="1400" dirty="0"/>
              <a:t>Water treatment &amp; full-service, State Certified Water Testing laboratory</a:t>
            </a:r>
          </a:p>
          <a:p>
            <a:pPr marL="0" indent="0">
              <a:lnSpc>
                <a:spcPct val="150000"/>
              </a:lnSpc>
              <a:spcBef>
                <a:spcPts val="0"/>
              </a:spcBef>
              <a:buNone/>
            </a:pPr>
            <a:r>
              <a:rPr lang="en-US" sz="1600" b="1" dirty="0"/>
              <a:t>Drilling Services</a:t>
            </a:r>
          </a:p>
          <a:p>
            <a:pPr>
              <a:lnSpc>
                <a:spcPct val="150000"/>
              </a:lnSpc>
              <a:spcBef>
                <a:spcPts val="0"/>
              </a:spcBef>
              <a:buFont typeface="Wingdings" panose="05000000000000000000" pitchFamily="2" charset="2"/>
              <a:buChar char="Ø"/>
            </a:pPr>
            <a:r>
              <a:rPr lang="en-US" sz="1400" dirty="0"/>
              <a:t>Monitoring Wells</a:t>
            </a:r>
          </a:p>
          <a:p>
            <a:pPr>
              <a:lnSpc>
                <a:spcPct val="150000"/>
              </a:lnSpc>
              <a:spcBef>
                <a:spcPts val="0"/>
              </a:spcBef>
              <a:buFont typeface="Wingdings" panose="05000000000000000000" pitchFamily="2" charset="2"/>
              <a:buChar char="Ø"/>
            </a:pPr>
            <a:r>
              <a:rPr lang="en-US" sz="1400" dirty="0"/>
              <a:t>Piezometer Wells</a:t>
            </a:r>
          </a:p>
          <a:p>
            <a:pPr>
              <a:lnSpc>
                <a:spcPct val="150000"/>
              </a:lnSpc>
              <a:spcBef>
                <a:spcPts val="0"/>
              </a:spcBef>
              <a:buFont typeface="Wingdings" panose="05000000000000000000" pitchFamily="2" charset="2"/>
              <a:buChar char="Ø"/>
            </a:pPr>
            <a:r>
              <a:rPr lang="en-US" sz="1400" dirty="0"/>
              <a:t>Soil Borings &amp; Ground water exploration</a:t>
            </a:r>
          </a:p>
          <a:p>
            <a:pPr>
              <a:lnSpc>
                <a:spcPct val="150000"/>
              </a:lnSpc>
              <a:spcBef>
                <a:spcPts val="0"/>
              </a:spcBef>
              <a:buFont typeface="Wingdings" panose="05000000000000000000" pitchFamily="2" charset="2"/>
              <a:buChar char="Ø"/>
            </a:pPr>
            <a:endParaRPr lang="en-US" sz="1400" b="1" dirty="0"/>
          </a:p>
          <a:p>
            <a:pPr marL="0" indent="0">
              <a:lnSpc>
                <a:spcPct val="150000"/>
              </a:lnSpc>
              <a:spcBef>
                <a:spcPts val="0"/>
              </a:spcBef>
              <a:buNone/>
            </a:pPr>
            <a:endParaRPr lang="en-US" sz="1400" dirty="0"/>
          </a:p>
        </p:txBody>
      </p:sp>
      <p:pic>
        <p:nvPicPr>
          <p:cNvPr id="4" name="Picture 3">
            <a:extLst>
              <a:ext uri="{FF2B5EF4-FFF2-40B4-BE49-F238E27FC236}">
                <a16:creationId xmlns:a16="http://schemas.microsoft.com/office/drawing/2014/main" id="{FE39D59E-C76F-3111-701D-B623110D8E2E}"/>
              </a:ext>
            </a:extLst>
          </p:cNvPr>
          <p:cNvPicPr>
            <a:picLocks noChangeAspect="1"/>
          </p:cNvPicPr>
          <p:nvPr/>
        </p:nvPicPr>
        <p:blipFill>
          <a:blip r:embed="rId2">
            <a:extLst>
              <a:ext uri="{28A0092B-C50C-407E-A947-70E740481C1C}">
                <a14:useLocalDpi xmlns:a14="http://schemas.microsoft.com/office/drawing/2010/main" val="0"/>
              </a:ext>
            </a:extLst>
          </a:blip>
          <a:srcRect l="34044" r="21405" b="-2"/>
          <a:stretch>
            <a:fillRect/>
          </a:stretch>
        </p:blipFill>
        <p:spPr>
          <a:xfrm>
            <a:off x="7791831" y="10"/>
            <a:ext cx="4400169" cy="6864408"/>
          </a:xfrm>
          <a:prstGeom prst="rect">
            <a:avLst/>
          </a:prstGeom>
        </p:spPr>
      </p:pic>
      <p:sp>
        <p:nvSpPr>
          <p:cNvPr id="5" name="TextBox 4">
            <a:extLst>
              <a:ext uri="{FF2B5EF4-FFF2-40B4-BE49-F238E27FC236}">
                <a16:creationId xmlns:a16="http://schemas.microsoft.com/office/drawing/2014/main" id="{0498D990-BF35-BE75-518F-D0EAF170BC37}"/>
              </a:ext>
            </a:extLst>
          </p:cNvPr>
          <p:cNvSpPr txBox="1"/>
          <p:nvPr/>
        </p:nvSpPr>
        <p:spPr>
          <a:xfrm>
            <a:off x="150876" y="5947620"/>
            <a:ext cx="7608950" cy="584775"/>
          </a:xfrm>
          <a:prstGeom prst="rect">
            <a:avLst/>
          </a:prstGeom>
          <a:noFill/>
        </p:spPr>
        <p:txBody>
          <a:bodyPr wrap="square" rtlCol="0">
            <a:spAutoFit/>
          </a:bodyPr>
          <a:lstStyle/>
          <a:p>
            <a:r>
              <a:rPr lang="en-US" sz="1600" b="1" dirty="0"/>
              <a:t>Our capabilities extend to soil, mineral, and geological exploration, making us a trusted partner for a wide range of water and environmental projects. </a:t>
            </a:r>
          </a:p>
        </p:txBody>
      </p:sp>
      <p:sp>
        <p:nvSpPr>
          <p:cNvPr id="6" name="TextBox 5">
            <a:extLst>
              <a:ext uri="{FF2B5EF4-FFF2-40B4-BE49-F238E27FC236}">
                <a16:creationId xmlns:a16="http://schemas.microsoft.com/office/drawing/2014/main" id="{9D026156-BBC0-A811-60BE-F74D975141B9}"/>
              </a:ext>
            </a:extLst>
          </p:cNvPr>
          <p:cNvSpPr txBox="1"/>
          <p:nvPr/>
        </p:nvSpPr>
        <p:spPr>
          <a:xfrm>
            <a:off x="7911655" y="258402"/>
            <a:ext cx="4160520" cy="492443"/>
          </a:xfrm>
          <a:prstGeom prst="rect">
            <a:avLst/>
          </a:prstGeom>
          <a:noFill/>
        </p:spPr>
        <p:txBody>
          <a:bodyPr wrap="square" rtlCol="0">
            <a:spAutoFit/>
          </a:bodyPr>
          <a:lstStyle/>
          <a:p>
            <a:pPr algn="ctr"/>
            <a:r>
              <a:rPr lang="en-US" sz="2600" b="1" dirty="0">
                <a:solidFill>
                  <a:srgbClr val="002060"/>
                </a:solidFill>
                <a:latin typeface="Berlin Sans FB Demi" panose="020E0802020502020306" pitchFamily="34" charset="0"/>
              </a:rPr>
              <a:t>Provide, Protect and Treat</a:t>
            </a:r>
          </a:p>
        </p:txBody>
      </p:sp>
    </p:spTree>
    <p:extLst>
      <p:ext uri="{BB962C8B-B14F-4D97-AF65-F5344CB8AC3E}">
        <p14:creationId xmlns:p14="http://schemas.microsoft.com/office/powerpoint/2010/main" val="243341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BEDDD-BEC0-8A28-F20A-4EE3F6E813DB}"/>
              </a:ext>
            </a:extLst>
          </p:cNvPr>
          <p:cNvPicPr>
            <a:picLocks noChangeAspect="1"/>
          </p:cNvPicPr>
          <p:nvPr/>
        </p:nvPicPr>
        <p:blipFill>
          <a:blip r:embed="rId2">
            <a:extLst>
              <a:ext uri="{28A0092B-C50C-407E-A947-70E740481C1C}">
                <a14:useLocalDpi xmlns:a14="http://schemas.microsoft.com/office/drawing/2010/main" val="0"/>
              </a:ext>
            </a:extLst>
          </a:blip>
          <a:srcRect t="26998" b="14750"/>
          <a:stretch>
            <a:fillRect/>
          </a:stretch>
        </p:blipFill>
        <p:spPr>
          <a:xfrm>
            <a:off x="20" y="-1"/>
            <a:ext cx="12191980" cy="5486400"/>
          </a:xfrm>
          <a:prstGeom prst="rect">
            <a:avLst/>
          </a:prstGeom>
        </p:spPr>
      </p:pic>
    </p:spTree>
    <p:extLst>
      <p:ext uri="{BB962C8B-B14F-4D97-AF65-F5344CB8AC3E}">
        <p14:creationId xmlns:p14="http://schemas.microsoft.com/office/powerpoint/2010/main" val="53197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ED19CD-8B34-D420-AB6E-BFC6E3539109}"/>
              </a:ext>
            </a:extLst>
          </p:cNvPr>
          <p:cNvPicPr>
            <a:picLocks noChangeAspect="1"/>
          </p:cNvPicPr>
          <p:nvPr/>
        </p:nvPicPr>
        <p:blipFill>
          <a:blip r:embed="rId2">
            <a:extLst>
              <a:ext uri="{28A0092B-C50C-407E-A947-70E740481C1C}">
                <a14:useLocalDpi xmlns:a14="http://schemas.microsoft.com/office/drawing/2010/main" val="0"/>
              </a:ext>
            </a:extLst>
          </a:blip>
          <a:srcRect t="5395" b="20067"/>
          <a:stretch>
            <a:fillRect/>
          </a:stretch>
        </p:blipFill>
        <p:spPr>
          <a:xfrm>
            <a:off x="1440953" y="748551"/>
            <a:ext cx="9310093" cy="5360897"/>
          </a:xfrm>
          <a:prstGeom prst="rect">
            <a:avLst/>
          </a:prstGeom>
        </p:spPr>
      </p:pic>
    </p:spTree>
    <p:extLst>
      <p:ext uri="{BB962C8B-B14F-4D97-AF65-F5344CB8AC3E}">
        <p14:creationId xmlns:p14="http://schemas.microsoft.com/office/powerpoint/2010/main" val="205442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6E36B62D-34E6-41D4-B3AA-AC21AB387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6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EB4D7-4D9D-AEB5-4264-AB14BFEA34FA}"/>
              </a:ext>
            </a:extLst>
          </p:cNvPr>
          <p:cNvSpPr>
            <a:spLocks noGrp="1"/>
          </p:cNvSpPr>
          <p:nvPr>
            <p:ph type="title"/>
          </p:nvPr>
        </p:nvSpPr>
        <p:spPr>
          <a:xfrm>
            <a:off x="5111046" y="2542031"/>
            <a:ext cx="6608963" cy="1270339"/>
          </a:xfrm>
        </p:spPr>
        <p:txBody>
          <a:bodyPr vert="horz" lIns="91440" tIns="45720" rIns="91440" bIns="45720" rtlCol="0" anchor="b">
            <a:normAutofit/>
          </a:bodyPr>
          <a:lstStyle/>
          <a:p>
            <a:pPr algn="ctr">
              <a:lnSpc>
                <a:spcPct val="80000"/>
              </a:lnSpc>
            </a:pPr>
            <a:r>
              <a:rPr lang="en-US" sz="6000" dirty="0">
                <a:solidFill>
                  <a:srgbClr val="FFFFFF"/>
                </a:solidFill>
                <a:latin typeface="Arial Black" panose="020B0A04020102020204" pitchFamily="34" charset="0"/>
              </a:rPr>
              <a:t>Meet Our Team</a:t>
            </a:r>
          </a:p>
        </p:txBody>
      </p:sp>
      <p:sp>
        <p:nvSpPr>
          <p:cNvPr id="13" name="Rectangle 12">
            <a:extLst>
              <a:ext uri="{FF2B5EF4-FFF2-40B4-BE49-F238E27FC236}">
                <a16:creationId xmlns:a16="http://schemas.microsoft.com/office/drawing/2014/main" id="{97E92409-AD19-4CE3-9956-8C03560F7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blue and white logo&#10;&#10;AI-generated content may be incorrect.">
            <a:extLst>
              <a:ext uri="{FF2B5EF4-FFF2-40B4-BE49-F238E27FC236}">
                <a16:creationId xmlns:a16="http://schemas.microsoft.com/office/drawing/2014/main" id="{24F8CE25-B896-167D-B053-3DAE141D1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4" y="2945277"/>
            <a:ext cx="3352128" cy="946976"/>
          </a:xfrm>
          <a:prstGeom prst="rect">
            <a:avLst/>
          </a:prstGeom>
        </p:spPr>
      </p:pic>
    </p:spTree>
    <p:extLst>
      <p:ext uri="{BB962C8B-B14F-4D97-AF65-F5344CB8AC3E}">
        <p14:creationId xmlns:p14="http://schemas.microsoft.com/office/powerpoint/2010/main" val="80665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58FA2-AEAC-4E69-BCE2-8F16B7F2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B0E30B-E688-A0E6-078B-DF5C2AD5AAF5}"/>
              </a:ext>
            </a:extLst>
          </p:cNvPr>
          <p:cNvPicPr>
            <a:picLocks noChangeAspect="1"/>
          </p:cNvPicPr>
          <p:nvPr/>
        </p:nvPicPr>
        <p:blipFill>
          <a:blip r:embed="rId2">
            <a:extLst>
              <a:ext uri="{28A0092B-C50C-407E-A947-70E740481C1C}">
                <a14:useLocalDpi xmlns:a14="http://schemas.microsoft.com/office/drawing/2010/main" val="0"/>
              </a:ext>
            </a:extLst>
          </a:blip>
          <a:srcRect t="5206" b="25812"/>
          <a:stretch>
            <a:fillRect/>
          </a:stretch>
        </p:blipFill>
        <p:spPr>
          <a:xfrm>
            <a:off x="6198234" y="643467"/>
            <a:ext cx="5372099" cy="5571066"/>
          </a:xfrm>
          <a:prstGeom prst="rect">
            <a:avLst/>
          </a:prstGeom>
        </p:spPr>
      </p:pic>
      <p:pic>
        <p:nvPicPr>
          <p:cNvPr id="3" name="Picture 2">
            <a:extLst>
              <a:ext uri="{FF2B5EF4-FFF2-40B4-BE49-F238E27FC236}">
                <a16:creationId xmlns:a16="http://schemas.microsoft.com/office/drawing/2014/main" id="{9EF5E84C-BE8C-A746-B881-7D812AA226B2}"/>
              </a:ext>
            </a:extLst>
          </p:cNvPr>
          <p:cNvPicPr>
            <a:picLocks noChangeAspect="1"/>
          </p:cNvPicPr>
          <p:nvPr/>
        </p:nvPicPr>
        <p:blipFill>
          <a:blip r:embed="rId3">
            <a:extLst>
              <a:ext uri="{28A0092B-C50C-407E-A947-70E740481C1C}">
                <a14:useLocalDpi xmlns:a14="http://schemas.microsoft.com/office/drawing/2010/main" val="0"/>
              </a:ext>
            </a:extLst>
          </a:blip>
          <a:srcRect t="6564" b="24454"/>
          <a:stretch>
            <a:fillRect/>
          </a:stretch>
        </p:blipFill>
        <p:spPr>
          <a:xfrm>
            <a:off x="651574" y="643467"/>
            <a:ext cx="5372099" cy="5571066"/>
          </a:xfrm>
          <a:prstGeom prst="rect">
            <a:avLst/>
          </a:prstGeom>
        </p:spPr>
      </p:pic>
      <p:sp>
        <p:nvSpPr>
          <p:cNvPr id="12" name="Rectangle 11">
            <a:extLst>
              <a:ext uri="{FF2B5EF4-FFF2-40B4-BE49-F238E27FC236}">
                <a16:creationId xmlns:a16="http://schemas.microsoft.com/office/drawing/2014/main" id="{093EA3BB-C885-4AD0-AA15-8D38560D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8843E5-6753-DE67-AA36-FD32AE8C38E6}"/>
              </a:ext>
            </a:extLst>
          </p:cNvPr>
          <p:cNvSpPr txBox="1"/>
          <p:nvPr/>
        </p:nvSpPr>
        <p:spPr>
          <a:xfrm>
            <a:off x="767189" y="5454610"/>
            <a:ext cx="3384134" cy="923330"/>
          </a:xfrm>
          <a:prstGeom prst="rect">
            <a:avLst/>
          </a:prstGeom>
          <a:noFill/>
        </p:spPr>
        <p:txBody>
          <a:bodyPr wrap="square" rtlCol="0">
            <a:spAutoFit/>
          </a:bodyPr>
          <a:lstStyle/>
          <a:p>
            <a:r>
              <a:rPr lang="en-US" b="1" dirty="0">
                <a:solidFill>
                  <a:schemeClr val="bg1"/>
                </a:solidFill>
              </a:rPr>
              <a:t>Daryl Karasch</a:t>
            </a:r>
          </a:p>
          <a:p>
            <a:r>
              <a:rPr lang="en-US" b="1" dirty="0">
                <a:solidFill>
                  <a:schemeClr val="bg1"/>
                </a:solidFill>
              </a:rPr>
              <a:t>President/Sonic Drilling Manager</a:t>
            </a:r>
          </a:p>
          <a:p>
            <a:endParaRPr lang="en-US" dirty="0"/>
          </a:p>
        </p:txBody>
      </p:sp>
      <p:sp>
        <p:nvSpPr>
          <p:cNvPr id="11" name="TextBox 10">
            <a:extLst>
              <a:ext uri="{FF2B5EF4-FFF2-40B4-BE49-F238E27FC236}">
                <a16:creationId xmlns:a16="http://schemas.microsoft.com/office/drawing/2014/main" id="{5060562A-86C7-D254-9AFB-A42FFA77F6C4}"/>
              </a:ext>
            </a:extLst>
          </p:cNvPr>
          <p:cNvSpPr txBox="1"/>
          <p:nvPr/>
        </p:nvSpPr>
        <p:spPr>
          <a:xfrm>
            <a:off x="6451160" y="5454610"/>
            <a:ext cx="3384134" cy="646331"/>
          </a:xfrm>
          <a:prstGeom prst="rect">
            <a:avLst/>
          </a:prstGeom>
          <a:noFill/>
        </p:spPr>
        <p:txBody>
          <a:bodyPr wrap="square" rtlCol="0">
            <a:spAutoFit/>
          </a:bodyPr>
          <a:lstStyle/>
          <a:p>
            <a:r>
              <a:rPr lang="en-US" b="1" dirty="0">
                <a:solidFill>
                  <a:schemeClr val="bg1"/>
                </a:solidFill>
              </a:rPr>
              <a:t>Dan Karasch</a:t>
            </a:r>
          </a:p>
          <a:p>
            <a:r>
              <a:rPr lang="en-US" b="1" dirty="0">
                <a:solidFill>
                  <a:schemeClr val="bg1"/>
                </a:solidFill>
              </a:rPr>
              <a:t>Geoprobe Manager</a:t>
            </a:r>
          </a:p>
        </p:txBody>
      </p:sp>
    </p:spTree>
    <p:extLst>
      <p:ext uri="{BB962C8B-B14F-4D97-AF65-F5344CB8AC3E}">
        <p14:creationId xmlns:p14="http://schemas.microsoft.com/office/powerpoint/2010/main" val="2296224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a cap&#10;&#10;AI-generated content may be incorrect.">
            <a:extLst>
              <a:ext uri="{FF2B5EF4-FFF2-40B4-BE49-F238E27FC236}">
                <a16:creationId xmlns:a16="http://schemas.microsoft.com/office/drawing/2014/main" id="{2F21A9C6-6203-99AD-588C-8D20E4C7D422}"/>
              </a:ext>
            </a:extLst>
          </p:cNvPr>
          <p:cNvPicPr>
            <a:picLocks noChangeAspect="1"/>
          </p:cNvPicPr>
          <p:nvPr/>
        </p:nvPicPr>
        <p:blipFill>
          <a:blip r:embed="rId2">
            <a:extLst>
              <a:ext uri="{28A0092B-C50C-407E-A947-70E740481C1C}">
                <a14:useLocalDpi xmlns:a14="http://schemas.microsoft.com/office/drawing/2010/main" val="0"/>
              </a:ext>
            </a:extLst>
          </a:blip>
          <a:srcRect l="883" r="1" b="1"/>
          <a:stretch>
            <a:fillRect/>
          </a:stretch>
        </p:blipFill>
        <p:spPr>
          <a:xfrm>
            <a:off x="641276" y="643467"/>
            <a:ext cx="4013020" cy="2702558"/>
          </a:xfrm>
          <a:prstGeom prst="rect">
            <a:avLst/>
          </a:prstGeom>
        </p:spPr>
      </p:pic>
      <p:pic>
        <p:nvPicPr>
          <p:cNvPr id="5" name="Picture 4" descr="A person wearing a cap and a black jacket&#10;&#10;AI-generated content may be incorrect.">
            <a:extLst>
              <a:ext uri="{FF2B5EF4-FFF2-40B4-BE49-F238E27FC236}">
                <a16:creationId xmlns:a16="http://schemas.microsoft.com/office/drawing/2014/main" id="{FFDAF11F-2638-E263-4290-F6814D5AC028}"/>
              </a:ext>
            </a:extLst>
          </p:cNvPr>
          <p:cNvPicPr>
            <a:picLocks noChangeAspect="1"/>
          </p:cNvPicPr>
          <p:nvPr/>
        </p:nvPicPr>
        <p:blipFill>
          <a:blip r:embed="rId3">
            <a:extLst>
              <a:ext uri="{28A0092B-C50C-407E-A947-70E740481C1C}">
                <a14:useLocalDpi xmlns:a14="http://schemas.microsoft.com/office/drawing/2010/main" val="0"/>
              </a:ext>
            </a:extLst>
          </a:blip>
          <a:srcRect r="1026" b="-5"/>
          <a:stretch>
            <a:fillRect/>
          </a:stretch>
        </p:blipFill>
        <p:spPr>
          <a:xfrm>
            <a:off x="643467" y="3509433"/>
            <a:ext cx="4010830" cy="2705099"/>
          </a:xfrm>
          <a:prstGeom prst="rect">
            <a:avLst/>
          </a:prstGeom>
        </p:spPr>
      </p:pic>
      <p:pic>
        <p:nvPicPr>
          <p:cNvPr id="2050" name="Picture 2">
            <a:extLst>
              <a:ext uri="{FF2B5EF4-FFF2-40B4-BE49-F238E27FC236}">
                <a16:creationId xmlns:a16="http://schemas.microsoft.com/office/drawing/2014/main" id="{AA075BE1-76A5-B6EF-2141-BE79255FC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381" y="913971"/>
            <a:ext cx="3740209" cy="461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B0A5316-16BE-9E35-217B-882542B4CC9D}"/>
              </a:ext>
            </a:extLst>
          </p:cNvPr>
          <p:cNvSpPr txBox="1"/>
          <p:nvPr/>
        </p:nvSpPr>
        <p:spPr>
          <a:xfrm>
            <a:off x="641276" y="5690203"/>
            <a:ext cx="3788164" cy="800219"/>
          </a:xfrm>
          <a:prstGeom prst="rect">
            <a:avLst/>
          </a:prstGeom>
          <a:noFill/>
        </p:spPr>
        <p:txBody>
          <a:bodyPr wrap="square" rtlCol="0">
            <a:spAutoFit/>
          </a:bodyPr>
          <a:lstStyle/>
          <a:p>
            <a:r>
              <a:rPr lang="en-US" sz="1600" b="1" dirty="0"/>
              <a:t>Travis Traut</a:t>
            </a:r>
          </a:p>
          <a:p>
            <a:r>
              <a:rPr lang="en-US" sz="1200" b="1" dirty="0"/>
              <a:t>Dual Rotary Drilling Manager/Sales Engineer</a:t>
            </a:r>
          </a:p>
          <a:p>
            <a:endParaRPr lang="en-US" dirty="0"/>
          </a:p>
        </p:txBody>
      </p:sp>
      <p:sp>
        <p:nvSpPr>
          <p:cNvPr id="7" name="TextBox 6">
            <a:extLst>
              <a:ext uri="{FF2B5EF4-FFF2-40B4-BE49-F238E27FC236}">
                <a16:creationId xmlns:a16="http://schemas.microsoft.com/office/drawing/2014/main" id="{0F8B3F1F-4F31-80C2-08B8-9B6EABEC012C}"/>
              </a:ext>
            </a:extLst>
          </p:cNvPr>
          <p:cNvSpPr txBox="1"/>
          <p:nvPr/>
        </p:nvSpPr>
        <p:spPr>
          <a:xfrm>
            <a:off x="650266" y="2729595"/>
            <a:ext cx="3779174" cy="800219"/>
          </a:xfrm>
          <a:prstGeom prst="rect">
            <a:avLst/>
          </a:prstGeom>
          <a:noFill/>
        </p:spPr>
        <p:txBody>
          <a:bodyPr wrap="square" rtlCol="0">
            <a:spAutoFit/>
          </a:bodyPr>
          <a:lstStyle/>
          <a:p>
            <a:r>
              <a:rPr lang="en-US" sz="1400" b="1" dirty="0"/>
              <a:t>Jake Tomsche</a:t>
            </a:r>
          </a:p>
          <a:p>
            <a:r>
              <a:rPr lang="en-US" sz="1400" b="1" dirty="0"/>
              <a:t>Rotary Drilling Manager </a:t>
            </a:r>
          </a:p>
          <a:p>
            <a:endParaRPr lang="en-US" dirty="0"/>
          </a:p>
        </p:txBody>
      </p:sp>
      <p:sp>
        <p:nvSpPr>
          <p:cNvPr id="8" name="TextBox 7">
            <a:extLst>
              <a:ext uri="{FF2B5EF4-FFF2-40B4-BE49-F238E27FC236}">
                <a16:creationId xmlns:a16="http://schemas.microsoft.com/office/drawing/2014/main" id="{76CD3D22-5FB5-25D2-AEA9-7DD1E831DDAB}"/>
              </a:ext>
            </a:extLst>
          </p:cNvPr>
          <p:cNvSpPr txBox="1"/>
          <p:nvPr/>
        </p:nvSpPr>
        <p:spPr>
          <a:xfrm>
            <a:off x="6540381" y="4967646"/>
            <a:ext cx="3779174" cy="800219"/>
          </a:xfrm>
          <a:prstGeom prst="rect">
            <a:avLst/>
          </a:prstGeom>
          <a:noFill/>
        </p:spPr>
        <p:txBody>
          <a:bodyPr wrap="square" rtlCol="0">
            <a:spAutoFit/>
          </a:bodyPr>
          <a:lstStyle/>
          <a:p>
            <a:r>
              <a:rPr lang="en-US" sz="1400" b="1" dirty="0"/>
              <a:t>Joe Traut</a:t>
            </a:r>
          </a:p>
          <a:p>
            <a:r>
              <a:rPr lang="en-US" sz="1400" b="1" dirty="0"/>
              <a:t>Municipal Pump Manager</a:t>
            </a:r>
          </a:p>
          <a:p>
            <a:endParaRPr lang="en-US" dirty="0"/>
          </a:p>
        </p:txBody>
      </p:sp>
    </p:spTree>
    <p:extLst>
      <p:ext uri="{BB962C8B-B14F-4D97-AF65-F5344CB8AC3E}">
        <p14:creationId xmlns:p14="http://schemas.microsoft.com/office/powerpoint/2010/main" val="380205543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C8E3E93-2C21-416B-A10D-752B1C256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rgbClr val="4B5A39"/>
          </a:solidFill>
          <a:ln>
            <a:solidFill>
              <a:srgbClr val="4B5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370150-D3B9-59EF-0ADB-08D97422D0FA}"/>
              </a:ext>
            </a:extLst>
          </p:cNvPr>
          <p:cNvSpPr>
            <a:spLocks noGrp="1"/>
          </p:cNvSpPr>
          <p:nvPr>
            <p:ph type="title"/>
          </p:nvPr>
        </p:nvSpPr>
        <p:spPr>
          <a:xfrm>
            <a:off x="8054939" y="499533"/>
            <a:ext cx="3635067" cy="1920240"/>
          </a:xfrm>
        </p:spPr>
        <p:txBody>
          <a:bodyPr anchor="b">
            <a:normAutofit/>
          </a:bodyPr>
          <a:lstStyle/>
          <a:p>
            <a:r>
              <a:rPr lang="en-US" sz="4000" b="1" dirty="0">
                <a:solidFill>
                  <a:srgbClr val="FFFFFF"/>
                </a:solidFill>
              </a:rPr>
              <a:t>History of  Sonic</a:t>
            </a:r>
          </a:p>
        </p:txBody>
      </p:sp>
      <p:pic>
        <p:nvPicPr>
          <p:cNvPr id="5" name="Content Placeholder 4">
            <a:extLst>
              <a:ext uri="{FF2B5EF4-FFF2-40B4-BE49-F238E27FC236}">
                <a16:creationId xmlns:a16="http://schemas.microsoft.com/office/drawing/2014/main" id="{9F4A3A96-AF0C-EF01-31E4-7137203888ED}"/>
              </a:ext>
            </a:extLst>
          </p:cNvPr>
          <p:cNvPicPr>
            <a:picLocks noChangeAspect="1"/>
          </p:cNvPicPr>
          <p:nvPr/>
        </p:nvPicPr>
        <p:blipFill>
          <a:blip r:embed="rId3">
            <a:extLst>
              <a:ext uri="{28A0092B-C50C-407E-A947-70E740481C1C}">
                <a14:useLocalDpi xmlns:a14="http://schemas.microsoft.com/office/drawing/2010/main" val="0"/>
              </a:ext>
            </a:extLst>
          </a:blip>
          <a:srcRect l="19767" r="23375"/>
          <a:stretch>
            <a:fillRect/>
          </a:stretch>
        </p:blipFill>
        <p:spPr>
          <a:xfrm>
            <a:off x="483282" y="484632"/>
            <a:ext cx="3546601" cy="3508648"/>
          </a:xfrm>
          <a:prstGeom prst="rect">
            <a:avLst/>
          </a:prstGeom>
        </p:spPr>
      </p:pic>
      <p:sp>
        <p:nvSpPr>
          <p:cNvPr id="32" name="Rectangle 31">
            <a:extLst>
              <a:ext uri="{FF2B5EF4-FFF2-40B4-BE49-F238E27FC236}">
                <a16:creationId xmlns:a16="http://schemas.microsoft.com/office/drawing/2014/main" id="{4AC33E4E-95EC-41FE-A342-95290DBBA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7309" y="484631"/>
            <a:ext cx="2876689" cy="2190311"/>
          </a:xfrm>
          <a:prstGeom prst="rect">
            <a:avLst/>
          </a:prstGeom>
          <a:solidFill>
            <a:srgbClr val="4B5A3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482C0B0-81A4-4584-8347-3F70B1E9F1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885" y="4164378"/>
            <a:ext cx="3544586" cy="2208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BF4BE6-31DB-06BE-AC0F-1C645FF1AE97}"/>
              </a:ext>
            </a:extLst>
          </p:cNvPr>
          <p:cNvPicPr>
            <a:picLocks noChangeAspect="1"/>
          </p:cNvPicPr>
          <p:nvPr/>
        </p:nvPicPr>
        <p:blipFill>
          <a:blip r:embed="rId4">
            <a:extLst>
              <a:ext uri="{28A0092B-C50C-407E-A947-70E740481C1C}">
                <a14:useLocalDpi xmlns:a14="http://schemas.microsoft.com/office/drawing/2010/main" val="0"/>
              </a:ext>
            </a:extLst>
          </a:blip>
          <a:srcRect l="1730" r="1" b="1"/>
          <a:stretch>
            <a:fillRect/>
          </a:stretch>
        </p:blipFill>
        <p:spPr>
          <a:xfrm>
            <a:off x="4177307" y="2835810"/>
            <a:ext cx="2876690" cy="3537557"/>
          </a:xfrm>
          <a:prstGeom prst="rect">
            <a:avLst/>
          </a:prstGeom>
        </p:spPr>
      </p:pic>
      <p:sp>
        <p:nvSpPr>
          <p:cNvPr id="9" name="Content Placeholder 8">
            <a:extLst>
              <a:ext uri="{FF2B5EF4-FFF2-40B4-BE49-F238E27FC236}">
                <a16:creationId xmlns:a16="http://schemas.microsoft.com/office/drawing/2014/main" id="{0EC4471B-2305-524F-3082-6C8B48CE8186}"/>
              </a:ext>
            </a:extLst>
          </p:cNvPr>
          <p:cNvSpPr>
            <a:spLocks noGrp="1"/>
          </p:cNvSpPr>
          <p:nvPr>
            <p:ph idx="1"/>
          </p:nvPr>
        </p:nvSpPr>
        <p:spPr>
          <a:xfrm>
            <a:off x="7696201" y="2419772"/>
            <a:ext cx="4410074" cy="3456639"/>
          </a:xfrm>
        </p:spPr>
        <p:txBody>
          <a:bodyPr>
            <a:normAutofit/>
          </a:bodyPr>
          <a:lstStyle/>
          <a:p>
            <a:pPr>
              <a:buFont typeface="Wingdings" panose="05000000000000000000" pitchFamily="2" charset="2"/>
              <a:buChar char="Ø"/>
            </a:pPr>
            <a:r>
              <a:rPr lang="en-US" sz="1800" dirty="0">
                <a:solidFill>
                  <a:srgbClr val="FFFFFF"/>
                </a:solidFill>
              </a:rPr>
              <a:t>Traut has been drilling with Sonic since 1998</a:t>
            </a:r>
          </a:p>
          <a:p>
            <a:pPr>
              <a:buFont typeface="Wingdings" panose="05000000000000000000" pitchFamily="2" charset="2"/>
              <a:buChar char="Ø"/>
            </a:pPr>
            <a:r>
              <a:rPr lang="en-US" sz="1800" dirty="0">
                <a:solidFill>
                  <a:srgbClr val="FFFFFF"/>
                </a:solidFill>
              </a:rPr>
              <a:t>Traut currently has 4 Sonic drill rigs</a:t>
            </a:r>
          </a:p>
          <a:p>
            <a:pPr>
              <a:buFont typeface="Wingdings" panose="05000000000000000000" pitchFamily="2" charset="2"/>
              <a:buChar char="Ø"/>
            </a:pPr>
            <a:r>
              <a:rPr lang="en-US" sz="1800" dirty="0">
                <a:solidFill>
                  <a:srgbClr val="FFFFFF"/>
                </a:solidFill>
              </a:rPr>
              <a:t>Daryl Karash has spent 25 years in the field learning sonic technology &amp; has drilled in 22 states nationwide.</a:t>
            </a:r>
          </a:p>
          <a:p>
            <a:pPr>
              <a:buFont typeface="Wingdings" panose="05000000000000000000" pitchFamily="2" charset="2"/>
              <a:buChar char="Ø"/>
            </a:pPr>
            <a:endParaRPr lang="en-US" sz="1800" dirty="0">
              <a:solidFill>
                <a:srgbClr val="FFFFFF"/>
              </a:solidFill>
            </a:endParaRPr>
          </a:p>
        </p:txBody>
      </p:sp>
      <p:sp>
        <p:nvSpPr>
          <p:cNvPr id="13" name="TextBox 12">
            <a:extLst>
              <a:ext uri="{FF2B5EF4-FFF2-40B4-BE49-F238E27FC236}">
                <a16:creationId xmlns:a16="http://schemas.microsoft.com/office/drawing/2014/main" id="{9900EBF3-D725-0C4E-EECA-DAE73923FDF0}"/>
              </a:ext>
            </a:extLst>
          </p:cNvPr>
          <p:cNvSpPr txBox="1"/>
          <p:nvPr/>
        </p:nvSpPr>
        <p:spPr>
          <a:xfrm>
            <a:off x="397160" y="4281422"/>
            <a:ext cx="3780147" cy="646331"/>
          </a:xfrm>
          <a:prstGeom prst="rect">
            <a:avLst/>
          </a:prstGeom>
          <a:noFill/>
        </p:spPr>
        <p:txBody>
          <a:bodyPr wrap="square" rtlCol="0">
            <a:spAutoFit/>
          </a:bodyPr>
          <a:lstStyle/>
          <a:p>
            <a:pPr algn="ctr"/>
            <a:r>
              <a:rPr lang="en-US" sz="2000" b="1" dirty="0"/>
              <a:t>Daryl Karasch</a:t>
            </a:r>
          </a:p>
          <a:p>
            <a:pPr algn="ctr"/>
            <a:r>
              <a:rPr lang="en-US" sz="1600" i="1" dirty="0"/>
              <a:t>President &amp; Sonic Drilling Manager</a:t>
            </a:r>
          </a:p>
        </p:txBody>
      </p:sp>
      <p:sp>
        <p:nvSpPr>
          <p:cNvPr id="14" name="TextBox 13">
            <a:extLst>
              <a:ext uri="{FF2B5EF4-FFF2-40B4-BE49-F238E27FC236}">
                <a16:creationId xmlns:a16="http://schemas.microsoft.com/office/drawing/2014/main" id="{A3DF7D73-2399-D223-596B-63220B49C1F3}"/>
              </a:ext>
            </a:extLst>
          </p:cNvPr>
          <p:cNvSpPr txBox="1"/>
          <p:nvPr/>
        </p:nvSpPr>
        <p:spPr>
          <a:xfrm>
            <a:off x="3725578" y="627549"/>
            <a:ext cx="3780147" cy="400110"/>
          </a:xfrm>
          <a:prstGeom prst="rect">
            <a:avLst/>
          </a:prstGeom>
          <a:noFill/>
        </p:spPr>
        <p:txBody>
          <a:bodyPr wrap="square" rtlCol="0">
            <a:spAutoFit/>
          </a:bodyPr>
          <a:lstStyle/>
          <a:p>
            <a:pPr algn="ctr"/>
            <a:r>
              <a:rPr lang="en-US" sz="2000" b="1" dirty="0"/>
              <a:t>Sonic Rig Fleet</a:t>
            </a:r>
          </a:p>
        </p:txBody>
      </p:sp>
    </p:spTree>
    <p:extLst>
      <p:ext uri="{BB962C8B-B14F-4D97-AF65-F5344CB8AC3E}">
        <p14:creationId xmlns:p14="http://schemas.microsoft.com/office/powerpoint/2010/main" val="333906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95792A-5759-B4AC-14D0-6EC8F1C028FA}"/>
              </a:ext>
            </a:extLst>
          </p:cNvPr>
          <p:cNvSpPr/>
          <p:nvPr/>
        </p:nvSpPr>
        <p:spPr>
          <a:xfrm>
            <a:off x="0" y="-475488"/>
            <a:ext cx="12192000" cy="73334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421B1-70EC-E4E9-5D57-9F1A262600CB}"/>
              </a:ext>
            </a:extLst>
          </p:cNvPr>
          <p:cNvSpPr>
            <a:spLocks noGrp="1"/>
          </p:cNvSpPr>
          <p:nvPr>
            <p:ph type="title"/>
          </p:nvPr>
        </p:nvSpPr>
        <p:spPr>
          <a:xfrm>
            <a:off x="5392993" y="-304886"/>
            <a:ext cx="6587613" cy="1658198"/>
          </a:xfrm>
        </p:spPr>
        <p:txBody>
          <a:bodyPr>
            <a:normAutofit/>
          </a:bodyPr>
          <a:lstStyle/>
          <a:p>
            <a:pPr algn="ctr"/>
            <a:r>
              <a:rPr lang="en-US" sz="5000" b="1" dirty="0">
                <a:solidFill>
                  <a:srgbClr val="002060"/>
                </a:solidFill>
              </a:rPr>
              <a:t>What is Sonic?</a:t>
            </a:r>
            <a:br>
              <a:rPr lang="en-US" sz="5000" dirty="0"/>
            </a:br>
            <a:endParaRPr lang="en-US" sz="5000" dirty="0"/>
          </a:p>
        </p:txBody>
      </p:sp>
      <p:pic>
        <p:nvPicPr>
          <p:cNvPr id="6" name="Picture 5">
            <a:extLst>
              <a:ext uri="{FF2B5EF4-FFF2-40B4-BE49-F238E27FC236}">
                <a16:creationId xmlns:a16="http://schemas.microsoft.com/office/drawing/2014/main" id="{B6FA5C68-3987-164E-C9CB-8F356C9096B4}"/>
              </a:ext>
            </a:extLst>
          </p:cNvPr>
          <p:cNvPicPr>
            <a:picLocks noChangeAspect="1"/>
          </p:cNvPicPr>
          <p:nvPr/>
        </p:nvPicPr>
        <p:blipFill>
          <a:blip r:embed="rId2">
            <a:extLst>
              <a:ext uri="{28A0092B-C50C-407E-A947-70E740481C1C}">
                <a14:useLocalDpi xmlns:a14="http://schemas.microsoft.com/office/drawing/2010/main" val="0"/>
              </a:ext>
            </a:extLst>
          </a:blip>
          <a:srcRect l="1575" r="-2" b="-2"/>
          <a:stretch>
            <a:fillRect/>
          </a:stretch>
        </p:blipFill>
        <p:spPr>
          <a:xfrm>
            <a:off x="0" y="-497636"/>
            <a:ext cx="5266944" cy="7355635"/>
          </a:xfrm>
          <a:prstGeom prst="rect">
            <a:avLst/>
          </a:prstGeom>
        </p:spPr>
      </p:pic>
      <p:sp>
        <p:nvSpPr>
          <p:cNvPr id="3" name="Content Placeholder 2">
            <a:extLst>
              <a:ext uri="{FF2B5EF4-FFF2-40B4-BE49-F238E27FC236}">
                <a16:creationId xmlns:a16="http://schemas.microsoft.com/office/drawing/2014/main" id="{3EDAB020-06F9-8265-78E2-DAA79FC0E7A0}"/>
              </a:ext>
            </a:extLst>
          </p:cNvPr>
          <p:cNvSpPr>
            <a:spLocks noGrp="1"/>
          </p:cNvSpPr>
          <p:nvPr>
            <p:ph idx="1"/>
          </p:nvPr>
        </p:nvSpPr>
        <p:spPr>
          <a:xfrm>
            <a:off x="5266944" y="656438"/>
            <a:ext cx="6839712" cy="5872378"/>
          </a:xfrm>
        </p:spPr>
        <p:txBody>
          <a:bodyPr>
            <a:normAutofit/>
          </a:bodyPr>
          <a:lstStyle/>
          <a:p>
            <a:pPr marL="0" indent="0">
              <a:buNone/>
            </a:pPr>
            <a:r>
              <a:rPr lang="en-US" sz="1800" b="1" dirty="0"/>
              <a:t>Four Rig Fleet: </a:t>
            </a:r>
            <a:r>
              <a:rPr lang="en-US" sz="1400" dirty="0"/>
              <a:t>We operate three Versa-Sonic rigs with 50K heads mounted on Kenworth trucks, along with </a:t>
            </a:r>
            <a:r>
              <a:rPr lang="en-US" sz="1400" dirty="0" err="1"/>
              <a:t>SonicDrill</a:t>
            </a:r>
            <a:r>
              <a:rPr lang="en-US" sz="1400" dirty="0"/>
              <a:t> (SDC550) track-mounted large sonic rigs equipped with 50K heads. Skid loaders are also provided on job sites to support operations.</a:t>
            </a:r>
          </a:p>
          <a:p>
            <a:pPr marL="0" indent="0">
              <a:buNone/>
            </a:pPr>
            <a:r>
              <a:rPr lang="en-US" sz="1800" b="1" dirty="0"/>
              <a:t>Capabilities:</a:t>
            </a:r>
          </a:p>
          <a:p>
            <a:pPr>
              <a:buFont typeface="Wingdings" panose="05000000000000000000" pitchFamily="2" charset="2"/>
              <a:buChar char="Ø"/>
            </a:pPr>
            <a:r>
              <a:rPr lang="en-US" sz="1400" dirty="0"/>
              <a:t>Core samples can be taken up to 600 feet deep</a:t>
            </a:r>
          </a:p>
          <a:p>
            <a:pPr>
              <a:buFont typeface="Wingdings" panose="05000000000000000000" pitchFamily="2" charset="2"/>
              <a:buChar char="Ø"/>
            </a:pPr>
            <a:r>
              <a:rPr lang="en-US" sz="1400" i="1" dirty="0"/>
              <a:t>    4-inch and 6-inch diameter continuous cores in unconsolidated and solid formations </a:t>
            </a:r>
          </a:p>
          <a:p>
            <a:pPr>
              <a:buFont typeface="Wingdings" panose="05000000000000000000" pitchFamily="2" charset="2"/>
              <a:buChar char="Ø"/>
            </a:pPr>
            <a:r>
              <a:rPr lang="en-US" sz="1400" i="1" dirty="0"/>
              <a:t>    6-inch, 8-inch and 10-inch diameter temporary casing liner</a:t>
            </a:r>
          </a:p>
          <a:p>
            <a:pPr>
              <a:buFont typeface="Wingdings" panose="05000000000000000000" pitchFamily="2" charset="2"/>
              <a:buChar char="Ø"/>
            </a:pPr>
            <a:r>
              <a:rPr lang="en-US" sz="1400" dirty="0"/>
              <a:t>4-inch x 5 feet Sonic Lexon liner cores </a:t>
            </a:r>
          </a:p>
          <a:p>
            <a:pPr>
              <a:buFont typeface="Wingdings" panose="05000000000000000000" pitchFamily="2" charset="2"/>
              <a:buChar char="Ø"/>
            </a:pPr>
            <a:r>
              <a:rPr lang="en-US" sz="1400" dirty="0"/>
              <a:t>Install monitoring or temporary wells up to 6-inch diameter </a:t>
            </a:r>
          </a:p>
          <a:p>
            <a:pPr>
              <a:buFont typeface="Wingdings" panose="05000000000000000000" pitchFamily="2" charset="2"/>
              <a:buChar char="Ø"/>
            </a:pPr>
            <a:r>
              <a:rPr lang="en-US" sz="1400" dirty="0"/>
              <a:t>Ability to do water profiling and vapor sampling </a:t>
            </a:r>
          </a:p>
          <a:p>
            <a:pPr>
              <a:buFont typeface="Wingdings" panose="05000000000000000000" pitchFamily="2" charset="2"/>
              <a:buChar char="Ø"/>
            </a:pPr>
            <a:r>
              <a:rPr lang="en-US" sz="1400" dirty="0"/>
              <a:t>Well abandonment and overshoot capabilities </a:t>
            </a:r>
          </a:p>
          <a:p>
            <a:pPr>
              <a:buFont typeface="Wingdings" panose="05000000000000000000" pitchFamily="2" charset="2"/>
              <a:buChar char="Ø"/>
            </a:pPr>
            <a:r>
              <a:rPr lang="en-US" sz="1400" dirty="0"/>
              <a:t>Test borings for municipal and high production wells </a:t>
            </a:r>
          </a:p>
          <a:p>
            <a:pPr>
              <a:buFont typeface="Wingdings" panose="05000000000000000000" pitchFamily="2" charset="2"/>
              <a:buChar char="Ø"/>
            </a:pPr>
            <a:r>
              <a:rPr lang="en-US" sz="1400" dirty="0"/>
              <a:t>Temporary wells for capacity test</a:t>
            </a:r>
          </a:p>
          <a:p>
            <a:pPr>
              <a:buFont typeface="Wingdings" panose="05000000000000000000" pitchFamily="2" charset="2"/>
              <a:buChar char="Ø"/>
            </a:pPr>
            <a:r>
              <a:rPr lang="en-US" sz="1400" dirty="0"/>
              <a:t>Support truck and rig can be separated to reconfigure for small locations </a:t>
            </a:r>
          </a:p>
          <a:p>
            <a:pPr>
              <a:buFont typeface="Wingdings" panose="05000000000000000000" pitchFamily="2" charset="2"/>
              <a:buChar char="Ø"/>
            </a:pPr>
            <a:r>
              <a:rPr lang="en-US" sz="1400" dirty="0"/>
              <a:t>Specialize in artesian well control </a:t>
            </a:r>
          </a:p>
          <a:p>
            <a:pPr>
              <a:buFont typeface="Wingdings" panose="05000000000000000000" pitchFamily="2" charset="2"/>
              <a:buChar char="Ø"/>
            </a:pPr>
            <a:r>
              <a:rPr lang="en-US" sz="1400" dirty="0"/>
              <a:t>Video camera, gamma logs, heat-pulse flow meter, and acoustic televiewer can be used on Sonic boreholes</a:t>
            </a:r>
          </a:p>
        </p:txBody>
      </p:sp>
    </p:spTree>
    <p:extLst>
      <p:ext uri="{BB962C8B-B14F-4D97-AF65-F5344CB8AC3E}">
        <p14:creationId xmlns:p14="http://schemas.microsoft.com/office/powerpoint/2010/main" val="921017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F4CBE-CF3C-56E0-29CF-53665F8F676F}"/>
              </a:ext>
            </a:extLst>
          </p:cNvPr>
          <p:cNvSpPr/>
          <p:nvPr/>
        </p:nvSpPr>
        <p:spPr>
          <a:xfrm>
            <a:off x="-66675" y="0"/>
            <a:ext cx="1232535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52F3F74F-E6E6-0A94-4B3C-807DDDC05E47}"/>
              </a:ext>
            </a:extLst>
          </p:cNvPr>
          <p:cNvSpPr/>
          <p:nvPr/>
        </p:nvSpPr>
        <p:spPr>
          <a:xfrm>
            <a:off x="-66675" y="429768"/>
            <a:ext cx="8110728" cy="1463040"/>
          </a:xfrm>
          <a:prstGeom prst="chevr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F3C9C94-18B6-E00B-7A31-5375D9A90A6A}"/>
              </a:ext>
            </a:extLst>
          </p:cNvPr>
          <p:cNvSpPr>
            <a:spLocks noGrp="1"/>
          </p:cNvSpPr>
          <p:nvPr>
            <p:ph type="title"/>
          </p:nvPr>
        </p:nvSpPr>
        <p:spPr>
          <a:xfrm>
            <a:off x="657606" y="429768"/>
            <a:ext cx="10772775" cy="1658198"/>
          </a:xfrm>
        </p:spPr>
        <p:txBody>
          <a:bodyPr/>
          <a:lstStyle/>
          <a:p>
            <a:r>
              <a:rPr lang="en-US" sz="4800" dirty="0">
                <a:solidFill>
                  <a:srgbClr val="002060"/>
                </a:solidFill>
                <a:latin typeface="Berlin Sans FB Demi" panose="020E0802020502020306" pitchFamily="34" charset="0"/>
              </a:rPr>
              <a:t>What is Sonic Continued</a:t>
            </a:r>
            <a:r>
              <a:rPr lang="en-US" dirty="0">
                <a:solidFill>
                  <a:srgbClr val="002060"/>
                </a:solidFill>
              </a:rPr>
              <a:t>…</a:t>
            </a:r>
          </a:p>
        </p:txBody>
      </p:sp>
      <p:sp>
        <p:nvSpPr>
          <p:cNvPr id="3" name="Content Placeholder 2">
            <a:extLst>
              <a:ext uri="{FF2B5EF4-FFF2-40B4-BE49-F238E27FC236}">
                <a16:creationId xmlns:a16="http://schemas.microsoft.com/office/drawing/2014/main" id="{EC0F0FAB-B82F-75A9-B990-372B30CC3624}"/>
              </a:ext>
            </a:extLst>
          </p:cNvPr>
          <p:cNvSpPr>
            <a:spLocks noGrp="1"/>
          </p:cNvSpPr>
          <p:nvPr>
            <p:ph idx="1"/>
          </p:nvPr>
        </p:nvSpPr>
        <p:spPr>
          <a:xfrm>
            <a:off x="676656" y="2011680"/>
            <a:ext cx="10753725" cy="4599432"/>
          </a:xfrm>
        </p:spPr>
        <p:txBody>
          <a:bodyPr>
            <a:normAutofit lnSpcReduction="10000"/>
          </a:bodyPr>
          <a:lstStyle/>
          <a:p>
            <a:pPr>
              <a:buFont typeface="Wingdings" panose="05000000000000000000" pitchFamily="2" charset="2"/>
              <a:buChar char="Ø"/>
            </a:pPr>
            <a:r>
              <a:rPr lang="en-US" sz="1800" dirty="0"/>
              <a:t>Sonic uses counterweight at high speed to create frequencies waves that will flow into the drill rods/casing and create vibration to advance your core barrel and Casing. 10,500 times a minute the drill head cycles through the drill casing, that is a lot of energy.</a:t>
            </a:r>
          </a:p>
          <a:p>
            <a:pPr>
              <a:buFont typeface="Wingdings" panose="05000000000000000000" pitchFamily="2" charset="2"/>
              <a:buChar char="Ø"/>
            </a:pPr>
            <a:r>
              <a:rPr lang="en-US" sz="1800" dirty="0"/>
              <a:t>It has limitations (It does not cut anything like butter) and can create a lot of heat. Managing the frequency is the key to getting you quality samples and most efficient drilling time.</a:t>
            </a:r>
          </a:p>
          <a:p>
            <a:endParaRPr lang="en-US" sz="2000" dirty="0"/>
          </a:p>
          <a:p>
            <a:pPr marL="0" indent="0">
              <a:buNone/>
            </a:pPr>
            <a:r>
              <a:rPr lang="en-US" b="1" dirty="0"/>
              <a:t>Sonic drill techniques commonly used for:</a:t>
            </a:r>
          </a:p>
          <a:p>
            <a:pPr>
              <a:buFont typeface="Wingdings" panose="05000000000000000000" pitchFamily="2" charset="2"/>
              <a:buChar char="Ø"/>
            </a:pPr>
            <a:r>
              <a:rPr lang="en-US" sz="1800" dirty="0"/>
              <a:t>Soil Sampling</a:t>
            </a:r>
          </a:p>
          <a:p>
            <a:pPr>
              <a:buFont typeface="Wingdings" panose="05000000000000000000" pitchFamily="2" charset="2"/>
              <a:buChar char="Ø"/>
            </a:pPr>
            <a:r>
              <a:rPr lang="en-US" sz="1800" dirty="0"/>
              <a:t>MW &amp; Test Well Applications (from 1” to 8” wells) with positive displacement of the sand pack, seal, grouting of the annular space</a:t>
            </a:r>
          </a:p>
          <a:p>
            <a:pPr>
              <a:buFont typeface="Wingdings" panose="05000000000000000000" pitchFamily="2" charset="2"/>
              <a:buChar char="Ø"/>
            </a:pPr>
            <a:r>
              <a:rPr lang="en-US" sz="1800" dirty="0"/>
              <a:t>Multiple aquifer soil sampling. (VAP) sampling of water in aquifers for all sorts of water quality checks, Test Holes for Municipalities for water quality and quantity. </a:t>
            </a:r>
          </a:p>
          <a:p>
            <a:pPr>
              <a:buFont typeface="Wingdings" panose="05000000000000000000" pitchFamily="2" charset="2"/>
              <a:buChar char="Ø"/>
            </a:pPr>
            <a:r>
              <a:rPr lang="en-US" sz="1800" dirty="0"/>
              <a:t>Overshoot and abandonment of wells. </a:t>
            </a:r>
          </a:p>
          <a:p>
            <a:pPr>
              <a:buFont typeface="Wingdings" panose="05000000000000000000" pitchFamily="2" charset="2"/>
              <a:buChar char="Ø"/>
            </a:pPr>
            <a:r>
              <a:rPr lang="en-US" sz="1800" dirty="0"/>
              <a:t>Dewatering wells &amp; Artesian conditions in many forms</a:t>
            </a:r>
          </a:p>
          <a:p>
            <a:endParaRPr lang="en-US" sz="2000" b="1" dirty="0"/>
          </a:p>
          <a:p>
            <a:endParaRPr lang="en-US" sz="2000" b="1" dirty="0"/>
          </a:p>
          <a:p>
            <a:endParaRPr lang="en-US" sz="2000" dirty="0"/>
          </a:p>
          <a:p>
            <a:endParaRPr lang="en-US" dirty="0"/>
          </a:p>
        </p:txBody>
      </p:sp>
    </p:spTree>
    <p:extLst>
      <p:ext uri="{BB962C8B-B14F-4D97-AF65-F5344CB8AC3E}">
        <p14:creationId xmlns:p14="http://schemas.microsoft.com/office/powerpoint/2010/main" val="322333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437638-E86C-41B1-BC86-6F186CB35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 y="0"/>
            <a:ext cx="12202287" cy="6858000"/>
          </a:xfrm>
          <a:prstGeom prst="rect">
            <a:avLst/>
          </a:prstGeom>
          <a:solidFill>
            <a:srgbClr val="564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80076-6485-DAB7-2520-D227F2917A08}"/>
              </a:ext>
            </a:extLst>
          </p:cNvPr>
          <p:cNvSpPr>
            <a:spLocks noGrp="1"/>
          </p:cNvSpPr>
          <p:nvPr>
            <p:ph type="ctrTitle"/>
          </p:nvPr>
        </p:nvSpPr>
        <p:spPr>
          <a:xfrm>
            <a:off x="5087738" y="770467"/>
            <a:ext cx="6298065" cy="3352800"/>
          </a:xfrm>
        </p:spPr>
        <p:txBody>
          <a:bodyPr>
            <a:normAutofit/>
          </a:bodyPr>
          <a:lstStyle/>
          <a:p>
            <a:r>
              <a:rPr lang="en-US" sz="8000" dirty="0"/>
              <a:t>Soil Capabilities</a:t>
            </a:r>
          </a:p>
        </p:txBody>
      </p:sp>
      <p:sp>
        <p:nvSpPr>
          <p:cNvPr id="3" name="Subtitle 2">
            <a:extLst>
              <a:ext uri="{FF2B5EF4-FFF2-40B4-BE49-F238E27FC236}">
                <a16:creationId xmlns:a16="http://schemas.microsoft.com/office/drawing/2014/main" id="{030F6105-679F-56D5-285C-2E7E42EB4882}"/>
              </a:ext>
            </a:extLst>
          </p:cNvPr>
          <p:cNvSpPr>
            <a:spLocks noGrp="1"/>
          </p:cNvSpPr>
          <p:nvPr>
            <p:ph type="subTitle" idx="1"/>
          </p:nvPr>
        </p:nvSpPr>
        <p:spPr>
          <a:xfrm>
            <a:off x="5518236" y="4188588"/>
            <a:ext cx="5437067" cy="1645920"/>
          </a:xfrm>
        </p:spPr>
        <p:txBody>
          <a:bodyPr>
            <a:normAutofit/>
          </a:bodyPr>
          <a:lstStyle/>
          <a:p>
            <a:pPr algn="ctr"/>
            <a:r>
              <a:rPr lang="en-US" sz="3600" i="1" dirty="0">
                <a:solidFill>
                  <a:srgbClr val="FFFFFF"/>
                </a:solidFill>
              </a:rPr>
              <a:t>And services</a:t>
            </a:r>
          </a:p>
        </p:txBody>
      </p:sp>
      <p:pic>
        <p:nvPicPr>
          <p:cNvPr id="6" name="Picture 5">
            <a:extLst>
              <a:ext uri="{FF2B5EF4-FFF2-40B4-BE49-F238E27FC236}">
                <a16:creationId xmlns:a16="http://schemas.microsoft.com/office/drawing/2014/main" id="{FFB34A6A-179B-E5D9-536D-4452269D306B}"/>
              </a:ext>
            </a:extLst>
          </p:cNvPr>
          <p:cNvPicPr>
            <a:picLocks noChangeAspect="1"/>
          </p:cNvPicPr>
          <p:nvPr/>
        </p:nvPicPr>
        <p:blipFill>
          <a:blip r:embed="rId2">
            <a:extLst>
              <a:ext uri="{28A0092B-C50C-407E-A947-70E740481C1C}">
                <a14:useLocalDpi xmlns:a14="http://schemas.microsoft.com/office/drawing/2010/main" val="0"/>
              </a:ext>
            </a:extLst>
          </a:blip>
          <a:srcRect l="10106"/>
          <a:stretch>
            <a:fillRect/>
          </a:stretch>
        </p:blipFill>
        <p:spPr>
          <a:xfrm>
            <a:off x="-10288" y="10"/>
            <a:ext cx="4628007" cy="6864408"/>
          </a:xfrm>
          <a:prstGeom prst="rect">
            <a:avLst/>
          </a:prstGeom>
        </p:spPr>
      </p:pic>
      <p:sp>
        <p:nvSpPr>
          <p:cNvPr id="7" name="Rectangle 6">
            <a:extLst>
              <a:ext uri="{FF2B5EF4-FFF2-40B4-BE49-F238E27FC236}">
                <a16:creationId xmlns:a16="http://schemas.microsoft.com/office/drawing/2014/main" id="{FEA9961F-32D0-0BD3-BE14-18F8D1EDACA1}"/>
              </a:ext>
            </a:extLst>
          </p:cNvPr>
          <p:cNvSpPr/>
          <p:nvPr/>
        </p:nvSpPr>
        <p:spPr>
          <a:xfrm>
            <a:off x="-10286" y="0"/>
            <a:ext cx="4628006" cy="6858000"/>
          </a:xfrm>
          <a:prstGeom prst="rect">
            <a:avLst/>
          </a:prstGeom>
          <a:solidFill>
            <a:srgbClr val="F2F2F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327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0FCF240B-952B-40E0-A969-924B20B66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5A2F0-237F-5705-6B2A-F2AB43D16C55}"/>
              </a:ext>
            </a:extLst>
          </p:cNvPr>
          <p:cNvSpPr>
            <a:spLocks noGrp="1"/>
          </p:cNvSpPr>
          <p:nvPr>
            <p:ph type="title"/>
          </p:nvPr>
        </p:nvSpPr>
        <p:spPr>
          <a:xfrm>
            <a:off x="2950634" y="4120586"/>
            <a:ext cx="6761864" cy="1151611"/>
          </a:xfrm>
        </p:spPr>
        <p:txBody>
          <a:bodyPr vert="horz" lIns="91440" tIns="45720" rIns="91440" bIns="45720" rtlCol="0" anchor="b">
            <a:normAutofit/>
          </a:bodyPr>
          <a:lstStyle/>
          <a:p>
            <a:pPr>
              <a:lnSpc>
                <a:spcPct val="80000"/>
              </a:lnSpc>
            </a:pPr>
            <a:r>
              <a:rPr lang="en-US" sz="6600" b="1" dirty="0">
                <a:solidFill>
                  <a:srgbClr val="FFFFFF"/>
                </a:solidFill>
              </a:rPr>
              <a:t>   Standard Core</a:t>
            </a:r>
          </a:p>
        </p:txBody>
      </p:sp>
      <p:pic>
        <p:nvPicPr>
          <p:cNvPr id="7" name="Picture 6">
            <a:extLst>
              <a:ext uri="{FF2B5EF4-FFF2-40B4-BE49-F238E27FC236}">
                <a16:creationId xmlns:a16="http://schemas.microsoft.com/office/drawing/2014/main" id="{8D075F7A-12B5-FBC5-61CA-EB9AC4BFC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637277"/>
            <a:ext cx="2605822" cy="3474429"/>
          </a:xfrm>
          <a:prstGeom prst="rect">
            <a:avLst/>
          </a:prstGeom>
        </p:spPr>
      </p:pic>
      <p:pic>
        <p:nvPicPr>
          <p:cNvPr id="11" name="Picture 10">
            <a:extLst>
              <a:ext uri="{FF2B5EF4-FFF2-40B4-BE49-F238E27FC236}">
                <a16:creationId xmlns:a16="http://schemas.microsoft.com/office/drawing/2014/main" id="{6E8906ED-46E0-B748-6BEF-8C54091E1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333" y="637276"/>
            <a:ext cx="2605822" cy="3474429"/>
          </a:xfrm>
          <a:prstGeom prst="rect">
            <a:avLst/>
          </a:prstGeom>
        </p:spPr>
      </p:pic>
      <p:pic>
        <p:nvPicPr>
          <p:cNvPr id="5" name="Content Placeholder 4">
            <a:extLst>
              <a:ext uri="{FF2B5EF4-FFF2-40B4-BE49-F238E27FC236}">
                <a16:creationId xmlns:a16="http://schemas.microsoft.com/office/drawing/2014/main" id="{A18D5F97-28D7-302E-763D-89F1C87D814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76021" y="1401594"/>
            <a:ext cx="2606234" cy="1954675"/>
          </a:xfrm>
          <a:prstGeom prst="rect">
            <a:avLst/>
          </a:prstGeom>
        </p:spPr>
      </p:pic>
      <p:pic>
        <p:nvPicPr>
          <p:cNvPr id="9" name="Picture 8">
            <a:extLst>
              <a:ext uri="{FF2B5EF4-FFF2-40B4-BE49-F238E27FC236}">
                <a16:creationId xmlns:a16="http://schemas.microsoft.com/office/drawing/2014/main" id="{91FDC390-6DC3-CCED-70E0-B86913A93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023" y="643466"/>
            <a:ext cx="2603197" cy="3470930"/>
          </a:xfrm>
          <a:prstGeom prst="rect">
            <a:avLst/>
          </a:prstGeom>
        </p:spPr>
      </p:pic>
      <p:sp>
        <p:nvSpPr>
          <p:cNvPr id="12" name="TextBox 11">
            <a:extLst>
              <a:ext uri="{FF2B5EF4-FFF2-40B4-BE49-F238E27FC236}">
                <a16:creationId xmlns:a16="http://schemas.microsoft.com/office/drawing/2014/main" id="{B3ADC01B-53A0-D6AC-23FC-07A7125C5BA7}"/>
              </a:ext>
            </a:extLst>
          </p:cNvPr>
          <p:cNvSpPr txBox="1"/>
          <p:nvPr/>
        </p:nvSpPr>
        <p:spPr>
          <a:xfrm>
            <a:off x="6331566" y="637276"/>
            <a:ext cx="2295144" cy="400110"/>
          </a:xfrm>
          <a:prstGeom prst="rect">
            <a:avLst/>
          </a:prstGeom>
          <a:noFill/>
        </p:spPr>
        <p:txBody>
          <a:bodyPr wrap="square" rtlCol="0">
            <a:spAutoFit/>
          </a:bodyPr>
          <a:lstStyle/>
          <a:p>
            <a:pPr algn="ctr"/>
            <a:r>
              <a:rPr lang="en-US" sz="2000" b="1" dirty="0">
                <a:solidFill>
                  <a:schemeClr val="bg1"/>
                </a:solidFill>
              </a:rPr>
              <a:t>Sand Formations</a:t>
            </a:r>
          </a:p>
        </p:txBody>
      </p:sp>
      <p:sp>
        <p:nvSpPr>
          <p:cNvPr id="13" name="TextBox 12">
            <a:extLst>
              <a:ext uri="{FF2B5EF4-FFF2-40B4-BE49-F238E27FC236}">
                <a16:creationId xmlns:a16="http://schemas.microsoft.com/office/drawing/2014/main" id="{BFE88F52-66C9-6557-132A-AF3CAE8DCAD8}"/>
              </a:ext>
            </a:extLst>
          </p:cNvPr>
          <p:cNvSpPr txBox="1"/>
          <p:nvPr/>
        </p:nvSpPr>
        <p:spPr>
          <a:xfrm>
            <a:off x="798805" y="237166"/>
            <a:ext cx="2295144" cy="400110"/>
          </a:xfrm>
          <a:prstGeom prst="rect">
            <a:avLst/>
          </a:prstGeom>
          <a:noFill/>
        </p:spPr>
        <p:txBody>
          <a:bodyPr wrap="square" rtlCol="0">
            <a:spAutoFit/>
          </a:bodyPr>
          <a:lstStyle/>
          <a:p>
            <a:pPr algn="ctr"/>
            <a:r>
              <a:rPr lang="en-US" sz="2000" b="1" dirty="0">
                <a:solidFill>
                  <a:schemeClr val="bg1"/>
                </a:solidFill>
              </a:rPr>
              <a:t>Mixed</a:t>
            </a:r>
          </a:p>
        </p:txBody>
      </p:sp>
      <p:sp>
        <p:nvSpPr>
          <p:cNvPr id="14" name="TextBox 13">
            <a:extLst>
              <a:ext uri="{FF2B5EF4-FFF2-40B4-BE49-F238E27FC236}">
                <a16:creationId xmlns:a16="http://schemas.microsoft.com/office/drawing/2014/main" id="{759AE52F-A203-4F2D-6B57-EC631FED0E62}"/>
              </a:ext>
            </a:extLst>
          </p:cNvPr>
          <p:cNvSpPr txBox="1"/>
          <p:nvPr/>
        </p:nvSpPr>
        <p:spPr>
          <a:xfrm>
            <a:off x="9098053" y="237166"/>
            <a:ext cx="2295144" cy="400110"/>
          </a:xfrm>
          <a:prstGeom prst="rect">
            <a:avLst/>
          </a:prstGeom>
          <a:noFill/>
        </p:spPr>
        <p:txBody>
          <a:bodyPr wrap="square" rtlCol="0">
            <a:spAutoFit/>
          </a:bodyPr>
          <a:lstStyle/>
          <a:p>
            <a:pPr algn="ctr"/>
            <a:r>
              <a:rPr lang="en-US" sz="2000" b="1" dirty="0">
                <a:solidFill>
                  <a:schemeClr val="bg1"/>
                </a:solidFill>
              </a:rPr>
              <a:t>Mixed</a:t>
            </a:r>
          </a:p>
        </p:txBody>
      </p:sp>
      <p:sp>
        <p:nvSpPr>
          <p:cNvPr id="15" name="TextBox 14">
            <a:extLst>
              <a:ext uri="{FF2B5EF4-FFF2-40B4-BE49-F238E27FC236}">
                <a16:creationId xmlns:a16="http://schemas.microsoft.com/office/drawing/2014/main" id="{61D22087-4D8C-A36D-A526-14A0EDDC2F66}"/>
              </a:ext>
            </a:extLst>
          </p:cNvPr>
          <p:cNvSpPr txBox="1"/>
          <p:nvPr/>
        </p:nvSpPr>
        <p:spPr>
          <a:xfrm>
            <a:off x="3564672" y="253763"/>
            <a:ext cx="2295144" cy="400110"/>
          </a:xfrm>
          <a:prstGeom prst="rect">
            <a:avLst/>
          </a:prstGeom>
          <a:noFill/>
        </p:spPr>
        <p:txBody>
          <a:bodyPr wrap="square" rtlCol="0">
            <a:spAutoFit/>
          </a:bodyPr>
          <a:lstStyle/>
          <a:p>
            <a:pPr algn="ctr"/>
            <a:r>
              <a:rPr lang="en-US" sz="2000" b="1" dirty="0">
                <a:solidFill>
                  <a:schemeClr val="bg1"/>
                </a:solidFill>
              </a:rPr>
              <a:t>Deep Sands</a:t>
            </a:r>
          </a:p>
        </p:txBody>
      </p:sp>
      <p:sp>
        <p:nvSpPr>
          <p:cNvPr id="17" name="TextBox 16">
            <a:extLst>
              <a:ext uri="{FF2B5EF4-FFF2-40B4-BE49-F238E27FC236}">
                <a16:creationId xmlns:a16="http://schemas.microsoft.com/office/drawing/2014/main" id="{5C9470DF-EEB6-EE2E-5F96-006B8F48E547}"/>
              </a:ext>
            </a:extLst>
          </p:cNvPr>
          <p:cNvSpPr txBox="1"/>
          <p:nvPr/>
        </p:nvSpPr>
        <p:spPr>
          <a:xfrm>
            <a:off x="1693237" y="5156858"/>
            <a:ext cx="8965568" cy="1600438"/>
          </a:xfrm>
          <a:prstGeom prst="rect">
            <a:avLst/>
          </a:prstGeom>
          <a:noFill/>
        </p:spPr>
        <p:txBody>
          <a:bodyPr wrap="square" rtlCol="0">
            <a:spAutoFit/>
          </a:bodyPr>
          <a:lstStyle/>
          <a:p>
            <a:r>
              <a:rPr lang="en-US" sz="2000" dirty="0">
                <a:solidFill>
                  <a:schemeClr val="bg1"/>
                </a:solidFill>
              </a:rPr>
              <a:t>Unconsolidated formations (Fine Sand, Sands, Gravels, clays, tills, some shales. And Boulder infested formations) MN has it all. Dry condensed formations line silts and fine sands can be problematic to drill. Waxy clays and silty or swelling clays can be difficult to drill. </a:t>
            </a:r>
          </a:p>
          <a:p>
            <a:endParaRPr lang="en-US" dirty="0"/>
          </a:p>
        </p:txBody>
      </p:sp>
    </p:spTree>
    <p:extLst>
      <p:ext uri="{BB962C8B-B14F-4D97-AF65-F5344CB8AC3E}">
        <p14:creationId xmlns:p14="http://schemas.microsoft.com/office/powerpoint/2010/main" val="335391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70FB2C90-ED23-4A88-A264-6E2E8457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16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9252A-618C-3643-D965-CA37A3E878D2}"/>
              </a:ext>
            </a:extLst>
          </p:cNvPr>
          <p:cNvSpPr>
            <a:spLocks noGrp="1"/>
          </p:cNvSpPr>
          <p:nvPr>
            <p:ph type="title"/>
          </p:nvPr>
        </p:nvSpPr>
        <p:spPr>
          <a:xfrm>
            <a:off x="558851" y="4242813"/>
            <a:ext cx="10923638" cy="1317643"/>
          </a:xfrm>
        </p:spPr>
        <p:txBody>
          <a:bodyPr vert="horz" lIns="91440" tIns="45720" rIns="91440" bIns="45720" rtlCol="0" anchor="b">
            <a:normAutofit/>
          </a:bodyPr>
          <a:lstStyle/>
          <a:p>
            <a:pPr>
              <a:lnSpc>
                <a:spcPct val="80000"/>
              </a:lnSpc>
            </a:pPr>
            <a:r>
              <a:rPr lang="en-US" sz="6600" dirty="0">
                <a:solidFill>
                  <a:srgbClr val="FFFFFF"/>
                </a:solidFill>
              </a:rPr>
              <a:t>Rock Coring</a:t>
            </a:r>
          </a:p>
        </p:txBody>
      </p:sp>
      <p:pic>
        <p:nvPicPr>
          <p:cNvPr id="21" name="Content Placeholder 20">
            <a:extLst>
              <a:ext uri="{FF2B5EF4-FFF2-40B4-BE49-F238E27FC236}">
                <a16:creationId xmlns:a16="http://schemas.microsoft.com/office/drawing/2014/main" id="{4B1DD745-1D30-9CF2-B846-B2E845331B9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057" r="18981"/>
          <a:stretch>
            <a:fillRect/>
          </a:stretch>
        </p:blipFill>
        <p:spPr>
          <a:xfrm>
            <a:off x="-3" y="-2"/>
            <a:ext cx="3044952" cy="4242816"/>
          </a:xfrm>
          <a:prstGeom prst="rect">
            <a:avLst/>
          </a:prstGeom>
        </p:spPr>
      </p:pic>
      <p:pic>
        <p:nvPicPr>
          <p:cNvPr id="27" name="Picture 26">
            <a:extLst>
              <a:ext uri="{FF2B5EF4-FFF2-40B4-BE49-F238E27FC236}">
                <a16:creationId xmlns:a16="http://schemas.microsoft.com/office/drawing/2014/main" id="{AE6AF54B-6850-0EA3-90AF-C5CC20056971}"/>
              </a:ext>
            </a:extLst>
          </p:cNvPr>
          <p:cNvPicPr>
            <a:picLocks noChangeAspect="1"/>
          </p:cNvPicPr>
          <p:nvPr/>
        </p:nvPicPr>
        <p:blipFill>
          <a:blip r:embed="rId3">
            <a:extLst>
              <a:ext uri="{28A0092B-C50C-407E-A947-70E740481C1C}">
                <a14:useLocalDpi xmlns:a14="http://schemas.microsoft.com/office/drawing/2010/main" val="0"/>
              </a:ext>
            </a:extLst>
          </a:blip>
          <a:srcRect l="1549" r="6145"/>
          <a:stretch>
            <a:fillRect/>
          </a:stretch>
        </p:blipFill>
        <p:spPr>
          <a:xfrm>
            <a:off x="3044949" y="-2"/>
            <a:ext cx="3044952" cy="4242817"/>
          </a:xfrm>
          <a:prstGeom prst="rect">
            <a:avLst/>
          </a:prstGeom>
        </p:spPr>
      </p:pic>
      <p:pic>
        <p:nvPicPr>
          <p:cNvPr id="25" name="Picture 24">
            <a:extLst>
              <a:ext uri="{FF2B5EF4-FFF2-40B4-BE49-F238E27FC236}">
                <a16:creationId xmlns:a16="http://schemas.microsoft.com/office/drawing/2014/main" id="{511C93D0-902E-5D3E-D3B1-771C1F5FFDF3}"/>
              </a:ext>
            </a:extLst>
          </p:cNvPr>
          <p:cNvPicPr>
            <a:picLocks noChangeAspect="1"/>
          </p:cNvPicPr>
          <p:nvPr/>
        </p:nvPicPr>
        <p:blipFill>
          <a:blip r:embed="rId4">
            <a:extLst>
              <a:ext uri="{28A0092B-C50C-407E-A947-70E740481C1C}">
                <a14:useLocalDpi xmlns:a14="http://schemas.microsoft.com/office/drawing/2010/main" val="0"/>
              </a:ext>
            </a:extLst>
          </a:blip>
          <a:srcRect l="2751" r="8647"/>
          <a:stretch>
            <a:fillRect/>
          </a:stretch>
        </p:blipFill>
        <p:spPr>
          <a:xfrm>
            <a:off x="6089898" y="10"/>
            <a:ext cx="3044952" cy="4242805"/>
          </a:xfrm>
          <a:prstGeom prst="rect">
            <a:avLst/>
          </a:prstGeom>
        </p:spPr>
      </p:pic>
      <p:pic>
        <p:nvPicPr>
          <p:cNvPr id="23" name="Picture 22">
            <a:extLst>
              <a:ext uri="{FF2B5EF4-FFF2-40B4-BE49-F238E27FC236}">
                <a16:creationId xmlns:a16="http://schemas.microsoft.com/office/drawing/2014/main" id="{34CDC7FE-3D83-E199-5EDD-EBC112BC1924}"/>
              </a:ext>
            </a:extLst>
          </p:cNvPr>
          <p:cNvPicPr>
            <a:picLocks noChangeAspect="1"/>
          </p:cNvPicPr>
          <p:nvPr/>
        </p:nvPicPr>
        <p:blipFill>
          <a:blip r:embed="rId5">
            <a:extLst>
              <a:ext uri="{28A0092B-C50C-407E-A947-70E740481C1C}">
                <a14:useLocalDpi xmlns:a14="http://schemas.microsoft.com/office/drawing/2010/main" val="0"/>
              </a:ext>
            </a:extLst>
          </a:blip>
          <a:srcRect l="27663" r="32731"/>
          <a:stretch>
            <a:fillRect/>
          </a:stretch>
        </p:blipFill>
        <p:spPr>
          <a:xfrm>
            <a:off x="9065622" y="1"/>
            <a:ext cx="3126377" cy="4242815"/>
          </a:xfrm>
          <a:prstGeom prst="rect">
            <a:avLst/>
          </a:prstGeom>
        </p:spPr>
      </p:pic>
      <p:sp>
        <p:nvSpPr>
          <p:cNvPr id="28" name="TextBox 27">
            <a:extLst>
              <a:ext uri="{FF2B5EF4-FFF2-40B4-BE49-F238E27FC236}">
                <a16:creationId xmlns:a16="http://schemas.microsoft.com/office/drawing/2014/main" id="{1AB13CCD-04B1-4A75-1DFD-A6A1365F252A}"/>
              </a:ext>
            </a:extLst>
          </p:cNvPr>
          <p:cNvSpPr txBox="1"/>
          <p:nvPr/>
        </p:nvSpPr>
        <p:spPr>
          <a:xfrm>
            <a:off x="219075" y="4242814"/>
            <a:ext cx="2647950" cy="369332"/>
          </a:xfrm>
          <a:prstGeom prst="rect">
            <a:avLst/>
          </a:prstGeom>
          <a:noFill/>
        </p:spPr>
        <p:txBody>
          <a:bodyPr wrap="square" rtlCol="0">
            <a:spAutoFit/>
          </a:bodyPr>
          <a:lstStyle/>
          <a:p>
            <a:r>
              <a:rPr lang="en-US" dirty="0">
                <a:solidFill>
                  <a:schemeClr val="bg1"/>
                </a:solidFill>
              </a:rPr>
              <a:t>Limestone Core Recovery</a:t>
            </a:r>
          </a:p>
        </p:txBody>
      </p:sp>
      <p:sp>
        <p:nvSpPr>
          <p:cNvPr id="29" name="TextBox 28">
            <a:extLst>
              <a:ext uri="{FF2B5EF4-FFF2-40B4-BE49-F238E27FC236}">
                <a16:creationId xmlns:a16="http://schemas.microsoft.com/office/drawing/2014/main" id="{44AA8B17-3965-93EB-73D8-B086101ED563}"/>
              </a:ext>
            </a:extLst>
          </p:cNvPr>
          <p:cNvSpPr txBox="1"/>
          <p:nvPr/>
        </p:nvSpPr>
        <p:spPr>
          <a:xfrm>
            <a:off x="9588531" y="4237240"/>
            <a:ext cx="2647950" cy="369332"/>
          </a:xfrm>
          <a:prstGeom prst="rect">
            <a:avLst/>
          </a:prstGeom>
          <a:noFill/>
        </p:spPr>
        <p:txBody>
          <a:bodyPr wrap="square" rtlCol="0">
            <a:spAutoFit/>
          </a:bodyPr>
          <a:lstStyle/>
          <a:p>
            <a:r>
              <a:rPr lang="en-US" dirty="0">
                <a:solidFill>
                  <a:schemeClr val="bg1"/>
                </a:solidFill>
              </a:rPr>
              <a:t>Dolomite Core Recovery</a:t>
            </a:r>
          </a:p>
        </p:txBody>
      </p:sp>
      <p:sp>
        <p:nvSpPr>
          <p:cNvPr id="30" name="TextBox 29">
            <a:extLst>
              <a:ext uri="{FF2B5EF4-FFF2-40B4-BE49-F238E27FC236}">
                <a16:creationId xmlns:a16="http://schemas.microsoft.com/office/drawing/2014/main" id="{829BE329-88A0-1CC3-F0B0-EA28B75FB3C1}"/>
              </a:ext>
            </a:extLst>
          </p:cNvPr>
          <p:cNvSpPr txBox="1"/>
          <p:nvPr/>
        </p:nvSpPr>
        <p:spPr>
          <a:xfrm>
            <a:off x="6112872" y="4242814"/>
            <a:ext cx="3110940" cy="369332"/>
          </a:xfrm>
          <a:prstGeom prst="rect">
            <a:avLst/>
          </a:prstGeom>
          <a:noFill/>
        </p:spPr>
        <p:txBody>
          <a:bodyPr wrap="square" rtlCol="0">
            <a:spAutoFit/>
          </a:bodyPr>
          <a:lstStyle/>
          <a:p>
            <a:r>
              <a:rPr lang="en-US" dirty="0">
                <a:solidFill>
                  <a:schemeClr val="bg1"/>
                </a:solidFill>
              </a:rPr>
              <a:t>Limestone Core Color Change</a:t>
            </a:r>
          </a:p>
        </p:txBody>
      </p:sp>
      <p:sp>
        <p:nvSpPr>
          <p:cNvPr id="33" name="TextBox 32">
            <a:extLst>
              <a:ext uri="{FF2B5EF4-FFF2-40B4-BE49-F238E27FC236}">
                <a16:creationId xmlns:a16="http://schemas.microsoft.com/office/drawing/2014/main" id="{BAFD8AD0-9123-F7E5-5D7A-48A008BB25B6}"/>
              </a:ext>
            </a:extLst>
          </p:cNvPr>
          <p:cNvSpPr txBox="1"/>
          <p:nvPr/>
        </p:nvSpPr>
        <p:spPr>
          <a:xfrm>
            <a:off x="3126379" y="4234098"/>
            <a:ext cx="3110940" cy="369332"/>
          </a:xfrm>
          <a:prstGeom prst="rect">
            <a:avLst/>
          </a:prstGeom>
          <a:noFill/>
        </p:spPr>
        <p:txBody>
          <a:bodyPr wrap="square" rtlCol="0">
            <a:spAutoFit/>
          </a:bodyPr>
          <a:lstStyle/>
          <a:p>
            <a:r>
              <a:rPr lang="en-US" dirty="0">
                <a:solidFill>
                  <a:schemeClr val="bg1"/>
                </a:solidFill>
              </a:rPr>
              <a:t>Limestone Solution Cavities</a:t>
            </a:r>
          </a:p>
        </p:txBody>
      </p:sp>
      <p:sp>
        <p:nvSpPr>
          <p:cNvPr id="35" name="TextBox 34">
            <a:extLst>
              <a:ext uri="{FF2B5EF4-FFF2-40B4-BE49-F238E27FC236}">
                <a16:creationId xmlns:a16="http://schemas.microsoft.com/office/drawing/2014/main" id="{EDDA8100-CFB6-528C-80F5-CE4967DA9285}"/>
              </a:ext>
            </a:extLst>
          </p:cNvPr>
          <p:cNvSpPr txBox="1"/>
          <p:nvPr/>
        </p:nvSpPr>
        <p:spPr>
          <a:xfrm>
            <a:off x="1244695" y="5380662"/>
            <a:ext cx="9985248" cy="1477328"/>
          </a:xfrm>
          <a:prstGeom prst="rect">
            <a:avLst/>
          </a:prstGeom>
          <a:noFill/>
        </p:spPr>
        <p:txBody>
          <a:bodyPr wrap="square" rtlCol="0">
            <a:spAutoFit/>
          </a:bodyPr>
          <a:lstStyle/>
          <a:p>
            <a:r>
              <a:rPr lang="en-US" sz="2400" dirty="0">
                <a:solidFill>
                  <a:schemeClr val="bg1"/>
                </a:solidFill>
              </a:rPr>
              <a:t>Used in (Sandstones, Shales, Limestones, Dolomites, Marl and some course granites) It does not like some siltstones and quart formations around the Sandborn MN and finer granites and taconite</a:t>
            </a:r>
          </a:p>
          <a:p>
            <a:endParaRPr lang="en-US" dirty="0"/>
          </a:p>
        </p:txBody>
      </p:sp>
    </p:spTree>
    <p:extLst>
      <p:ext uri="{BB962C8B-B14F-4D97-AF65-F5344CB8AC3E}">
        <p14:creationId xmlns:p14="http://schemas.microsoft.com/office/powerpoint/2010/main" val="276050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B7CC3BB4-8536-4DBC-A194-D8AAF56C4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4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1E3A0-7ADA-F2E9-8811-0CD00C36D9FC}"/>
              </a:ext>
            </a:extLst>
          </p:cNvPr>
          <p:cNvSpPr>
            <a:spLocks noGrp="1"/>
          </p:cNvSpPr>
          <p:nvPr>
            <p:ph type="title"/>
          </p:nvPr>
        </p:nvSpPr>
        <p:spPr>
          <a:xfrm>
            <a:off x="7762876" y="95250"/>
            <a:ext cx="4429124" cy="1954986"/>
          </a:xfrm>
        </p:spPr>
        <p:txBody>
          <a:bodyPr vert="horz" lIns="91440" tIns="45720" rIns="91440" bIns="45720" rtlCol="0" anchor="b">
            <a:normAutofit/>
          </a:bodyPr>
          <a:lstStyle/>
          <a:p>
            <a:pPr>
              <a:lnSpc>
                <a:spcPct val="80000"/>
              </a:lnSpc>
            </a:pPr>
            <a:r>
              <a:rPr lang="en-US" sz="5100" b="1" dirty="0">
                <a:solidFill>
                  <a:srgbClr val="FFFFFF"/>
                </a:solidFill>
              </a:rPr>
              <a:t>Coring Procedures</a:t>
            </a:r>
            <a:br>
              <a:rPr lang="en-US" sz="5100" dirty="0">
                <a:solidFill>
                  <a:srgbClr val="FFFFFF"/>
                </a:solidFill>
              </a:rPr>
            </a:br>
            <a:r>
              <a:rPr lang="en-US" sz="3200" i="1" dirty="0">
                <a:solidFill>
                  <a:srgbClr val="FFFFFF"/>
                </a:solidFill>
              </a:rPr>
              <a:t>For Standard Core Process</a:t>
            </a:r>
            <a:endParaRPr lang="en-US" sz="5100" i="1" dirty="0">
              <a:solidFill>
                <a:srgbClr val="FFFFFF"/>
              </a:solidFill>
            </a:endParaRPr>
          </a:p>
        </p:txBody>
      </p:sp>
      <p:pic>
        <p:nvPicPr>
          <p:cNvPr id="10" name="Content Placeholder 9">
            <a:extLst>
              <a:ext uri="{FF2B5EF4-FFF2-40B4-BE49-F238E27FC236}">
                <a16:creationId xmlns:a16="http://schemas.microsoft.com/office/drawing/2014/main" id="{2680CC28-E867-1007-A262-FB43DA933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77" y="457200"/>
            <a:ext cx="7483974" cy="5781369"/>
          </a:xfrm>
          <a:prstGeom prst="rect">
            <a:avLst/>
          </a:prstGeom>
        </p:spPr>
      </p:pic>
      <p:sp>
        <p:nvSpPr>
          <p:cNvPr id="11" name="TextBox 10">
            <a:extLst>
              <a:ext uri="{FF2B5EF4-FFF2-40B4-BE49-F238E27FC236}">
                <a16:creationId xmlns:a16="http://schemas.microsoft.com/office/drawing/2014/main" id="{0A2ECF0A-C515-B7B0-54C2-1F1428BF370D}"/>
              </a:ext>
            </a:extLst>
          </p:cNvPr>
          <p:cNvSpPr txBox="1"/>
          <p:nvPr/>
        </p:nvSpPr>
        <p:spPr>
          <a:xfrm>
            <a:off x="7762876" y="2390775"/>
            <a:ext cx="4235947" cy="83099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bg1"/>
                </a:solidFill>
              </a:rPr>
              <a:t>Drilling Dry Process</a:t>
            </a:r>
          </a:p>
          <a:p>
            <a:pPr marL="285750" indent="-285750">
              <a:buFont typeface="Wingdings" panose="05000000000000000000" pitchFamily="2" charset="2"/>
              <a:buChar char="Ø"/>
            </a:pPr>
            <a:r>
              <a:rPr lang="en-US" sz="2400" dirty="0">
                <a:solidFill>
                  <a:schemeClr val="bg1"/>
                </a:solidFill>
              </a:rPr>
              <a:t>Drilling Wet Process</a:t>
            </a:r>
          </a:p>
        </p:txBody>
      </p:sp>
    </p:spTree>
    <p:extLst>
      <p:ext uri="{BB962C8B-B14F-4D97-AF65-F5344CB8AC3E}">
        <p14:creationId xmlns:p14="http://schemas.microsoft.com/office/powerpoint/2010/main" val="1198821004"/>
      </p:ext>
    </p:extLst>
  </p:cSld>
  <p:clrMapOvr>
    <a:masterClrMapping/>
  </p:clrMapOvr>
</p:sld>
</file>

<file path=ppt/theme/theme1.xml><?xml version="1.0" encoding="utf-8"?>
<a:theme xmlns:a="http://schemas.openxmlformats.org/drawingml/2006/main" name="Metropolit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Metropolitan</Template>
  <TotalTime>2339</TotalTime>
  <Words>902</Words>
  <Application>Microsoft Office PowerPoint</Application>
  <PresentationFormat>Widescreen</PresentationFormat>
  <Paragraphs>111</Paragraphs>
  <Slides>24</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Arial Black</vt:lpstr>
      <vt:lpstr>Berlin Sans FB Demi</vt:lpstr>
      <vt:lpstr>Calibri Light</vt:lpstr>
      <vt:lpstr>Wingdings</vt:lpstr>
      <vt:lpstr>Metropolitan</vt:lpstr>
      <vt:lpstr>PowerPoint Presentation</vt:lpstr>
      <vt:lpstr>Traut Companies Departments &amp;     Different Drilling Methods</vt:lpstr>
      <vt:lpstr>History of  Sonic</vt:lpstr>
      <vt:lpstr>What is Sonic? </vt:lpstr>
      <vt:lpstr>What is Sonic Continued…</vt:lpstr>
      <vt:lpstr>Soil Capabilities</vt:lpstr>
      <vt:lpstr>   Standard Core</vt:lpstr>
      <vt:lpstr>Rock Coring</vt:lpstr>
      <vt:lpstr>Coring Procedures For Standard Core Process</vt:lpstr>
      <vt:lpstr>Bedrock Coring Core Process</vt:lpstr>
      <vt:lpstr>Containment of IDW Fluids &amp; Cuttings Handling</vt:lpstr>
      <vt:lpstr>Drill fluid before processing</vt:lpstr>
      <vt:lpstr>Solids from Centrifuge</vt:lpstr>
      <vt:lpstr>Drill fluid sediment &amp; bentonite removal</vt:lpstr>
      <vt:lpstr>GAC Treatment process for PFAS</vt:lpstr>
      <vt:lpstr>Sonic borehole with temp liner</vt:lpstr>
      <vt:lpstr>2” Well setting  (using positive displacement)</vt:lpstr>
      <vt:lpstr>PowerPoint Presentation</vt:lpstr>
      <vt:lpstr>PowerPoint Presentation</vt:lpstr>
      <vt:lpstr>PowerPoint Presentation</vt:lpstr>
      <vt:lpstr>PowerPoint Presentation</vt:lpstr>
      <vt:lpstr>Meet Our Team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Savannah Jannette</dc:creator>
  <cp:lastModifiedBy>Savannah Jannette</cp:lastModifiedBy>
  <cp:revision>123</cp:revision>
  <dcterms:created xsi:type="dcterms:W3CDTF">2025-08-27T19:53:59Z</dcterms:created>
  <dcterms:modified xsi:type="dcterms:W3CDTF">2026-04-21T19:49:00Z</dcterms:modified>
</cp:coreProperties>
</file>