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5"/>
  </p:notesMasterIdLst>
  <p:sldIdLst>
    <p:sldId id="266" r:id="rId5"/>
    <p:sldId id="267" r:id="rId6"/>
    <p:sldId id="631" r:id="rId7"/>
    <p:sldId id="632" r:id="rId8"/>
    <p:sldId id="633" r:id="rId9"/>
    <p:sldId id="634" r:id="rId10"/>
    <p:sldId id="635" r:id="rId11"/>
    <p:sldId id="616" r:id="rId12"/>
    <p:sldId id="621" r:id="rId13"/>
    <p:sldId id="619" r:id="rId14"/>
    <p:sldId id="620" r:id="rId15"/>
    <p:sldId id="622" r:id="rId16"/>
    <p:sldId id="623" r:id="rId17"/>
    <p:sldId id="624" r:id="rId18"/>
    <p:sldId id="625" r:id="rId19"/>
    <p:sldId id="626" r:id="rId20"/>
    <p:sldId id="627" r:id="rId21"/>
    <p:sldId id="628" r:id="rId22"/>
    <p:sldId id="630" r:id="rId23"/>
    <p:sldId id="618" r:id="rId24"/>
  </p:sldIdLst>
  <p:sldSz cx="12188825" cy="6858000"/>
  <p:notesSz cx="6858000" cy="9144000"/>
  <p:embeddedFontLst>
    <p:embeddedFont>
      <p:font typeface="Arial Black" panose="020B0A04020102020204" pitchFamily="34" charset="0"/>
      <p:bold r:id="rId26"/>
      <p:italic r:id="rId27"/>
    </p:embeddedFont>
    <p:embeddedFont>
      <p:font typeface="Comfortaa" panose="020B0604020202020204" charset="0"/>
      <p:regular r:id="rId28"/>
      <p:bold r:id="rId29"/>
    </p:embeddedFont>
  </p:embeddedFontLst>
  <p:defaultTextStyle>
    <a:defPPr>
      <a:defRPr lang="en-US"/>
    </a:defPPr>
    <a:lvl1pPr marL="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99FF"/>
    <a:srgbClr val="7F7F7F"/>
    <a:srgbClr val="174F0B"/>
    <a:srgbClr val="22AB1D"/>
    <a:srgbClr val="088102"/>
    <a:srgbClr val="00A800"/>
    <a:srgbClr val="00EA00"/>
    <a:srgbClr val="0066FF"/>
    <a:srgbClr val="C0504D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83549" autoAdjust="0"/>
  </p:normalViewPr>
  <p:slideViewPr>
    <p:cSldViewPr snapToGrid="0" snapToObjects="1">
      <p:cViewPr varScale="1">
        <p:scale>
          <a:sx n="35" d="100"/>
          <a:sy n="35" d="100"/>
        </p:scale>
        <p:origin x="1092" y="54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BETA%20Analytics\12-Isotope%20Services\REPORTS\Boron\Boron%20Analytical%20Result-Template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F:\BETA%20Analytics\2-Boron\Florida%20Water%20Sampl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rash\Documents\DATA\My%20Papers\3-CONFERENCES\Goldschmidt%202025\Florida%20Water%20Samples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F:\BETA%20Analytics\2-Boron\Florida%20Water%20Sample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564907817986991E-2"/>
          <c:y val="3.3179359255984336E-2"/>
          <c:w val="0.93021061034298247"/>
          <c:h val="0.81514014301087601"/>
        </c:manualLayout>
      </c:layout>
      <c:scatterChart>
        <c:scatterStyle val="lineMarker"/>
        <c:varyColors val="0"/>
        <c:ser>
          <c:idx val="0"/>
          <c:order val="0"/>
          <c:tx>
            <c:v>Natural Ca-borate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0.14875516983512485"/>
                  <c:y val="-8.0266680474948538E-17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61FD-48AD-BD4F-8482877ECD4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61FD-48AD-BD4F-8482877ECD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101600" cap="flat">
                <a:solidFill>
                  <a:schemeClr val="accent4"/>
                </a:solidFill>
                <a:prstDash val="solid"/>
                <a:beve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rendlineType val="linear"/>
            <c:dispRSqr val="0"/>
            <c:dispEq val="0"/>
          </c:trendline>
          <c:xVal>
            <c:numRef>
              <c:f>Summary!$AT$3:$AT$4</c:f>
              <c:numCache>
                <c:formatCode>General</c:formatCode>
                <c:ptCount val="2"/>
                <c:pt idx="0">
                  <c:v>-15.76521</c:v>
                </c:pt>
                <c:pt idx="1">
                  <c:v>-0.75072426999999997</c:v>
                </c:pt>
              </c:numCache>
            </c:numRef>
          </c:xVal>
          <c:yVal>
            <c:numRef>
              <c:f>Summary!$AS$3:$AS$4</c:f>
              <c:numCache>
                <c:formatCode>General</c:formatCode>
                <c:ptCount val="2"/>
                <c:pt idx="0">
                  <c:v>0.1</c:v>
                </c:pt>
                <c:pt idx="1">
                  <c:v>0.1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1FD-48AD-BD4F-8482877ECD47}"/>
            </c:ext>
          </c:extLst>
        </c:ser>
        <c:ser>
          <c:idx val="1"/>
          <c:order val="1"/>
          <c:tx>
            <c:v>Natural Na-borate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0.15060077149224693"/>
                  <c:y val="0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61FD-48AD-BD4F-8482877ECD4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1FD-48AD-BD4F-8482877ECD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101600" cap="flat">
                <a:solidFill>
                  <a:schemeClr val="accent2"/>
                </a:solidFill>
                <a:prstDash val="solid"/>
                <a:beve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rendlineType val="linear"/>
            <c:dispRSqr val="0"/>
            <c:dispEq val="0"/>
          </c:trendline>
          <c:xVal>
            <c:numRef>
              <c:f>Summary!$AT$5:$AT$6</c:f>
              <c:numCache>
                <c:formatCode>General</c:formatCode>
                <c:ptCount val="2"/>
                <c:pt idx="0">
                  <c:v>-0.52399547000000002</c:v>
                </c:pt>
                <c:pt idx="1">
                  <c:v>10.825041000000001</c:v>
                </c:pt>
              </c:numCache>
            </c:numRef>
          </c:xVal>
          <c:yVal>
            <c:numRef>
              <c:f>Summary!$AS$5:$AS$6</c:f>
              <c:numCache>
                <c:formatCode>General</c:formatCode>
                <c:ptCount val="2"/>
                <c:pt idx="0">
                  <c:v>0.15</c:v>
                </c:pt>
                <c:pt idx="1">
                  <c:v>0.15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1FD-48AD-BD4F-8482877ECD47}"/>
            </c:ext>
          </c:extLst>
        </c:ser>
        <c:ser>
          <c:idx val="2"/>
          <c:order val="2"/>
          <c:tx>
            <c:v>Synthetic Ca-borate</c:v>
          </c:tx>
          <c:spPr>
            <a:ln w="25400" cap="rnd">
              <a:noFill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0.17399978171421862"/>
                  <c:y val="-8.0266680474948538E-17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61FD-48AD-BD4F-8482877ECD4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61FD-48AD-BD4F-8482877ECD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101600" cap="flat" cmpd="sng">
                <a:solidFill>
                  <a:srgbClr val="CC9B00"/>
                </a:solidFill>
                <a:prstDash val="solid"/>
                <a:beve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rendlineType val="linear"/>
            <c:dispRSqr val="0"/>
            <c:dispEq val="0"/>
          </c:trendline>
          <c:xVal>
            <c:numRef>
              <c:f>Summary!$AT$7:$AT$8</c:f>
              <c:numCache>
                <c:formatCode>General</c:formatCode>
                <c:ptCount val="2"/>
                <c:pt idx="0">
                  <c:v>-14.933871</c:v>
                </c:pt>
                <c:pt idx="1">
                  <c:v>-11.394382</c:v>
                </c:pt>
              </c:numCache>
            </c:numRef>
          </c:xVal>
          <c:yVal>
            <c:numRef>
              <c:f>Summary!$AS$7:$AS$8</c:f>
              <c:numCache>
                <c:formatCode>General</c:formatCode>
                <c:ptCount val="2"/>
                <c:pt idx="0">
                  <c:v>0.2</c:v>
                </c:pt>
                <c:pt idx="1">
                  <c:v>0.2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61FD-48AD-BD4F-8482877ECD47}"/>
            </c:ext>
          </c:extLst>
        </c:ser>
        <c:ser>
          <c:idx val="3"/>
          <c:order val="3"/>
          <c:tx>
            <c:v>Synthetic Ca-borate</c:v>
          </c:tx>
          <c:spPr>
            <a:ln w="25400" cap="rnd">
              <a:noFill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trendline>
            <c:spPr>
              <a:ln w="101600" cap="flat">
                <a:solidFill>
                  <a:srgbClr val="CC9B00"/>
                </a:solidFill>
                <a:prstDash val="sysDot"/>
                <a:beve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rendlineType val="linear"/>
            <c:dispRSqr val="0"/>
            <c:dispEq val="0"/>
          </c:trendline>
          <c:xVal>
            <c:numRef>
              <c:f>Summary!$AT$9:$AT$10</c:f>
              <c:numCache>
                <c:formatCode>General</c:formatCode>
                <c:ptCount val="2"/>
                <c:pt idx="0">
                  <c:v>-6.5449048999999997</c:v>
                </c:pt>
                <c:pt idx="1">
                  <c:v>-5.0081873999999997</c:v>
                </c:pt>
              </c:numCache>
            </c:numRef>
          </c:xVal>
          <c:yVal>
            <c:numRef>
              <c:f>Summary!$AS$9:$AS$10</c:f>
              <c:numCache>
                <c:formatCode>General</c:formatCode>
                <c:ptCount val="2"/>
                <c:pt idx="0">
                  <c:v>0.2</c:v>
                </c:pt>
                <c:pt idx="1">
                  <c:v>0.2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61FD-48AD-BD4F-8482877ECD47}"/>
            </c:ext>
          </c:extLst>
        </c:ser>
        <c:ser>
          <c:idx val="4"/>
          <c:order val="4"/>
          <c:tx>
            <c:v>Synthetic Na-borate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trendline>
            <c:spPr>
              <a:ln w="101600" cap="flat">
                <a:solidFill>
                  <a:srgbClr val="B1510F"/>
                </a:solidFill>
                <a:prstDash val="solid"/>
                <a:beve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rendlineType val="linear"/>
            <c:dispRSqr val="0"/>
            <c:dispEq val="0"/>
          </c:trendline>
          <c:xVal>
            <c:numRef>
              <c:f>Summary!$AT$11:$AT$12</c:f>
              <c:numCache>
                <c:formatCode>General</c:formatCode>
                <c:ptCount val="2"/>
                <c:pt idx="0">
                  <c:v>-3.3581056</c:v>
                </c:pt>
                <c:pt idx="1">
                  <c:v>-0.15871017000000001</c:v>
                </c:pt>
              </c:numCache>
            </c:numRef>
          </c:xVal>
          <c:yVal>
            <c:numRef>
              <c:f>Summary!$AS$11:$AS$12</c:f>
              <c:numCache>
                <c:formatCode>General</c:formatCode>
                <c:ptCount val="2"/>
                <c:pt idx="0">
                  <c:v>0.2</c:v>
                </c:pt>
                <c:pt idx="1">
                  <c:v>0.2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61FD-48AD-BD4F-8482877ECD47}"/>
            </c:ext>
          </c:extLst>
        </c:ser>
        <c:ser>
          <c:idx val="5"/>
          <c:order val="5"/>
          <c:tx>
            <c:v>Synthetic Na-borate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trendline>
            <c:spPr>
              <a:ln w="101600" cap="flat">
                <a:solidFill>
                  <a:srgbClr val="B1510F"/>
                </a:solidFill>
                <a:prstDash val="solid"/>
                <a:beve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rendlineType val="linear"/>
            <c:dispRSqr val="0"/>
            <c:dispEq val="0"/>
          </c:trendline>
          <c:xVal>
            <c:numRef>
              <c:f>Summary!$AT$13:$AT$14</c:f>
              <c:numCache>
                <c:formatCode>General</c:formatCode>
                <c:ptCount val="2"/>
                <c:pt idx="0">
                  <c:v>1.4913717</c:v>
                </c:pt>
                <c:pt idx="1">
                  <c:v>3.4941428000000001</c:v>
                </c:pt>
              </c:numCache>
            </c:numRef>
          </c:xVal>
          <c:yVal>
            <c:numRef>
              <c:f>Summary!$AS$11:$AS$12</c:f>
              <c:numCache>
                <c:formatCode>General</c:formatCode>
                <c:ptCount val="2"/>
                <c:pt idx="0">
                  <c:v>0.2</c:v>
                </c:pt>
                <c:pt idx="1">
                  <c:v>0.2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61FD-48AD-BD4F-8482877ECD47}"/>
            </c:ext>
          </c:extLst>
        </c:ser>
        <c:ser>
          <c:idx val="6"/>
          <c:order val="6"/>
          <c:tx>
            <c:v>Synthetic Na-borate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61FD-48AD-BD4F-8482877ECD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101600" cap="flat">
                <a:solidFill>
                  <a:srgbClr val="B1510F"/>
                </a:solidFill>
                <a:prstDash val="solid"/>
                <a:beve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rendlineType val="linear"/>
            <c:dispRSqr val="0"/>
            <c:dispEq val="0"/>
          </c:trendline>
          <c:xVal>
            <c:numRef>
              <c:f>Summary!$AT$15:$AT$16</c:f>
              <c:numCache>
                <c:formatCode>General</c:formatCode>
                <c:ptCount val="2"/>
                <c:pt idx="0">
                  <c:v>5.2701852000000002</c:v>
                </c:pt>
                <c:pt idx="1">
                  <c:v>6.9328630999999996</c:v>
                </c:pt>
              </c:numCache>
            </c:numRef>
          </c:xVal>
          <c:yVal>
            <c:numRef>
              <c:f>Summary!$AS$15:$AS$16</c:f>
              <c:numCache>
                <c:formatCode>General</c:formatCode>
                <c:ptCount val="2"/>
                <c:pt idx="0">
                  <c:v>0.2</c:v>
                </c:pt>
                <c:pt idx="1">
                  <c:v>0.2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61FD-48AD-BD4F-8482877ECD47}"/>
            </c:ext>
          </c:extLst>
        </c:ser>
        <c:ser>
          <c:idx val="7"/>
          <c:order val="7"/>
          <c:tx>
            <c:v>Freshwater (Inland Aquifer)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61FD-48AD-BD4F-8482877ECD47}"/>
                </c:ext>
              </c:extLst>
            </c:dLbl>
            <c:dLbl>
              <c:idx val="1"/>
              <c:layout>
                <c:manualLayout>
                  <c:x val="-0.36555318565436945"/>
                  <c:y val="-3.125093188279446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401788278516006"/>
                      <c:h val="6.837438444024203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A-61FD-48AD-BD4F-8482877ECD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101600" cap="flat">
                <a:solidFill>
                  <a:srgbClr val="0099FF"/>
                </a:solidFill>
                <a:prstDash val="solid"/>
                <a:beve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rendlineType val="linear"/>
            <c:dispRSqr val="0"/>
            <c:dispEq val="0"/>
          </c:trendline>
          <c:xVal>
            <c:numRef>
              <c:f>Summary!$AT$17:$AT$18</c:f>
              <c:numCache>
                <c:formatCode>General</c:formatCode>
                <c:ptCount val="2"/>
                <c:pt idx="0">
                  <c:v>-1.9347525000000001</c:v>
                </c:pt>
                <c:pt idx="1">
                  <c:v>11.417055</c:v>
                </c:pt>
              </c:numCache>
            </c:numRef>
          </c:xVal>
          <c:yVal>
            <c:numRef>
              <c:f>Summary!$AS$17:$AS$18</c:f>
              <c:numCache>
                <c:formatCode>General</c:formatCode>
                <c:ptCount val="2"/>
                <c:pt idx="0">
                  <c:v>0.25</c:v>
                </c:pt>
                <c:pt idx="1">
                  <c:v>0.25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61FD-48AD-BD4F-8482877ECD47}"/>
            </c:ext>
          </c:extLst>
        </c:ser>
        <c:ser>
          <c:idx val="8"/>
          <c:order val="8"/>
          <c:tx>
            <c:v>Freshwater (Coastal Aquifer)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1.8811887140701266E-2"/>
                  <c:y val="8.1230014615369631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541899077048869"/>
                      <c:h val="0.1065453378970380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C-61FD-48AD-BD4F-8482877ECD4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61FD-48AD-BD4F-8482877ECD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101600" cap="flat">
                <a:solidFill>
                  <a:srgbClr val="00B0F0"/>
                </a:solidFill>
                <a:prstDash val="solid"/>
                <a:beve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rendlineType val="linear"/>
            <c:dispRSqr val="0"/>
            <c:dispEq val="0"/>
          </c:trendline>
          <c:xVal>
            <c:numRef>
              <c:f>Summary!$AT$19:$AT$20</c:f>
              <c:numCache>
                <c:formatCode>General</c:formatCode>
                <c:ptCount val="2"/>
                <c:pt idx="0">
                  <c:v>26.078851</c:v>
                </c:pt>
                <c:pt idx="1">
                  <c:v>31.747070999999998</c:v>
                </c:pt>
              </c:numCache>
            </c:numRef>
          </c:xVal>
          <c:yVal>
            <c:numRef>
              <c:f>Summary!$AS$19:$AS$20</c:f>
              <c:numCache>
                <c:formatCode>General</c:formatCode>
                <c:ptCount val="2"/>
                <c:pt idx="0">
                  <c:v>0.25</c:v>
                </c:pt>
                <c:pt idx="1">
                  <c:v>0.25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61FD-48AD-BD4F-8482877ECD47}"/>
            </c:ext>
          </c:extLst>
        </c:ser>
        <c:ser>
          <c:idx val="9"/>
          <c:order val="9"/>
          <c:tx>
            <c:v>Domestic Wastewater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0.22549880844636483"/>
                  <c:y val="9.9208349945625451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996980996650332"/>
                      <c:h val="3.784310308480998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0-61FD-48AD-BD4F-8482877ECD4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61FD-48AD-BD4F-8482877ECD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101600" cap="flat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beve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rendlineType val="linear"/>
            <c:dispRSqr val="0"/>
            <c:dispEq val="0"/>
          </c:trendline>
          <c:xVal>
            <c:numRef>
              <c:f>Summary!$AT$21:$AT$22</c:f>
              <c:numCache>
                <c:formatCode>General</c:formatCode>
                <c:ptCount val="2"/>
                <c:pt idx="0">
                  <c:v>1.2520469000000001</c:v>
                </c:pt>
                <c:pt idx="1">
                  <c:v>9.1749591000000006</c:v>
                </c:pt>
              </c:numCache>
            </c:numRef>
          </c:xVal>
          <c:yVal>
            <c:numRef>
              <c:f>Summary!$AS$21:$AS$22</c:f>
              <c:numCache>
                <c:formatCode>General</c:formatCode>
                <c:ptCount val="2"/>
                <c:pt idx="0">
                  <c:v>0.35</c:v>
                </c:pt>
                <c:pt idx="1">
                  <c:v>0.35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D-61FD-48AD-BD4F-8482877ECD47}"/>
            </c:ext>
          </c:extLst>
        </c:ser>
        <c:ser>
          <c:idx val="10"/>
          <c:order val="10"/>
          <c:tx>
            <c:v>Seawater</c:v>
          </c:tx>
          <c:spPr>
            <a:ln w="25400" cap="rnd">
              <a:noFill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diamond"/>
            <c:size val="6"/>
            <c:spPr>
              <a:solidFill>
                <a:srgbClr val="0000FF"/>
              </a:solidFill>
              <a:ln w="3492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dLbls>
            <c:dLbl>
              <c:idx val="0"/>
              <c:layout>
                <c:manualLayout>
                  <c:x val="-4.4658403563237904E-3"/>
                  <c:y val="0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F469-4CF5-A571-FA10A09162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Summary!$AT$23</c:f>
              <c:numCache>
                <c:formatCode>General</c:formatCode>
                <c:ptCount val="1"/>
                <c:pt idx="0">
                  <c:v>38.611916000000001</c:v>
                </c:pt>
              </c:numCache>
            </c:numRef>
          </c:xVal>
          <c:yVal>
            <c:numRef>
              <c:f>Summary!$AS$23</c:f>
              <c:numCache>
                <c:formatCode>General</c:formatCode>
                <c:ptCount val="1"/>
                <c:pt idx="0">
                  <c:v>0.3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1-61FD-48AD-BD4F-8482877ECD47}"/>
            </c:ext>
          </c:extLst>
        </c:ser>
        <c:ser>
          <c:idx val="11"/>
          <c:order val="11"/>
          <c:tx>
            <c:v>Sewage-contaminated Groundwater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0.32564960831113865"/>
                  <c:y val="-2.7751792791670049E-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70880353031004"/>
                      <c:h val="3.286605174899210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F469-4CF5-A571-FA10A09162E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469-4CF5-A571-FA10A09162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101600" cap="flat">
                <a:solidFill>
                  <a:srgbClr val="0085B4"/>
                </a:solidFill>
                <a:prstDash val="solid"/>
                <a:beve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rendlineType val="linear"/>
            <c:dispRSqr val="0"/>
            <c:dispEq val="0"/>
          </c:trendline>
          <c:xVal>
            <c:numRef>
              <c:f>Summary!$AT$27:$AT$28</c:f>
              <c:numCache>
                <c:formatCode>General</c:formatCode>
                <c:ptCount val="2"/>
                <c:pt idx="0">
                  <c:v>6.9328630999999996</c:v>
                </c:pt>
                <c:pt idx="1">
                  <c:v>24.894822999999999</c:v>
                </c:pt>
              </c:numCache>
            </c:numRef>
          </c:xVal>
          <c:yVal>
            <c:numRef>
              <c:f>Summary!$AS$27:$AS$28</c:f>
              <c:numCache>
                <c:formatCode>General</c:formatCode>
                <c:ptCount val="2"/>
                <c:pt idx="0">
                  <c:v>0.4</c:v>
                </c:pt>
                <c:pt idx="1">
                  <c:v>0.4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F469-4CF5-A571-FA10A09162E5}"/>
            </c:ext>
          </c:extLst>
        </c:ser>
        <c:ser>
          <c:idx val="12"/>
          <c:order val="12"/>
          <c:tx>
            <c:v>Seawater Intrusion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469-4CF5-A571-FA10A09162E5}"/>
                </c:ext>
              </c:extLst>
            </c:dLbl>
            <c:dLbl>
              <c:idx val="1"/>
              <c:layout>
                <c:manualLayout>
                  <c:x val="-8.7924772800111739E-2"/>
                  <c:y val="-2.5779691789623523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469-4CF5-A571-FA10A09162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101600" cap="flat">
                <a:solidFill>
                  <a:srgbClr val="00FFFF"/>
                </a:solidFill>
                <a:prstDash val="solid"/>
                <a:beve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rendlineType val="linear"/>
            <c:dispRSqr val="0"/>
            <c:dispEq val="0"/>
          </c:trendline>
          <c:xVal>
            <c:numRef>
              <c:f>Summary!$AT$25:$AT$26</c:f>
              <c:numCache>
                <c:formatCode>General</c:formatCode>
                <c:ptCount val="2"/>
                <c:pt idx="0">
                  <c:v>38.725279999999998</c:v>
                </c:pt>
                <c:pt idx="1">
                  <c:v>59.181257000000002</c:v>
                </c:pt>
              </c:numCache>
            </c:numRef>
          </c:xVal>
          <c:yVal>
            <c:numRef>
              <c:f>Summary!$AS$25:$AS$26</c:f>
              <c:numCache>
                <c:formatCode>General</c:formatCode>
                <c:ptCount val="2"/>
                <c:pt idx="0">
                  <c:v>0.4</c:v>
                </c:pt>
                <c:pt idx="1">
                  <c:v>0.4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F469-4CF5-A571-FA10A09162E5}"/>
            </c:ext>
          </c:extLst>
        </c:ser>
        <c:ser>
          <c:idx val="13"/>
          <c:order val="13"/>
          <c:tx>
            <c:v>Deep Ocean Water (Foraminifera)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F469-4CF5-A571-FA10A09162E5}"/>
                </c:ext>
              </c:extLst>
            </c:dLbl>
            <c:dLbl>
              <c:idx val="1"/>
              <c:layout>
                <c:manualLayout>
                  <c:x val="-0.29570578221461097"/>
                  <c:y val="-2.1614509671499787E-3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727634378715661"/>
                      <c:h val="5.340754955634190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4-F469-4CF5-A571-FA10A09162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101600" cap="flat">
                <a:solidFill>
                  <a:srgbClr val="000099"/>
                </a:solidFill>
                <a:prstDash val="solid"/>
                <a:beve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rendlineType val="linear"/>
            <c:dispRSqr val="0"/>
            <c:dispEq val="0"/>
          </c:trendline>
          <c:xVal>
            <c:numRef>
              <c:f>Summary!$AT$29:$AT$30</c:f>
              <c:numCache>
                <c:formatCode>0.0</c:formatCode>
                <c:ptCount val="2"/>
                <c:pt idx="0">
                  <c:v>15.4</c:v>
                </c:pt>
                <c:pt idx="1">
                  <c:v>17.100000000000001</c:v>
                </c:pt>
              </c:numCache>
            </c:numRef>
          </c:xVal>
          <c:yVal>
            <c:numRef>
              <c:f>Summary!$AS$29:$AS$30</c:f>
              <c:numCache>
                <c:formatCode>General</c:formatCode>
                <c:ptCount val="2"/>
                <c:pt idx="0">
                  <c:v>0.3</c:v>
                </c:pt>
                <c:pt idx="1">
                  <c:v>0.3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2-F469-4CF5-A571-FA10A09162E5}"/>
            </c:ext>
          </c:extLst>
        </c:ser>
        <c:ser>
          <c:idx val="14"/>
          <c:order val="14"/>
          <c:tx>
            <c:v>Rain</c:v>
          </c:tx>
          <c:spPr>
            <a:ln w="25400" cap="rnd">
              <a:noFill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diamond"/>
            <c:size val="6"/>
            <c:spPr>
              <a:solidFill>
                <a:srgbClr val="66FFFF"/>
              </a:solidFill>
              <a:ln w="9525">
                <a:solidFill>
                  <a:srgbClr val="000099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dLbls>
            <c:dLbl>
              <c:idx val="0"/>
              <c:layout>
                <c:manualLayout>
                  <c:x val="-7.1520388215713677E-3"/>
                  <c:y val="-1.2087543288918398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280F80DD-FF5E-4406-A6BA-9343DA3CDD5A}" type="SERIESNAME">
                      <a:rPr lang="en-US" sz="1100"/>
                      <a:pPr>
                        <a:defRPr sz="1100" b="1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[SERIES NAME]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8752033508509617E-2"/>
                      <c:h val="5.17739848944225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8-F469-4CF5-A571-FA10A09162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Summary!$AT$24</c:f>
              <c:numCache>
                <c:formatCode>General</c:formatCode>
                <c:ptCount val="1"/>
                <c:pt idx="0">
                  <c:v>26</c:v>
                </c:pt>
              </c:numCache>
            </c:numRef>
          </c:xVal>
          <c:yVal>
            <c:numRef>
              <c:f>Summary!$AS$24</c:f>
              <c:numCache>
                <c:formatCode>General</c:formatCode>
                <c:ptCount val="1"/>
                <c:pt idx="0">
                  <c:v>0.3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7-F469-4CF5-A571-FA10A09162E5}"/>
            </c:ext>
          </c:extLst>
        </c:ser>
        <c:ser>
          <c:idx val="15"/>
          <c:order val="15"/>
          <c:tx>
            <c:v>Sewage Effluent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16281656641090542"/>
                  <c:y val="0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F469-4CF5-A571-FA10A09162E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F469-4CF5-A571-FA10A09162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101600" cap="sq">
                <a:solidFill>
                  <a:srgbClr val="AF8B99"/>
                </a:solidFill>
                <a:prstDash val="solid"/>
                <a:beve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rendlineType val="linear"/>
            <c:dispRSqr val="0"/>
            <c:dispEq val="0"/>
          </c:trendline>
          <c:xVal>
            <c:numRef>
              <c:f>Summary!$AT$31:$AT$32</c:f>
              <c:numCache>
                <c:formatCode>General</c:formatCode>
                <c:ptCount val="2"/>
                <c:pt idx="0">
                  <c:v>-7.5577066000000004</c:v>
                </c:pt>
                <c:pt idx="1">
                  <c:v>13.099031999999999</c:v>
                </c:pt>
              </c:numCache>
            </c:numRef>
          </c:xVal>
          <c:yVal>
            <c:numRef>
              <c:f>Summary!$AS$31:$AS$32</c:f>
              <c:numCache>
                <c:formatCode>General</c:formatCode>
                <c:ptCount val="2"/>
                <c:pt idx="0">
                  <c:v>0.45</c:v>
                </c:pt>
                <c:pt idx="1">
                  <c:v>0.45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9-F469-4CF5-A571-FA10A09162E5}"/>
            </c:ext>
          </c:extLst>
        </c:ser>
        <c:ser>
          <c:idx val="16"/>
          <c:order val="16"/>
          <c:tx>
            <c:v>Detergents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0.10584154949606971"/>
                  <c:y val="1.3996556364494461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F469-4CF5-A571-FA10A09162E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F469-4CF5-A571-FA10A09162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01600" cap="flat">
                <a:solidFill>
                  <a:schemeClr val="accent6">
                    <a:lumMod val="75000"/>
                  </a:schemeClr>
                </a:solidFill>
                <a:prstDash val="solid"/>
                <a:beve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rendlineType val="linear"/>
            <c:dispRSqr val="0"/>
            <c:dispEq val="0"/>
          </c:trendline>
          <c:xVal>
            <c:numRef>
              <c:f>Summary!$AT$33:$AT$34</c:f>
              <c:numCache>
                <c:formatCode>General</c:formatCode>
                <c:ptCount val="2"/>
                <c:pt idx="0">
                  <c:v>-3.0856292000000001</c:v>
                </c:pt>
                <c:pt idx="1">
                  <c:v>3.2159344999999999</c:v>
                </c:pt>
              </c:numCache>
            </c:numRef>
          </c:xVal>
          <c:yVal>
            <c:numRef>
              <c:f>Summary!$AS$33:$AS$34</c:f>
              <c:numCache>
                <c:formatCode>General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A-F469-4CF5-A571-FA10A09162E5}"/>
            </c:ext>
          </c:extLst>
        </c:ser>
        <c:ser>
          <c:idx val="17"/>
          <c:order val="17"/>
          <c:tx>
            <c:v>Manure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F469-4CF5-A571-FA10A09162E5}"/>
                </c:ext>
              </c:extLst>
            </c:dLbl>
            <c:dLbl>
              <c:idx val="1"/>
              <c:layout>
                <c:manualLayout>
                  <c:x val="-4.0868462930495862E-3"/>
                  <c:y val="0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8C2D-456E-A36C-BD712872D4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101600" cap="flat">
                <a:solidFill>
                  <a:schemeClr val="accent2">
                    <a:lumMod val="50000"/>
                  </a:schemeClr>
                </a:solidFill>
                <a:prstDash val="solid"/>
                <a:beve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rendlineType val="linear"/>
            <c:dispRSqr val="0"/>
            <c:dispEq val="0"/>
          </c:trendline>
          <c:xVal>
            <c:numRef>
              <c:f>Summary!$AT$35:$AT$36</c:f>
              <c:numCache>
                <c:formatCode>General</c:formatCode>
                <c:ptCount val="2"/>
                <c:pt idx="0">
                  <c:v>6.9717051000000003</c:v>
                </c:pt>
                <c:pt idx="1">
                  <c:v>30.087118</c:v>
                </c:pt>
              </c:numCache>
            </c:numRef>
          </c:xVal>
          <c:yVal>
            <c:numRef>
              <c:f>Summary!$AS$35:$AS$36</c:f>
              <c:numCache>
                <c:formatCode>General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B-F469-4CF5-A571-FA10A09162E5}"/>
            </c:ext>
          </c:extLst>
        </c:ser>
        <c:ser>
          <c:idx val="18"/>
          <c:order val="18"/>
          <c:tx>
            <c:v>Modern Corals</c:v>
          </c:tx>
          <c:spPr>
            <a:ln w="25400" cap="rnd">
              <a:noFill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8C2D-456E-A36C-BD712872D461}"/>
                </c:ext>
              </c:extLst>
            </c:dLbl>
            <c:dLbl>
              <c:idx val="1"/>
              <c:layout>
                <c:manualLayout>
                  <c:x val="-0.15282397980301557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8C2D-456E-A36C-BD712872D4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101600" cap="flat">
                <a:solidFill>
                  <a:srgbClr val="FFCCFF"/>
                </a:solidFill>
                <a:prstDash val="solid"/>
                <a:beve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rendlineType val="linear"/>
            <c:dispRSqr val="0"/>
            <c:dispEq val="0"/>
          </c:trendline>
          <c:xVal>
            <c:numRef>
              <c:f>Summary!$AT$39:$AT$40</c:f>
              <c:numCache>
                <c:formatCode>General</c:formatCode>
                <c:ptCount val="2"/>
                <c:pt idx="0">
                  <c:v>20.13</c:v>
                </c:pt>
                <c:pt idx="1">
                  <c:v>21.92</c:v>
                </c:pt>
              </c:numCache>
            </c:numRef>
          </c:xVal>
          <c:yVal>
            <c:numRef>
              <c:f>Summary!$AS$39:$AS$40</c:f>
              <c:numCache>
                <c:formatCode>General</c:formatCode>
                <c:ptCount val="2"/>
                <c:pt idx="0">
                  <c:v>0.55000000000000004</c:v>
                </c:pt>
                <c:pt idx="1">
                  <c:v>0.55000000000000004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8C2D-456E-A36C-BD712872D461}"/>
            </c:ext>
          </c:extLst>
        </c:ser>
        <c:ser>
          <c:idx val="19"/>
          <c:order val="19"/>
          <c:tx>
            <c:v>Modern Corals</c:v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trendline>
            <c:spPr>
              <a:ln w="101600" cap="flat">
                <a:solidFill>
                  <a:srgbClr val="FFCCFF"/>
                </a:solidFill>
                <a:prstDash val="solid"/>
                <a:beve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rendlineType val="linear"/>
            <c:dispRSqr val="0"/>
            <c:dispEq val="0"/>
          </c:trendline>
          <c:xVal>
            <c:numRef>
              <c:f>Summary!$AT$41:$AT$42</c:f>
              <c:numCache>
                <c:formatCode>General</c:formatCode>
                <c:ptCount val="2"/>
                <c:pt idx="0">
                  <c:v>23</c:v>
                </c:pt>
                <c:pt idx="1">
                  <c:v>31.9</c:v>
                </c:pt>
              </c:numCache>
            </c:numRef>
          </c:xVal>
          <c:yVal>
            <c:numRef>
              <c:f>Summary!$AS$41:$AS$42</c:f>
              <c:numCache>
                <c:formatCode>General</c:formatCode>
                <c:ptCount val="2"/>
                <c:pt idx="0">
                  <c:v>0.55000000000000004</c:v>
                </c:pt>
                <c:pt idx="1">
                  <c:v>0.55000000000000004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4-8C2D-456E-A36C-BD712872D461}"/>
            </c:ext>
          </c:extLst>
        </c:ser>
        <c:ser>
          <c:idx val="20"/>
          <c:order val="20"/>
          <c:tx>
            <c:v>Plagic Foraminifera</c:v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0.16974228403697358"/>
                  <c:y val="-2.0066670118737135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8C2D-456E-A36C-BD712872D46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8C2D-456E-A36C-BD712872D4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01600" cap="flat">
                <a:solidFill>
                  <a:schemeClr val="accent3">
                    <a:lumMod val="80000"/>
                  </a:schemeClr>
                </a:solidFill>
                <a:prstDash val="solid"/>
                <a:beve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rendlineType val="linear"/>
            <c:dispRSqr val="0"/>
            <c:dispEq val="0"/>
          </c:trendline>
          <c:xVal>
            <c:numRef>
              <c:f>Summary!$AT$43:$AT$44</c:f>
              <c:numCache>
                <c:formatCode>General</c:formatCode>
                <c:ptCount val="2"/>
                <c:pt idx="0">
                  <c:v>14.2</c:v>
                </c:pt>
                <c:pt idx="1">
                  <c:v>23.3</c:v>
                </c:pt>
              </c:numCache>
            </c:numRef>
          </c:xVal>
          <c:yVal>
            <c:numRef>
              <c:f>Summary!$AS$43:$AS$44</c:f>
              <c:numCache>
                <c:formatCode>General</c:formatCode>
                <c:ptCount val="2"/>
                <c:pt idx="0">
                  <c:v>0.6</c:v>
                </c:pt>
                <c:pt idx="1">
                  <c:v>0.6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A-8C2D-456E-A36C-BD712872D461}"/>
            </c:ext>
          </c:extLst>
        </c:ser>
        <c:ser>
          <c:idx val="21"/>
          <c:order val="21"/>
          <c:tx>
            <c:v>Benthic Foraminifera</c:v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0.20599125099488833"/>
                  <c:y val="8.618569189959643E-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249290739823657"/>
                      <c:h val="3.686877984453602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0-8C2D-456E-A36C-BD712872D46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8C2D-456E-A36C-BD712872D4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01600" cap="flat">
                <a:solidFill>
                  <a:schemeClr val="accent1">
                    <a:lumMod val="75000"/>
                  </a:schemeClr>
                </a:solidFill>
                <a:prstDash val="solid"/>
                <a:beve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rendlineType val="linear"/>
            <c:dispRSqr val="0"/>
            <c:dispEq val="0"/>
          </c:trendline>
          <c:xVal>
            <c:numRef>
              <c:f>Summary!$AT$45:$AT$46</c:f>
              <c:numCache>
                <c:formatCode>General</c:formatCode>
                <c:ptCount val="2"/>
                <c:pt idx="0">
                  <c:v>13.3</c:v>
                </c:pt>
                <c:pt idx="1">
                  <c:v>32</c:v>
                </c:pt>
              </c:numCache>
            </c:numRef>
          </c:xVal>
          <c:yVal>
            <c:numRef>
              <c:f>Summary!$AS$45:$AS$46</c:f>
              <c:numCache>
                <c:formatCode>General</c:formatCode>
                <c:ptCount val="2"/>
                <c:pt idx="0">
                  <c:v>0.65</c:v>
                </c:pt>
                <c:pt idx="1">
                  <c:v>0.65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B-8C2D-456E-A36C-BD712872D461}"/>
            </c:ext>
          </c:extLst>
        </c:ser>
        <c:ser>
          <c:idx val="22"/>
          <c:order val="22"/>
          <c:tx>
            <c:v>MORB</c:v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6.5400986818221124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8C2D-456E-A36C-BD712872D46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8C2D-456E-A36C-BD712872D461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79C6-476B-9604-EF4ADEF7BC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01600" cap="flat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beve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rendlineType val="linear"/>
            <c:dispRSqr val="0"/>
            <c:dispEq val="0"/>
          </c:trendline>
          <c:xVal>
            <c:numRef>
              <c:f>Summary!$AT$47:$AT$50</c:f>
              <c:numCache>
                <c:formatCode>General</c:formatCode>
                <c:ptCount val="4"/>
                <c:pt idx="0">
                  <c:v>-9.1</c:v>
                </c:pt>
                <c:pt idx="3">
                  <c:v>-2.2000000000000002</c:v>
                </c:pt>
              </c:numCache>
            </c:numRef>
          </c:xVal>
          <c:yVal>
            <c:numRef>
              <c:f>Summary!$AS$47:$AS$50</c:f>
              <c:numCache>
                <c:formatCode>General</c:formatCode>
                <c:ptCount val="4"/>
                <c:pt idx="0">
                  <c:v>0.7</c:v>
                </c:pt>
                <c:pt idx="3">
                  <c:v>0.7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2-8C2D-456E-A36C-BD712872D461}"/>
            </c:ext>
          </c:extLst>
        </c:ser>
        <c:ser>
          <c:idx val="23"/>
          <c:order val="23"/>
          <c:tx>
            <c:v>Coal</c:v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8.5979312835729755E-3"/>
                  <c:y val="-1.1614270586060352E-16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8C2D-456E-A36C-BD712872D46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8C2D-456E-A36C-BD712872D4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01600" cap="flat">
                <a:solidFill>
                  <a:schemeClr val="tx1"/>
                </a:solidFill>
                <a:prstDash val="solid"/>
                <a:beve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rendlineType val="linear"/>
            <c:dispRSqr val="0"/>
            <c:dispEq val="0"/>
          </c:trendline>
          <c:xVal>
            <c:numRef>
              <c:f>Summary!$AT$51:$AT$52</c:f>
              <c:numCache>
                <c:formatCode>General</c:formatCode>
                <c:ptCount val="2"/>
                <c:pt idx="0">
                  <c:v>-2.5</c:v>
                </c:pt>
                <c:pt idx="1">
                  <c:v>-70</c:v>
                </c:pt>
              </c:numCache>
            </c:numRef>
          </c:xVal>
          <c:yVal>
            <c:numRef>
              <c:f>Summary!$AS$51:$AS$52</c:f>
              <c:numCache>
                <c:formatCode>General</c:formatCode>
                <c:ptCount val="2"/>
                <c:pt idx="0">
                  <c:v>0.05</c:v>
                </c:pt>
                <c:pt idx="1">
                  <c:v>0.05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6-8C2D-456E-A36C-BD712872D461}"/>
            </c:ext>
          </c:extLst>
        </c:ser>
        <c:ser>
          <c:idx val="24"/>
          <c:order val="24"/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FF3399"/>
              </a:solidFill>
              <a:ln w="9525">
                <a:solidFill>
                  <a:schemeClr val="tx1"/>
                </a:solidFill>
              </a:ln>
              <a:effectLst/>
            </c:spPr>
          </c:marker>
          <c:errBars>
            <c:errDir val="x"/>
            <c:errBarType val="both"/>
            <c:errValType val="cust"/>
            <c:noEndCap val="0"/>
            <c:plus>
              <c:numRef>
                <c:f>Summary!$I$5:$I$10</c:f>
                <c:numCache>
                  <c:formatCode>General</c:formatCode>
                  <c:ptCount val="6"/>
                  <c:pt idx="0">
                    <c:v>0.15</c:v>
                  </c:pt>
                  <c:pt idx="1">
                    <c:v>0.19</c:v>
                  </c:pt>
                  <c:pt idx="2">
                    <c:v>0.1</c:v>
                  </c:pt>
                  <c:pt idx="3">
                    <c:v>0.11</c:v>
                  </c:pt>
                  <c:pt idx="4">
                    <c:v>0.15</c:v>
                  </c:pt>
                  <c:pt idx="5">
                    <c:v>0.88</c:v>
                  </c:pt>
                </c:numCache>
              </c:numRef>
            </c:plus>
            <c:minus>
              <c:numRef>
                <c:f>Summary!$AB$16</c:f>
                <c:numCache>
                  <c:formatCode>General</c:formatCode>
                  <c:ptCount val="1"/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Summary!$G$5:$G$10</c:f>
              <c:numCache>
                <c:formatCode>0.00</c:formatCode>
                <c:ptCount val="6"/>
                <c:pt idx="0">
                  <c:v>18.043399999999998</c:v>
                </c:pt>
                <c:pt idx="1">
                  <c:v>30.13223</c:v>
                </c:pt>
                <c:pt idx="2">
                  <c:v>27.562239999999999</c:v>
                </c:pt>
                <c:pt idx="3">
                  <c:v>21.288270000000001</c:v>
                </c:pt>
                <c:pt idx="4">
                  <c:v>27.98996</c:v>
                </c:pt>
                <c:pt idx="5">
                  <c:v>43.314210000000003</c:v>
                </c:pt>
              </c:numCache>
            </c:numRef>
          </c:xVal>
          <c:yVal>
            <c:numRef>
              <c:f>Summary!$J$5:$J$10</c:f>
              <c:numCache>
                <c:formatCode>General</c:formatCode>
                <c:ptCount val="6"/>
                <c:pt idx="0">
                  <c:v>-0.1</c:v>
                </c:pt>
                <c:pt idx="1">
                  <c:v>-0.1</c:v>
                </c:pt>
                <c:pt idx="2">
                  <c:v>-0.1</c:v>
                </c:pt>
                <c:pt idx="3">
                  <c:v>-0.1</c:v>
                </c:pt>
                <c:pt idx="4">
                  <c:v>-0.1</c:v>
                </c:pt>
                <c:pt idx="5">
                  <c:v>-0.1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7-79C6-476B-9604-EF4ADEF7BC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75435920"/>
        <c:axId val="-1975435376"/>
      </c:scatterChart>
      <c:valAx>
        <c:axId val="-1975435920"/>
        <c:scaling>
          <c:orientation val="minMax"/>
          <c:max val="70"/>
          <c:min val="-7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l-GR" sz="1800" b="1" i="0" baseline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</a:t>
                </a:r>
                <a:r>
                  <a:rPr lang="el-GR" sz="1800" b="1" i="0" baseline="3000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</a:t>
                </a:r>
                <a:r>
                  <a:rPr lang="en-US" sz="1800" b="1" i="0" baseline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 (‰) </a:t>
                </a:r>
                <a:endParaRPr lang="en-US" b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1975435376"/>
        <c:crossesAt val="-70"/>
        <c:crossBetween val="midCat"/>
        <c:majorUnit val="10"/>
        <c:minorUnit val="5"/>
      </c:valAx>
      <c:valAx>
        <c:axId val="-1975435376"/>
        <c:scaling>
          <c:orientation val="minMax"/>
          <c:max val="0.75000000000000011"/>
          <c:min val="-0.2"/>
        </c:scaling>
        <c:delete val="0"/>
        <c:axPos val="l"/>
        <c:numFmt formatCode="General" sourceLinked="1"/>
        <c:majorTickMark val="out"/>
        <c:minorTickMark val="in"/>
        <c:tickLblPos val="none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75435920"/>
        <c:crossesAt val="-70"/>
        <c:crossBetween val="midCat"/>
        <c:majorUnit val="0.1"/>
      </c:valAx>
      <c:spPr>
        <a:solidFill>
          <a:srgbClr val="F3E7DF"/>
        </a:solidFill>
        <a:ln w="12700">
          <a:solidFill>
            <a:schemeClr val="tx1"/>
          </a:solidFill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181204230039016"/>
          <c:y val="4.0153927493183389E-2"/>
          <c:w val="0.70939905456824104"/>
          <c:h val="0.78658426622140121"/>
        </c:manualLayout>
      </c:layout>
      <c:scatterChart>
        <c:scatterStyle val="lineMarker"/>
        <c:varyColors val="0"/>
        <c:ser>
          <c:idx val="0"/>
          <c:order val="0"/>
          <c:tx>
            <c:strRef>
              <c:f>Data!$H$1</c:f>
              <c:strCache>
                <c:ptCount val="1"/>
                <c:pt idx="0">
                  <c:v>87Sr/86Sr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FF3399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800A361C-AC4B-479F-82AA-1FCAABF8A71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1D99-4503-8944-84EFDAF54AF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4549EE94-7EE3-46AF-8024-28DAC0D60CA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1D99-4503-8944-84EFDAF54AF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06D5FD3D-7BC3-4426-8B38-3A20A325FBA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1D99-4503-8944-84EFDAF54AF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A36FBDDE-B31B-4FA9-973D-2D29A73CD95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1D99-4503-8944-84EFDAF54AF4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BD17392C-BF92-401D-B9E0-6A2A48D6C7A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1D99-4503-8944-84EFDAF54AF4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01022255-4070-45DC-A9E1-5091207B4EA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1D99-4503-8944-84EFDAF54A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cust"/>
            <c:noEndCap val="0"/>
            <c:plus>
              <c:numRef>
                <c:f>Data!$I$2:$I$7</c:f>
                <c:numCache>
                  <c:formatCode>General</c:formatCode>
                  <c:ptCount val="6"/>
                  <c:pt idx="0">
                    <c:v>1.0191613344253707E-5</c:v>
                  </c:pt>
                  <c:pt idx="1">
                    <c:v>6.0973832013580169E-6</c:v>
                  </c:pt>
                  <c:pt idx="2">
                    <c:v>5.0954734795108284E-6</c:v>
                  </c:pt>
                  <c:pt idx="3">
                    <c:v>6.5459390766561754E-6</c:v>
                  </c:pt>
                  <c:pt idx="4">
                    <c:v>5.6077002145364868E-6</c:v>
                  </c:pt>
                  <c:pt idx="5">
                    <c:v>3.1864519118549625E-6</c:v>
                  </c:pt>
                </c:numCache>
              </c:numRef>
            </c:plus>
            <c:minus>
              <c:numRef>
                <c:f>Data!$I$2:$I$7</c:f>
                <c:numCache>
                  <c:formatCode>General</c:formatCode>
                  <c:ptCount val="6"/>
                  <c:pt idx="0">
                    <c:v>1.0191613344253707E-5</c:v>
                  </c:pt>
                  <c:pt idx="1">
                    <c:v>6.0973832013580169E-6</c:v>
                  </c:pt>
                  <c:pt idx="2">
                    <c:v>5.0954734795108284E-6</c:v>
                  </c:pt>
                  <c:pt idx="3">
                    <c:v>6.5459390766561754E-6</c:v>
                  </c:pt>
                  <c:pt idx="4">
                    <c:v>5.6077002145364868E-6</c:v>
                  </c:pt>
                  <c:pt idx="5">
                    <c:v>3.1864519118549625E-6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Data!$Y$2:$Y$7</c:f>
              <c:numCache>
                <c:formatCode>General</c:formatCode>
                <c:ptCount val="6"/>
                <c:pt idx="0">
                  <c:v>2.6325000000000003</c:v>
                </c:pt>
                <c:pt idx="1">
                  <c:v>0</c:v>
                </c:pt>
                <c:pt idx="2">
                  <c:v>19.271000000000001</c:v>
                </c:pt>
                <c:pt idx="3">
                  <c:v>12.779</c:v>
                </c:pt>
                <c:pt idx="4">
                  <c:v>2.5190000000000001</c:v>
                </c:pt>
                <c:pt idx="5">
                  <c:v>23.843</c:v>
                </c:pt>
              </c:numCache>
            </c:numRef>
          </c:xVal>
          <c:yVal>
            <c:numRef>
              <c:f>Data!$H$2:$H$7</c:f>
              <c:numCache>
                <c:formatCode>General</c:formatCode>
                <c:ptCount val="6"/>
                <c:pt idx="0">
                  <c:v>0.70912283099999995</c:v>
                </c:pt>
                <c:pt idx="1">
                  <c:v>0.70903934099999999</c:v>
                </c:pt>
                <c:pt idx="2">
                  <c:v>0.70847284900000018</c:v>
                </c:pt>
                <c:pt idx="3">
                  <c:v>0.70870599300000015</c:v>
                </c:pt>
                <c:pt idx="4">
                  <c:v>0.70901550700000004</c:v>
                </c:pt>
                <c:pt idx="5">
                  <c:v>0.70914876100000002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Data!$A$2:$A$7</c15:f>
                <c15:dlblRangeCache>
                  <c:ptCount val="6"/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222D-4B04-B88A-46FC66D5B3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75446256"/>
        <c:axId val="-1975445168"/>
      </c:scatterChart>
      <c:valAx>
        <c:axId val="-19754462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 sz="2000" b="1" i="0" baseline="0">
                    <a:effectLst/>
                  </a:rPr>
                  <a:t>δ</a:t>
                </a:r>
                <a:r>
                  <a:rPr lang="el-GR" sz="2000" b="1" i="0" baseline="30000">
                    <a:effectLst/>
                  </a:rPr>
                  <a:t>18</a:t>
                </a:r>
                <a:r>
                  <a:rPr lang="en-US" sz="2000" b="1" i="0" baseline="0">
                    <a:effectLst/>
                  </a:rPr>
                  <a:t>O</a:t>
                </a:r>
                <a:r>
                  <a:rPr lang="en-US" sz="2000" b="1" i="0" baseline="-25000">
                    <a:effectLst/>
                  </a:rPr>
                  <a:t>PO4 </a:t>
                </a:r>
                <a:r>
                  <a:rPr lang="en-US" sz="2000" b="1" i="0" baseline="0">
                    <a:effectLst/>
                  </a:rPr>
                  <a:t>(‰)</a:t>
                </a:r>
                <a:endParaRPr lang="en-US" sz="2000">
                  <a:effectLst/>
                </a:endParaRPr>
              </a:p>
            </c:rich>
          </c:tx>
          <c:layout>
            <c:manualLayout>
              <c:xMode val="edge"/>
              <c:yMode val="edge"/>
              <c:x val="0.44227737688018925"/>
              <c:y val="0.8709908887726585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75445168"/>
        <c:crossesAt val="-5"/>
        <c:crossBetween val="midCat"/>
      </c:valAx>
      <c:valAx>
        <c:axId val="-197544516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i="0" baseline="30000">
                    <a:effectLst/>
                  </a:rPr>
                  <a:t>87</a:t>
                </a:r>
                <a:r>
                  <a:rPr lang="en-US" sz="2000" b="1" i="0" baseline="0">
                    <a:effectLst/>
                  </a:rPr>
                  <a:t>Sr/</a:t>
                </a:r>
                <a:r>
                  <a:rPr lang="en-US" sz="2000" b="1" i="0" baseline="30000">
                    <a:effectLst/>
                  </a:rPr>
                  <a:t>86</a:t>
                </a:r>
                <a:r>
                  <a:rPr lang="en-US" sz="2000" b="1" i="0" baseline="0">
                    <a:effectLst/>
                  </a:rPr>
                  <a:t>Sr</a:t>
                </a:r>
                <a:endParaRPr lang="en-US" sz="2000">
                  <a:effectLst/>
                </a:endParaRPr>
              </a:p>
            </c:rich>
          </c:tx>
          <c:layout>
            <c:manualLayout>
              <c:xMode val="edge"/>
              <c:yMode val="edge"/>
              <c:x val="2.081618781420019E-2"/>
              <c:y val="0.3157358051756721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00" sourceLinked="0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75446256"/>
        <c:crossesAt val="-5"/>
        <c:crossBetween val="midCat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663315308021881"/>
          <c:y val="2.5057714574671958E-2"/>
          <c:w val="0.74548675686395482"/>
          <c:h val="0.79356477731198671"/>
        </c:manualLayout>
      </c:layout>
      <c:scatterChart>
        <c:scatterStyle val="lineMarker"/>
        <c:varyColors val="0"/>
        <c:ser>
          <c:idx val="0"/>
          <c:order val="0"/>
          <c:tx>
            <c:strRef>
              <c:f>'[Florida Water Samples.xlsx]Data'!$H$1</c:f>
              <c:strCache>
                <c:ptCount val="1"/>
                <c:pt idx="0">
                  <c:v>87Sr/86Sr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FF3399"/>
              </a:solidFill>
              <a:ln w="9525">
                <a:solidFill>
                  <a:srgbClr val="0099FF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6.5701086373423742E-2"/>
                  <c:y val="-9.7560276118627224E-3"/>
                </c:manualLayout>
              </c:layout>
              <c:tx>
                <c:rich>
                  <a:bodyPr/>
                  <a:lstStyle/>
                  <a:p>
                    <a:fld id="{01616E35-73EA-47FB-AD47-44DC90366C4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9C7C-4175-AAAD-C75C3C957E43}"/>
                </c:ext>
              </c:extLst>
            </c:dLbl>
            <c:dLbl>
              <c:idx val="1"/>
              <c:layout>
                <c:manualLayout>
                  <c:x val="-8.5697069182726626E-3"/>
                  <c:y val="-1.9512055223725431E-2"/>
                </c:manualLayout>
              </c:layout>
              <c:tx>
                <c:rich>
                  <a:bodyPr/>
                  <a:lstStyle/>
                  <a:p>
                    <a:fld id="{FF096527-79AD-495D-AD3F-B9DAE810F6D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9C7C-4175-AAAD-C75C3C957E4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FC283FD3-DB50-46CF-BC3A-852A7257254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9C7C-4175-AAAD-C75C3C957E4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D5FADB1F-2A51-46FD-B775-845BB12F9F6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9C7C-4175-AAAD-C75C3C957E4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FD607973-010B-45A0-9713-27B615CE08A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9C7C-4175-AAAD-C75C3C957E43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E970E7EB-B5D8-4B7A-B3FE-5B8B2FA0688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9C7C-4175-AAAD-C75C3C957E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cust"/>
            <c:noEndCap val="0"/>
            <c:plus>
              <c:numRef>
                <c:f>'[Florida Water Samples.xlsx]Data'!$I$2:$I$7</c:f>
                <c:numCache>
                  <c:formatCode>General</c:formatCode>
                  <c:ptCount val="6"/>
                  <c:pt idx="0">
                    <c:v>1.0191613344253707E-5</c:v>
                  </c:pt>
                  <c:pt idx="1">
                    <c:v>6.0973832013580169E-6</c:v>
                  </c:pt>
                  <c:pt idx="2">
                    <c:v>5.0954734795108284E-6</c:v>
                  </c:pt>
                  <c:pt idx="3">
                    <c:v>6.5459390766561754E-6</c:v>
                  </c:pt>
                  <c:pt idx="4">
                    <c:v>5.6077002145364868E-6</c:v>
                  </c:pt>
                  <c:pt idx="5">
                    <c:v>3.1864519118549625E-6</c:v>
                  </c:pt>
                </c:numCache>
              </c:numRef>
            </c:plus>
            <c:minus>
              <c:numRef>
                <c:f>'[Florida Water Samples.xlsx]Data'!$I$2:$I$7</c:f>
                <c:numCache>
                  <c:formatCode>General</c:formatCode>
                  <c:ptCount val="6"/>
                  <c:pt idx="0">
                    <c:v>1.0191613344253707E-5</c:v>
                  </c:pt>
                  <c:pt idx="1">
                    <c:v>6.0973832013580169E-6</c:v>
                  </c:pt>
                  <c:pt idx="2">
                    <c:v>5.0954734795108284E-6</c:v>
                  </c:pt>
                  <c:pt idx="3">
                    <c:v>6.5459390766561754E-6</c:v>
                  </c:pt>
                  <c:pt idx="4">
                    <c:v>5.6077002145364868E-6</c:v>
                  </c:pt>
                  <c:pt idx="5">
                    <c:v>3.1864519118549625E-6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'[Florida Water Samples.xlsx]Data'!$L$2:$L$7</c:f>
              <c:numCache>
                <c:formatCode>0.00</c:formatCode>
                <c:ptCount val="6"/>
                <c:pt idx="0">
                  <c:v>6.1996354376136118</c:v>
                </c:pt>
                <c:pt idx="1">
                  <c:v>2.4831118637517018</c:v>
                </c:pt>
                <c:pt idx="2">
                  <c:v>5.8921388235385423</c:v>
                </c:pt>
                <c:pt idx="3">
                  <c:v>4.2895818892885256</c:v>
                </c:pt>
                <c:pt idx="4">
                  <c:v>2.9525553862644074</c:v>
                </c:pt>
                <c:pt idx="5">
                  <c:v>6.5519320703683359</c:v>
                </c:pt>
              </c:numCache>
            </c:numRef>
          </c:xVal>
          <c:yVal>
            <c:numRef>
              <c:f>'[Florida Water Samples.xlsx]Data'!$H$2:$H$7</c:f>
              <c:numCache>
                <c:formatCode>General</c:formatCode>
                <c:ptCount val="6"/>
                <c:pt idx="0">
                  <c:v>0.70912283099999995</c:v>
                </c:pt>
                <c:pt idx="1">
                  <c:v>0.70903934099999999</c:v>
                </c:pt>
                <c:pt idx="2">
                  <c:v>0.70847284900000018</c:v>
                </c:pt>
                <c:pt idx="3">
                  <c:v>0.70870599300000015</c:v>
                </c:pt>
                <c:pt idx="4">
                  <c:v>0.70901550700000004</c:v>
                </c:pt>
                <c:pt idx="5">
                  <c:v>0.70914876100000002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'[Florida Water Samples.xlsx]Data'!$A$2:$A$7</c15:f>
                <c15:dlblRangeCache>
                  <c:ptCount val="6"/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222D-4B04-B88A-46FC66D5B3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75447888"/>
        <c:axId val="-1975438096"/>
      </c:scatterChart>
      <c:valAx>
        <c:axId val="-1975447888"/>
        <c:scaling>
          <c:orientation val="minMax"/>
          <c:max val="1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i="0" baseline="0">
                    <a:effectLst/>
                  </a:rPr>
                  <a:t>1/Sr</a:t>
                </a:r>
                <a:r>
                  <a:rPr lang="en-US" sz="2000" b="1" i="0" baseline="-25000">
                    <a:effectLst/>
                  </a:rPr>
                  <a:t>ng/g </a:t>
                </a:r>
                <a:r>
                  <a:rPr lang="en-US" sz="2000" b="1" i="0" baseline="0">
                    <a:effectLst/>
                    <a:sym typeface="Symbol" panose="05050102010706020507" pitchFamily="18" charset="2"/>
                  </a:rPr>
                  <a:t>1000</a:t>
                </a:r>
                <a:endParaRPr lang="en-US" sz="200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cross"/>
        <c:minorTickMark val="none"/>
        <c:tickLblPos val="nextTo"/>
        <c:spPr>
          <a:noFill/>
          <a:ln w="222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75438096"/>
        <c:crosses val="autoZero"/>
        <c:crossBetween val="midCat"/>
      </c:valAx>
      <c:valAx>
        <c:axId val="-1975438096"/>
        <c:scaling>
          <c:orientation val="minMax"/>
          <c:min val="0.70840000000000003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i="0" baseline="30000">
                    <a:effectLst/>
                  </a:rPr>
                  <a:t>87</a:t>
                </a:r>
                <a:r>
                  <a:rPr lang="en-US" sz="2000" b="1" i="0" baseline="0">
                    <a:effectLst/>
                  </a:rPr>
                  <a:t>Sr/</a:t>
                </a:r>
                <a:r>
                  <a:rPr lang="en-US" sz="2000" b="1" i="0" baseline="30000">
                    <a:effectLst/>
                  </a:rPr>
                  <a:t>86</a:t>
                </a:r>
                <a:r>
                  <a:rPr lang="en-US" sz="2000" b="1" i="0" baseline="0">
                    <a:effectLst/>
                  </a:rPr>
                  <a:t>Sr</a:t>
                </a:r>
                <a:endParaRPr lang="en-US" sz="200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00" sourceLinked="0"/>
        <c:majorTickMark val="cross"/>
        <c:minorTickMark val="none"/>
        <c:tickLblPos val="nextTo"/>
        <c:spPr>
          <a:noFill/>
          <a:ln w="222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75447888"/>
        <c:crossesAt val="-5"/>
        <c:crossBetween val="midCat"/>
      </c:valAx>
      <c:spPr>
        <a:noFill/>
        <a:ln w="22225">
          <a:solidFill>
            <a:schemeClr val="tx1"/>
          </a:solidFill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Data!$E$68</c:f>
              <c:strCache>
                <c:ptCount val="1"/>
                <c:pt idx="0">
                  <c:v>Chemical Fertilizer</c:v>
                </c:pt>
              </c:strCache>
            </c:strRef>
          </c:tx>
          <c:spPr>
            <a:ln w="127000" cap="sq">
              <a:solidFill>
                <a:srgbClr val="00FF00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0.19734570265179643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0D1FAFB-59D4-446F-8F43-5875040E740C}" type="CELLRANGE">
                      <a:rPr lang="en-US"/>
                      <a:pPr>
                        <a:defRPr sz="1100" b="1">
                          <a:solidFill>
                            <a:sysClr val="windowText" lastClr="00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7088-4083-B27A-47F6F9C80D2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E25F2D1-C891-422F-8AE3-2990B0C6032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01DE-4E0B-BF11-99F98AFE78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xVal>
            <c:numRef>
              <c:f>Data!$F$68:$F$69</c:f>
              <c:numCache>
                <c:formatCode>General</c:formatCode>
                <c:ptCount val="2"/>
                <c:pt idx="0">
                  <c:v>15.498799999999999</c:v>
                </c:pt>
                <c:pt idx="1">
                  <c:v>25.377099999999999</c:v>
                </c:pt>
              </c:numCache>
            </c:numRef>
          </c:xVal>
          <c:yVal>
            <c:numRef>
              <c:f>Data!$G$68:$G$69</c:f>
              <c:numCache>
                <c:formatCode>General</c:formatCode>
                <c:ptCount val="2"/>
                <c:pt idx="0">
                  <c:v>0.61111099999999996</c:v>
                </c:pt>
                <c:pt idx="1">
                  <c:v>0.61111099999999996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datalabelsRange>
                <c15:f>Data!$E$68:$E$86</c15:f>
                <c15:dlblRangeCache>
                  <c:ptCount val="19"/>
                  <c:pt idx="0">
                    <c:v>Chemical Fertilizer</c:v>
                  </c:pt>
                  <c:pt idx="2">
                    <c:v>Fertilizer Ore</c:v>
                  </c:pt>
                  <c:pt idx="4">
                    <c:v>WWT Effluent USA</c:v>
                  </c:pt>
                  <c:pt idx="6">
                    <c:v>WWT Effluent Europe</c:v>
                  </c:pt>
                  <c:pt idx="8">
                    <c:v>Detergent</c:v>
                  </c:pt>
                  <c:pt idx="10">
                    <c:v>Toothpaste</c:v>
                  </c:pt>
                  <c:pt idx="11">
                    <c:v>Animal Faeces</c:v>
                  </c:pt>
                  <c:pt idx="13">
                    <c:v>Soil Leachate</c:v>
                  </c:pt>
                  <c:pt idx="15">
                    <c:v>Compost</c:v>
                  </c:pt>
                  <c:pt idx="17">
                    <c:v>Vegetable Leachate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7088-4083-B27A-47F6F9C80D21}"/>
            </c:ext>
          </c:extLst>
        </c:ser>
        <c:ser>
          <c:idx val="1"/>
          <c:order val="1"/>
          <c:tx>
            <c:strRef>
              <c:f>Data!$E$70</c:f>
              <c:strCache>
                <c:ptCount val="1"/>
                <c:pt idx="0">
                  <c:v>Fertilizer Ore</c:v>
                </c:pt>
              </c:strCache>
            </c:strRef>
          </c:tx>
          <c:spPr>
            <a:ln w="127000" cap="sq">
              <a:solidFill>
                <a:srgbClr val="99CC00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0.15871503668757028"/>
                  <c:y val="-1.1749388632997238E-16"/>
                </c:manualLayout>
              </c:layout>
              <c:tx>
                <c:rich>
                  <a:bodyPr/>
                  <a:lstStyle/>
                  <a:p>
                    <a:fld id="{9B4B48A9-6C83-46EF-8F63-FF20742FECF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7088-4083-B27A-47F6F9C80D2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487-4F45-BBC2-68BDAEFBD1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xVal>
            <c:numRef>
              <c:f>Data!$F$70:$F$71</c:f>
              <c:numCache>
                <c:formatCode>General</c:formatCode>
                <c:ptCount val="2"/>
                <c:pt idx="0">
                  <c:v>18.223800000000001</c:v>
                </c:pt>
                <c:pt idx="1">
                  <c:v>21.581499999999998</c:v>
                </c:pt>
              </c:numCache>
            </c:numRef>
          </c:xVal>
          <c:yVal>
            <c:numRef>
              <c:f>Data!$G$70:$G$71</c:f>
              <c:numCache>
                <c:formatCode>General</c:formatCode>
                <c:ptCount val="2"/>
                <c:pt idx="0">
                  <c:v>1.0222199999999999</c:v>
                </c:pt>
                <c:pt idx="1">
                  <c:v>1.0222199999999999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datalabelsRange>
                <c15:f>Data!$E$70</c15:f>
                <c15:dlblRangeCache>
                  <c:ptCount val="1"/>
                  <c:pt idx="0">
                    <c:v>Fertilizer Ore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4-7088-4083-B27A-47F6F9C80D21}"/>
            </c:ext>
          </c:extLst>
        </c:ser>
        <c:ser>
          <c:idx val="2"/>
          <c:order val="2"/>
          <c:tx>
            <c:strRef>
              <c:f>Data!$E$72</c:f>
              <c:strCache>
                <c:ptCount val="1"/>
                <c:pt idx="0">
                  <c:v>WWT Effluent USA</c:v>
                </c:pt>
              </c:strCache>
            </c:strRef>
          </c:tx>
          <c:spPr>
            <a:ln w="127000" cap="sq">
              <a:solidFill>
                <a:srgbClr val="1AA0B2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0.20764980344037953"/>
                  <c:y val="0"/>
                </c:manualLayout>
              </c:layout>
              <c:tx>
                <c:rich>
                  <a:bodyPr/>
                  <a:lstStyle/>
                  <a:p>
                    <a:fld id="{2B2CFFF6-5050-4B5B-8A0E-2E6E5709BB6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7088-4083-B27A-47F6F9C80D2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D487-4F45-BBC2-68BDAEFBD1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xVal>
            <c:numRef>
              <c:f>Data!$F$72:$F$73</c:f>
              <c:numCache>
                <c:formatCode>General</c:formatCode>
                <c:ptCount val="2"/>
                <c:pt idx="0">
                  <c:v>8.4428199999999993</c:v>
                </c:pt>
                <c:pt idx="1">
                  <c:v>13.6983</c:v>
                </c:pt>
              </c:numCache>
            </c:numRef>
          </c:xVal>
          <c:yVal>
            <c:numRef>
              <c:f>Data!$G$72:$G$73</c:f>
              <c:numCache>
                <c:formatCode>General</c:formatCode>
                <c:ptCount val="2"/>
                <c:pt idx="0">
                  <c:v>1.42222</c:v>
                </c:pt>
                <c:pt idx="1">
                  <c:v>1.42222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datalabelsRange>
                <c15:f>Data!$E$72</c15:f>
                <c15:dlblRangeCache>
                  <c:ptCount val="1"/>
                  <c:pt idx="0">
                    <c:v>WWT Effluent USA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5-7088-4083-B27A-47F6F9C80D21}"/>
            </c:ext>
          </c:extLst>
        </c:ser>
        <c:ser>
          <c:idx val="3"/>
          <c:order val="3"/>
          <c:tx>
            <c:strRef>
              <c:f>Data!$E$74</c:f>
              <c:strCache>
                <c:ptCount val="1"/>
                <c:pt idx="0">
                  <c:v>WWT Effluent Europe</c:v>
                </c:pt>
              </c:strCache>
            </c:strRef>
          </c:tx>
          <c:spPr>
            <a:ln w="127000" cap="sq">
              <a:solidFill>
                <a:srgbClr val="1AA0B2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3.1163257809630248E-2"/>
                  <c:y val="0"/>
                </c:manualLayout>
              </c:layout>
              <c:tx>
                <c:rich>
                  <a:bodyPr/>
                  <a:lstStyle/>
                  <a:p>
                    <a:fld id="{4A703155-7651-4A09-B3AC-0023C5CC468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736573972110489"/>
                      <c:h val="8.7833035305848864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7088-4083-B27A-47F6F9C80D2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D487-4F45-BBC2-68BDAEFBD1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xVal>
            <c:numRef>
              <c:f>Data!$F$74:$F$75</c:f>
              <c:numCache>
                <c:formatCode>General</c:formatCode>
                <c:ptCount val="2"/>
                <c:pt idx="0">
                  <c:v>16.617999999999999</c:v>
                </c:pt>
                <c:pt idx="1">
                  <c:v>18.467199999999998</c:v>
                </c:pt>
              </c:numCache>
            </c:numRef>
          </c:xVal>
          <c:yVal>
            <c:numRef>
              <c:f>Data!$G$74:$G$75</c:f>
              <c:numCache>
                <c:formatCode>General</c:formatCode>
                <c:ptCount val="2"/>
                <c:pt idx="0">
                  <c:v>1.42222</c:v>
                </c:pt>
                <c:pt idx="1">
                  <c:v>1.42222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datalabelsRange>
                <c15:f>Data!$E$74</c15:f>
                <c15:dlblRangeCache>
                  <c:ptCount val="1"/>
                  <c:pt idx="0">
                    <c:v>WWT Effluent Europe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6-7088-4083-B27A-47F6F9C80D21}"/>
            </c:ext>
          </c:extLst>
        </c:ser>
        <c:ser>
          <c:idx val="4"/>
          <c:order val="4"/>
          <c:tx>
            <c:strRef>
              <c:f>Data!$E$76</c:f>
              <c:strCache>
                <c:ptCount val="1"/>
                <c:pt idx="0">
                  <c:v>Detergent</c:v>
                </c:pt>
              </c:strCache>
            </c:strRef>
          </c:tx>
          <c:spPr>
            <a:ln w="127000" cap="sq">
              <a:solidFill>
                <a:srgbClr val="00FFCC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0.12975748528733652"/>
                  <c:y val="0"/>
                </c:manualLayout>
              </c:layout>
              <c:tx>
                <c:rich>
                  <a:bodyPr/>
                  <a:lstStyle/>
                  <a:p>
                    <a:fld id="{FE33D8A2-DD43-43D0-B3CC-2D866D00562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0-7088-4083-B27A-47F6F9C80D2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D487-4F45-BBC2-68BDAEFBD1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xVal>
            <c:numRef>
              <c:f>Data!$F$76:$F$77</c:f>
              <c:numCache>
                <c:formatCode>General</c:formatCode>
                <c:ptCount val="2"/>
                <c:pt idx="0">
                  <c:v>13.308999999999999</c:v>
                </c:pt>
                <c:pt idx="1">
                  <c:v>18.661799999999999</c:v>
                </c:pt>
              </c:numCache>
            </c:numRef>
          </c:xVal>
          <c:yVal>
            <c:numRef>
              <c:f>Data!$G$76:$G$77</c:f>
              <c:numCache>
                <c:formatCode>General</c:formatCode>
                <c:ptCount val="2"/>
                <c:pt idx="0">
                  <c:v>1.81111</c:v>
                </c:pt>
                <c:pt idx="1">
                  <c:v>1.81111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datalabelsRange>
                <c15:f>Data!$E$76</c15:f>
                <c15:dlblRangeCache>
                  <c:ptCount val="1"/>
                  <c:pt idx="0">
                    <c:v>Detergent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7-7088-4083-B27A-47F6F9C80D21}"/>
            </c:ext>
          </c:extLst>
        </c:ser>
        <c:ser>
          <c:idx val="5"/>
          <c:order val="5"/>
          <c:tx>
            <c:strRef>
              <c:f>Data!$E$78</c:f>
              <c:strCache>
                <c:ptCount val="1"/>
                <c:pt idx="0">
                  <c:v>Toothpaste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diamond"/>
            <c:size val="9"/>
            <c:spPr>
              <a:solidFill>
                <a:srgbClr val="00FFFF"/>
              </a:solidFill>
              <a:ln w="9525">
                <a:solidFill>
                  <a:srgbClr val="00FFF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dLbls>
            <c:dLbl>
              <c:idx val="0"/>
              <c:layout>
                <c:manualLayout>
                  <c:x val="-0.14418894733140031"/>
                  <c:y val="4.9567964671265779E-17"/>
                </c:manualLayout>
              </c:layout>
              <c:tx>
                <c:rich>
                  <a:bodyPr/>
                  <a:lstStyle/>
                  <a:p>
                    <a:fld id="{14DC2177-4CF7-40C9-B3DD-86A7C621BD8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7088-4083-B27A-47F6F9C80D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xVal>
            <c:numRef>
              <c:f>Data!$F$78</c:f>
              <c:numCache>
                <c:formatCode>General</c:formatCode>
                <c:ptCount val="1"/>
                <c:pt idx="0">
                  <c:v>17.688600000000001</c:v>
                </c:pt>
              </c:numCache>
            </c:numRef>
          </c:xVal>
          <c:yVal>
            <c:numRef>
              <c:f>Data!$G$78</c:f>
              <c:numCache>
                <c:formatCode>General</c:formatCode>
                <c:ptCount val="1"/>
                <c:pt idx="0">
                  <c:v>2.2222200000000001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datalabelsRange>
                <c15:f>Data!$E$78</c15:f>
                <c15:dlblRangeCache>
                  <c:ptCount val="1"/>
                  <c:pt idx="0">
                    <c:v>Toothpaste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7088-4083-B27A-47F6F9C80D21}"/>
            </c:ext>
          </c:extLst>
        </c:ser>
        <c:ser>
          <c:idx val="6"/>
          <c:order val="6"/>
          <c:tx>
            <c:strRef>
              <c:f>Data!$E$79</c:f>
              <c:strCache>
                <c:ptCount val="1"/>
                <c:pt idx="0">
                  <c:v>Animal Faeces</c:v>
                </c:pt>
              </c:strCache>
            </c:strRef>
          </c:tx>
          <c:spPr>
            <a:ln w="127000" cap="sq">
              <a:solidFill>
                <a:schemeClr val="accent2">
                  <a:lumMod val="50000"/>
                </a:schemeClr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0.17481656214862812"/>
                  <c:y val="0"/>
                </c:manualLayout>
              </c:layout>
              <c:tx>
                <c:rich>
                  <a:bodyPr/>
                  <a:lstStyle/>
                  <a:p>
                    <a:fld id="{BC129A1C-BCE8-4567-97FA-F94AF654A09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7088-4083-B27A-47F6F9C80D2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D487-4F45-BBC2-68BDAEFBD1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xVal>
            <c:numRef>
              <c:f>Data!$F$79:$F$80</c:f>
              <c:numCache>
                <c:formatCode>General</c:formatCode>
                <c:ptCount val="2"/>
                <c:pt idx="0">
                  <c:v>15.6934</c:v>
                </c:pt>
                <c:pt idx="1">
                  <c:v>23.1387</c:v>
                </c:pt>
              </c:numCache>
            </c:numRef>
          </c:xVal>
          <c:yVal>
            <c:numRef>
              <c:f>Data!$G$79:$G$80</c:f>
              <c:numCache>
                <c:formatCode>General</c:formatCode>
                <c:ptCount val="2"/>
                <c:pt idx="0">
                  <c:v>2.61111</c:v>
                </c:pt>
                <c:pt idx="1">
                  <c:v>2.61111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datalabelsRange>
                <c15:f>Data!$E$79</c15:f>
                <c15:dlblRangeCache>
                  <c:ptCount val="1"/>
                  <c:pt idx="0">
                    <c:v>Animal Faeces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9-7088-4083-B27A-47F6F9C80D21}"/>
            </c:ext>
          </c:extLst>
        </c:ser>
        <c:ser>
          <c:idx val="7"/>
          <c:order val="7"/>
          <c:tx>
            <c:strRef>
              <c:f>Data!$E$81</c:f>
              <c:strCache>
                <c:ptCount val="1"/>
                <c:pt idx="0">
                  <c:v>Soil Leachate</c:v>
                </c:pt>
              </c:strCache>
            </c:strRef>
          </c:tx>
          <c:spPr>
            <a:ln w="127000" cap="sq">
              <a:solidFill>
                <a:srgbClr val="663300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0.1702161263026116"/>
                  <c:y val="-2.9373471582493095E-17"/>
                </c:manualLayout>
              </c:layout>
              <c:tx>
                <c:rich>
                  <a:bodyPr/>
                  <a:lstStyle/>
                  <a:p>
                    <a:fld id="{A717EC81-AD7E-4A36-B4B2-EE9117784A1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7088-4083-B27A-47F6F9C80D2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D487-4F45-BBC2-68BDAEFBD1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xVal>
            <c:numRef>
              <c:f>Data!$F$81:$F$82</c:f>
              <c:numCache>
                <c:formatCode>General</c:formatCode>
                <c:ptCount val="2"/>
                <c:pt idx="0">
                  <c:v>17.883199999999999</c:v>
                </c:pt>
                <c:pt idx="1">
                  <c:v>19.099799999999998</c:v>
                </c:pt>
              </c:numCache>
            </c:numRef>
          </c:xVal>
          <c:yVal>
            <c:numRef>
              <c:f>Data!$G$81:$G$82</c:f>
              <c:numCache>
                <c:formatCode>General</c:formatCode>
                <c:ptCount val="2"/>
                <c:pt idx="0">
                  <c:v>3</c:v>
                </c:pt>
                <c:pt idx="1">
                  <c:v>3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datalabelsRange>
                <c15:f>Data!$E$81</c15:f>
                <c15:dlblRangeCache>
                  <c:ptCount val="1"/>
                  <c:pt idx="0">
                    <c:v>Soil Leachate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A-7088-4083-B27A-47F6F9C80D21}"/>
            </c:ext>
          </c:extLst>
        </c:ser>
        <c:ser>
          <c:idx val="8"/>
          <c:order val="8"/>
          <c:tx>
            <c:strRef>
              <c:f>Data!$E$83</c:f>
              <c:strCache>
                <c:ptCount val="1"/>
                <c:pt idx="0">
                  <c:v>Compost</c:v>
                </c:pt>
              </c:strCache>
            </c:strRef>
          </c:tx>
          <c:spPr>
            <a:ln w="127000" cap="sq">
              <a:solidFill>
                <a:srgbClr val="3E1F00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0.12651198576545464"/>
                  <c:y val="0"/>
                </c:manualLayout>
              </c:layout>
              <c:tx>
                <c:rich>
                  <a:bodyPr/>
                  <a:lstStyle/>
                  <a:p>
                    <a:fld id="{94CB7FEB-1AE9-479E-B2FD-423C123934F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4-7088-4083-B27A-47F6F9C80D2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D487-4F45-BBC2-68BDAEFBD1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xVal>
            <c:numRef>
              <c:f>Data!$F$83:$F$84</c:f>
              <c:numCache>
                <c:formatCode>General</c:formatCode>
                <c:ptCount val="2"/>
                <c:pt idx="0">
                  <c:v>23.333300000000001</c:v>
                </c:pt>
                <c:pt idx="1">
                  <c:v>27.031600000000001</c:v>
                </c:pt>
              </c:numCache>
            </c:numRef>
          </c:xVal>
          <c:yVal>
            <c:numRef>
              <c:f>Data!$G$83:$G$84</c:f>
              <c:numCache>
                <c:formatCode>General</c:formatCode>
                <c:ptCount val="2"/>
                <c:pt idx="0">
                  <c:v>3.4</c:v>
                </c:pt>
                <c:pt idx="1">
                  <c:v>3.4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datalabelsRange>
                <c15:f>Data!$E$83</c15:f>
                <c15:dlblRangeCache>
                  <c:ptCount val="1"/>
                  <c:pt idx="0">
                    <c:v>Compost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B-7088-4083-B27A-47F6F9C80D21}"/>
            </c:ext>
          </c:extLst>
        </c:ser>
        <c:ser>
          <c:idx val="9"/>
          <c:order val="9"/>
          <c:tx>
            <c:strRef>
              <c:f>Data!$E$85</c:f>
              <c:strCache>
                <c:ptCount val="1"/>
                <c:pt idx="0">
                  <c:v>Vegetable Leachate</c:v>
                </c:pt>
              </c:strCache>
            </c:strRef>
          </c:tx>
          <c:spPr>
            <a:ln w="127000" cap="sq">
              <a:solidFill>
                <a:srgbClr val="336600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0.50374763457904925"/>
                  <c:y val="-1.6022078676732737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63816C2-C53D-43DE-9866-28FB2270ACCB}" type="CELLRANGE">
                      <a:rPr lang="en-US"/>
                      <a:pPr>
                        <a:defRPr sz="1100" b="1">
                          <a:solidFill>
                            <a:sysClr val="windowText" lastClr="00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23731728662671"/>
                      <c:h val="5.2584462217036845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5-7088-4083-B27A-47F6F9C80D2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D487-4F45-BBC2-68BDAEFBD1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xVal>
            <c:numRef>
              <c:f>Data!$F$85:$F$86</c:f>
              <c:numCache>
                <c:formatCode>General</c:formatCode>
                <c:ptCount val="2"/>
                <c:pt idx="0">
                  <c:v>23.09</c:v>
                </c:pt>
                <c:pt idx="1">
                  <c:v>14.233599999999999</c:v>
                </c:pt>
              </c:numCache>
            </c:numRef>
          </c:xVal>
          <c:yVal>
            <c:numRef>
              <c:f>Data!$G$85:$G$86</c:f>
              <c:numCache>
                <c:formatCode>General</c:formatCode>
                <c:ptCount val="2"/>
                <c:pt idx="0">
                  <c:v>3.8</c:v>
                </c:pt>
                <c:pt idx="1">
                  <c:v>3.8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datalabelsRange>
                <c15:f>Data!$E$85</c15:f>
                <c15:dlblRangeCache>
                  <c:ptCount val="1"/>
                  <c:pt idx="0">
                    <c:v>Vegetable Leachate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C-7088-4083-B27A-47F6F9C80D21}"/>
            </c:ext>
          </c:extLst>
        </c:ser>
        <c:ser>
          <c:idx val="10"/>
          <c:order val="10"/>
          <c:spPr>
            <a:ln w="1905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FF3399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3002179230082647E-3"/>
                  <c:y val="2.5635325882772262E-2"/>
                </c:manualLayout>
              </c:layout>
              <c:tx>
                <c:rich>
                  <a:bodyPr/>
                  <a:lstStyle/>
                  <a:p>
                    <a:fld id="{9EEAECA2-2482-415B-875C-48583159315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1-7088-4083-B27A-47F6F9C80D2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E2123AB8-C1B3-4CB2-8ECD-40494F05748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01DE-4E0B-BF11-99F98AFE781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45571879-48EA-4071-8173-21103BF1FF8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01DE-4E0B-BF11-99F98AFE781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1C4D07ED-446C-4BB1-A95B-DD78E75DC2E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01DE-4E0B-BF11-99F98AFE7814}"/>
                </c:ext>
              </c:extLst>
            </c:dLbl>
            <c:dLbl>
              <c:idx val="4"/>
              <c:layout>
                <c:manualLayout>
                  <c:x val="-1.8401743384066117E-2"/>
                  <c:y val="-7.0497146177624051E-2"/>
                </c:manualLayout>
              </c:layout>
              <c:tx>
                <c:rich>
                  <a:bodyPr/>
                  <a:lstStyle/>
                  <a:p>
                    <a:fld id="{DF1F5296-86E2-4424-88A8-6BAF4FA1A97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0-7088-4083-B27A-47F6F9C80D21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0B3EFBDE-04FD-4892-86EB-4AEFC6D3916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01DE-4E0B-BF11-99F98AFE78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Data!$Y$2:$Y$7</c:f>
              <c:numCache>
                <c:formatCode>General</c:formatCode>
                <c:ptCount val="6"/>
                <c:pt idx="0">
                  <c:v>2.6325000000000003</c:v>
                </c:pt>
                <c:pt idx="1">
                  <c:v>0</c:v>
                </c:pt>
                <c:pt idx="2">
                  <c:v>19.271000000000001</c:v>
                </c:pt>
                <c:pt idx="3">
                  <c:v>12.779</c:v>
                </c:pt>
                <c:pt idx="4">
                  <c:v>2.5190000000000001</c:v>
                </c:pt>
                <c:pt idx="5">
                  <c:v>23.843</c:v>
                </c:pt>
              </c:numCache>
            </c:numRef>
          </c:xVal>
          <c:yVal>
            <c:numRef>
              <c:f>Data!$AA$2:$AA$7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datalabelsRange>
                <c15:f>Data!$A$2:$A$7</c15:f>
                <c15:dlblRangeCache>
                  <c:ptCount val="6"/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F-7088-4083-B27A-47F6F9C80D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75437552"/>
        <c:axId val="-1975434832"/>
      </c:scatterChart>
      <c:valAx>
        <c:axId val="-1975437552"/>
        <c:scaling>
          <c:orientation val="minMax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 sz="2000" b="1" i="0" baseline="0">
                    <a:solidFill>
                      <a:sysClr val="windowText" lastClr="000000"/>
                    </a:solidFill>
                    <a:effectLst/>
                  </a:rPr>
                  <a:t>δ</a:t>
                </a:r>
                <a:r>
                  <a:rPr lang="el-GR" sz="2000" b="1" i="0" baseline="30000">
                    <a:solidFill>
                      <a:sysClr val="windowText" lastClr="000000"/>
                    </a:solidFill>
                    <a:effectLst/>
                  </a:rPr>
                  <a:t>18</a:t>
                </a:r>
                <a:r>
                  <a:rPr lang="en-US" sz="2000" b="1" i="0" baseline="0">
                    <a:solidFill>
                      <a:sysClr val="windowText" lastClr="000000"/>
                    </a:solidFill>
                    <a:effectLst/>
                  </a:rPr>
                  <a:t>O</a:t>
                </a:r>
                <a:r>
                  <a:rPr lang="en-US" sz="2000" b="1" i="0" baseline="-25000">
                    <a:solidFill>
                      <a:sysClr val="windowText" lastClr="000000"/>
                    </a:solidFill>
                    <a:effectLst/>
                  </a:rPr>
                  <a:t>PO4 </a:t>
                </a:r>
                <a:r>
                  <a:rPr lang="en-US" sz="2000" b="1" i="0" baseline="0">
                    <a:solidFill>
                      <a:sysClr val="windowText" lastClr="000000"/>
                    </a:solidFill>
                    <a:effectLst/>
                  </a:rPr>
                  <a:t>(‰)</a:t>
                </a:r>
                <a:endParaRPr lang="en-US" sz="2000">
                  <a:solidFill>
                    <a:sysClr val="windowText" lastClr="000000"/>
                  </a:solidFill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75434832"/>
        <c:crossesAt val="-0.4"/>
        <c:crossBetween val="midCat"/>
      </c:valAx>
      <c:valAx>
        <c:axId val="-1975434832"/>
        <c:scaling>
          <c:orientation val="minMax"/>
          <c:max val="4.4000000000000004"/>
          <c:min val="-0.4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75437552"/>
        <c:crossesAt val="-0.4"/>
        <c:crossBetween val="midCat"/>
      </c:valAx>
      <c:spPr>
        <a:noFill/>
        <a:ln w="19050">
          <a:solidFill>
            <a:schemeClr val="tx1"/>
          </a:solidFill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0.75665</cdr:x>
      <cdr:y>0.03807</cdr:y>
    </cdr:from>
    <cdr:to>
      <cdr:x>0.75753</cdr:x>
      <cdr:y>0.83211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A076D842-48A1-4555-8CD0-188FA842B4BB}"/>
            </a:ext>
          </a:extLst>
        </cdr:cNvPr>
        <cdr:cNvCxnSpPr/>
      </cdr:nvCxnSpPr>
      <cdr:spPr>
        <a:xfrm xmlns:a="http://schemas.openxmlformats.org/drawingml/2006/main" flipH="1" flipV="1">
          <a:off x="4771628" y="152003"/>
          <a:ext cx="5549" cy="3170257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0000FF"/>
          </a:solidFill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0.87088</cdr:x>
      <cdr:y>0.03956</cdr:y>
    </cdr:from>
    <cdr:to>
      <cdr:x>0.96305</cdr:x>
      <cdr:y>0.0944</cdr:y>
    </cdr:to>
    <cdr:pic>
      <cdr:nvPicPr>
        <cdr:cNvPr id="6" name="Picture 5">
          <a:extLst xmlns:a="http://schemas.openxmlformats.org/drawingml/2006/main">
            <a:ext uri="{FF2B5EF4-FFF2-40B4-BE49-F238E27FC236}">
              <a16:creationId xmlns:a16="http://schemas.microsoft.com/office/drawing/2014/main" id="{B9F65F1A-3DDE-4D92-B213-C2B0E258634E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5491956" y="157956"/>
          <a:ext cx="581257" cy="218940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0.21814</cdr:x>
      <cdr:y>0.11437</cdr:y>
    </cdr:from>
    <cdr:to>
      <cdr:x>0.33507</cdr:x>
      <cdr:y>0.11688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6B951E0B-DA6D-B47A-CF44-3E2A2D67A688}"/>
            </a:ext>
          </a:extLst>
        </cdr:cNvPr>
        <cdr:cNvCxnSpPr/>
      </cdr:nvCxnSpPr>
      <cdr:spPr>
        <a:xfrm xmlns:a="http://schemas.openxmlformats.org/drawingml/2006/main" flipH="1">
          <a:off x="969827" y="446632"/>
          <a:ext cx="519854" cy="9817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C00000"/>
          </a:solidFill>
          <a:tailEnd type="triangle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0.21918</cdr:x>
      <cdr:y>0</cdr:y>
    </cdr:from>
    <cdr:to>
      <cdr:x>0.40815</cdr:x>
      <cdr:y>0.23021</cdr:y>
    </cdr:to>
    <cdr:sp macro="" textlink="">
      <cdr:nvSpPr>
        <cdr:cNvPr id="6" name="Arc 5">
          <a:extLst xmlns:a="http://schemas.openxmlformats.org/drawingml/2006/main">
            <a:ext uri="{FF2B5EF4-FFF2-40B4-BE49-F238E27FC236}">
              <a16:creationId xmlns:a16="http://schemas.microsoft.com/office/drawing/2014/main" id="{FCEC5BEA-7ED1-CA00-96B4-21D70E179FEC}"/>
            </a:ext>
          </a:extLst>
        </cdr:cNvPr>
        <cdr:cNvSpPr/>
      </cdr:nvSpPr>
      <cdr:spPr>
        <a:xfrm xmlns:a="http://schemas.openxmlformats.org/drawingml/2006/main" rot="10800000">
          <a:off x="974466" y="0"/>
          <a:ext cx="840125" cy="899034"/>
        </a:xfrm>
        <a:prstGeom xmlns:a="http://schemas.openxmlformats.org/drawingml/2006/main" prst="arc">
          <a:avLst/>
        </a:prstGeom>
        <a:ln xmlns:a="http://schemas.openxmlformats.org/drawingml/2006/main" w="28575">
          <a:solidFill>
            <a:srgbClr val="C00000"/>
          </a:solidFill>
          <a:headEnd type="triangle" w="med" len="med"/>
          <a:tailEnd type="none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0.20346</cdr:x>
      <cdr:y>0.06032</cdr:y>
    </cdr:from>
    <cdr:to>
      <cdr:x>0.37411</cdr:x>
      <cdr:y>0.11663</cdr:y>
    </cdr:to>
    <cdr:sp macro="" textlink="">
      <cdr:nvSpPr>
        <cdr:cNvPr id="10" name="TextBox 9">
          <a:extLst xmlns:a="http://schemas.openxmlformats.org/drawingml/2006/main">
            <a:ext uri="{FF2B5EF4-FFF2-40B4-BE49-F238E27FC236}">
              <a16:creationId xmlns:a16="http://schemas.microsoft.com/office/drawing/2014/main" id="{E9ED11D3-0A8E-A9C3-3E8E-5E3228AB6F9B}"/>
            </a:ext>
          </a:extLst>
        </cdr:cNvPr>
        <cdr:cNvSpPr txBox="1"/>
      </cdr:nvSpPr>
      <cdr:spPr>
        <a:xfrm xmlns:a="http://schemas.openxmlformats.org/drawingml/2006/main">
          <a:off x="904541" y="235573"/>
          <a:ext cx="758691" cy="2199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b="1" dirty="0">
              <a:solidFill>
                <a:sysClr val="windowText" lastClr="000000"/>
              </a:solidFill>
            </a:rPr>
            <a:t>Salinity</a:t>
          </a:r>
        </a:p>
      </cdr:txBody>
    </cdr:sp>
  </cdr:relSizeAnchor>
  <cdr:relSizeAnchor xmlns:cdr="http://schemas.openxmlformats.org/drawingml/2006/chartDrawing">
    <cdr:from>
      <cdr:x>0.22436</cdr:x>
      <cdr:y>0.20325</cdr:y>
    </cdr:from>
    <cdr:to>
      <cdr:x>0.4901</cdr:x>
      <cdr:y>0.32923</cdr:y>
    </cdr:to>
    <cdr:sp macro="" textlink="">
      <cdr:nvSpPr>
        <cdr:cNvPr id="11" name="TextBox 10">
          <a:extLst xmlns:a="http://schemas.openxmlformats.org/drawingml/2006/main">
            <a:ext uri="{FF2B5EF4-FFF2-40B4-BE49-F238E27FC236}">
              <a16:creationId xmlns:a16="http://schemas.microsoft.com/office/drawing/2014/main" id="{11936AFE-D7BA-5923-FE50-EAF64A8E146B}"/>
            </a:ext>
          </a:extLst>
        </cdr:cNvPr>
        <cdr:cNvSpPr txBox="1"/>
      </cdr:nvSpPr>
      <cdr:spPr>
        <a:xfrm xmlns:a="http://schemas.openxmlformats.org/drawingml/2006/main" rot="1793431">
          <a:off x="997467" y="793733"/>
          <a:ext cx="1181471" cy="4919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200" b="1" dirty="0">
              <a:solidFill>
                <a:sysClr val="windowText" lastClr="000000"/>
              </a:solidFill>
            </a:rPr>
            <a:t>Mixing Contamination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5E44D2-219C-4761-B689-3663CA18FAA9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6AC8A4-9B34-4690-926D-0F3B13683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08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Intro Slide</a:t>
            </a:r>
          </a:p>
          <a:p>
            <a:r>
              <a:rPr lang="en-US" dirty="0"/>
              <a:t>Top: Add </a:t>
            </a:r>
            <a:r>
              <a:rPr lang="en-US" b="1" dirty="0"/>
              <a:t>Presentation </a:t>
            </a:r>
            <a:r>
              <a:rPr lang="en-US" b="0" dirty="0"/>
              <a:t>Title, Bottom: Add </a:t>
            </a:r>
            <a:r>
              <a:rPr lang="en-US" b="1" dirty="0"/>
              <a:t>Presenter Name(s) </a:t>
            </a:r>
            <a:r>
              <a:rPr lang="en-US" dirty="0"/>
              <a:t>(Name, Affiliation)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AC8A4-9B34-4690-926D-0F3B136838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244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6AC8A4-9B34-4690-926D-0F3B136838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93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AC8A4-9B34-4690-926D-0F3B136838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4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AC8A4-9B34-4690-926D-0F3B1368389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59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AC8A4-9B34-4690-926D-0F3B1368389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07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8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84CE9-B8D8-FA48-90A4-75C48B7D81A5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9B2FC-2C92-E34E-99FE-1757F45A7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35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84CE9-B8D8-FA48-90A4-75C48B7D81A5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9B2FC-2C92-E34E-99FE-1757F45A7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50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1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1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84CE9-B8D8-FA48-90A4-75C48B7D81A5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9B2FC-2C92-E34E-99FE-1757F45A7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547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84CE9-B8D8-FA48-90A4-75C48B7D81A5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9B2FC-2C92-E34E-99FE-1757F45A7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55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3"/>
            <a:ext cx="10360501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701">
                <a:solidFill>
                  <a:schemeClr val="tx1">
                    <a:tint val="75000"/>
                  </a:schemeClr>
                </a:solidFill>
              </a:defRPr>
            </a:lvl1pPr>
            <a:lvl2pPr marL="609504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9007" indent="0">
              <a:buNone/>
              <a:defRPr sz="2099">
                <a:solidFill>
                  <a:schemeClr val="tx1">
                    <a:tint val="75000"/>
                  </a:schemeClr>
                </a:solidFill>
              </a:defRPr>
            </a:lvl3pPr>
            <a:lvl4pPr marL="182851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01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5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0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5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0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84CE9-B8D8-FA48-90A4-75C48B7D81A5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9B2FC-2C92-E34E-99FE-1757F45A7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023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3"/>
            <a:ext cx="5383398" cy="4525963"/>
          </a:xfrm>
        </p:spPr>
        <p:txBody>
          <a:bodyPr/>
          <a:lstStyle>
            <a:lvl1pPr>
              <a:defRPr sz="3700"/>
            </a:lvl1pPr>
            <a:lvl2pPr>
              <a:defRPr sz="3201"/>
            </a:lvl2pPr>
            <a:lvl3pPr>
              <a:defRPr sz="2701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3"/>
            <a:ext cx="5383398" cy="4525963"/>
          </a:xfrm>
        </p:spPr>
        <p:txBody>
          <a:bodyPr/>
          <a:lstStyle>
            <a:lvl1pPr>
              <a:defRPr sz="3700"/>
            </a:lvl1pPr>
            <a:lvl2pPr>
              <a:defRPr sz="3201"/>
            </a:lvl2pPr>
            <a:lvl3pPr>
              <a:defRPr sz="2701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84CE9-B8D8-FA48-90A4-75C48B7D81A5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9B2FC-2C92-E34E-99FE-1757F45A7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61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5"/>
            <a:ext cx="5385514" cy="639763"/>
          </a:xfrm>
        </p:spPr>
        <p:txBody>
          <a:bodyPr anchor="b"/>
          <a:lstStyle>
            <a:lvl1pPr marL="0" indent="0">
              <a:buNone/>
              <a:defRPr sz="3201" b="1"/>
            </a:lvl1pPr>
            <a:lvl2pPr marL="609504" indent="0">
              <a:buNone/>
              <a:defRPr sz="2701" b="1"/>
            </a:lvl2pPr>
            <a:lvl3pPr marL="1219007" indent="0">
              <a:buNone/>
              <a:defRPr sz="2399" b="1"/>
            </a:lvl3pPr>
            <a:lvl4pPr marL="1828511" indent="0">
              <a:buNone/>
              <a:defRPr sz="2099" b="1"/>
            </a:lvl4pPr>
            <a:lvl5pPr marL="2438013" indent="0">
              <a:buNone/>
              <a:defRPr sz="2099" b="1"/>
            </a:lvl5pPr>
            <a:lvl6pPr marL="3047518" indent="0">
              <a:buNone/>
              <a:defRPr sz="2099" b="1"/>
            </a:lvl6pPr>
            <a:lvl7pPr marL="3657020" indent="0">
              <a:buNone/>
              <a:defRPr sz="2099" b="1"/>
            </a:lvl7pPr>
            <a:lvl8pPr marL="4266524" indent="0">
              <a:buNone/>
              <a:defRPr sz="2099" b="1"/>
            </a:lvl8pPr>
            <a:lvl9pPr marL="4876027" indent="0">
              <a:buNone/>
              <a:defRPr sz="20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3201"/>
            </a:lvl1pPr>
            <a:lvl2pPr>
              <a:defRPr sz="2701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7" y="1535115"/>
            <a:ext cx="5387630" cy="639763"/>
          </a:xfrm>
        </p:spPr>
        <p:txBody>
          <a:bodyPr anchor="b"/>
          <a:lstStyle>
            <a:lvl1pPr marL="0" indent="0">
              <a:buNone/>
              <a:defRPr sz="3201" b="1"/>
            </a:lvl1pPr>
            <a:lvl2pPr marL="609504" indent="0">
              <a:buNone/>
              <a:defRPr sz="2701" b="1"/>
            </a:lvl2pPr>
            <a:lvl3pPr marL="1219007" indent="0">
              <a:buNone/>
              <a:defRPr sz="2399" b="1"/>
            </a:lvl3pPr>
            <a:lvl4pPr marL="1828511" indent="0">
              <a:buNone/>
              <a:defRPr sz="2099" b="1"/>
            </a:lvl4pPr>
            <a:lvl5pPr marL="2438013" indent="0">
              <a:buNone/>
              <a:defRPr sz="2099" b="1"/>
            </a:lvl5pPr>
            <a:lvl6pPr marL="3047518" indent="0">
              <a:buNone/>
              <a:defRPr sz="2099" b="1"/>
            </a:lvl6pPr>
            <a:lvl7pPr marL="3657020" indent="0">
              <a:buNone/>
              <a:defRPr sz="2099" b="1"/>
            </a:lvl7pPr>
            <a:lvl8pPr marL="4266524" indent="0">
              <a:buNone/>
              <a:defRPr sz="2099" b="1"/>
            </a:lvl8pPr>
            <a:lvl9pPr marL="4876027" indent="0">
              <a:buNone/>
              <a:defRPr sz="20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7" y="2174875"/>
            <a:ext cx="5387630" cy="3951288"/>
          </a:xfrm>
        </p:spPr>
        <p:txBody>
          <a:bodyPr/>
          <a:lstStyle>
            <a:lvl1pPr>
              <a:defRPr sz="3201"/>
            </a:lvl1pPr>
            <a:lvl2pPr>
              <a:defRPr sz="2701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84CE9-B8D8-FA48-90A4-75C48B7D81A5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9B2FC-2C92-E34E-99FE-1757F45A7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12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84CE9-B8D8-FA48-90A4-75C48B7D81A5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9B2FC-2C92-E34E-99FE-1757F45A7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802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84CE9-B8D8-FA48-90A4-75C48B7D81A5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9B2FC-2C92-E34E-99FE-1757F45A7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49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5" y="273051"/>
            <a:ext cx="4010039" cy="1162051"/>
          </a:xfrm>
        </p:spPr>
        <p:txBody>
          <a:bodyPr anchor="b"/>
          <a:lstStyle>
            <a:lvl1pPr algn="l">
              <a:defRPr sz="27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4"/>
            <a:ext cx="6813892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1"/>
            </a:lvl3pPr>
            <a:lvl4pPr>
              <a:defRPr sz="2701"/>
            </a:lvl4pPr>
            <a:lvl5pPr>
              <a:defRPr sz="2701"/>
            </a:lvl5pPr>
            <a:lvl6pPr>
              <a:defRPr sz="2701"/>
            </a:lvl6pPr>
            <a:lvl7pPr>
              <a:defRPr sz="2701"/>
            </a:lvl7pPr>
            <a:lvl8pPr>
              <a:defRPr sz="2701"/>
            </a:lvl8pPr>
            <a:lvl9pPr>
              <a:defRPr sz="27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5" y="1435103"/>
            <a:ext cx="4010039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04" indent="0">
              <a:buNone/>
              <a:defRPr sz="1600"/>
            </a:lvl2pPr>
            <a:lvl3pPr marL="1219007" indent="0">
              <a:buNone/>
              <a:defRPr sz="1300"/>
            </a:lvl3pPr>
            <a:lvl4pPr marL="1828511" indent="0">
              <a:buNone/>
              <a:defRPr sz="1200"/>
            </a:lvl4pPr>
            <a:lvl5pPr marL="2438013" indent="0">
              <a:buNone/>
              <a:defRPr sz="1200"/>
            </a:lvl5pPr>
            <a:lvl6pPr marL="3047518" indent="0">
              <a:buNone/>
              <a:defRPr sz="1200"/>
            </a:lvl6pPr>
            <a:lvl7pPr marL="3657020" indent="0">
              <a:buNone/>
              <a:defRPr sz="1200"/>
            </a:lvl7pPr>
            <a:lvl8pPr marL="4266524" indent="0">
              <a:buNone/>
              <a:defRPr sz="1200"/>
            </a:lvl8pPr>
            <a:lvl9pPr marL="487602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84CE9-B8D8-FA48-90A4-75C48B7D81A5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9B2FC-2C92-E34E-99FE-1757F45A7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141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2"/>
            <a:ext cx="7313295" cy="566739"/>
          </a:xfrm>
        </p:spPr>
        <p:txBody>
          <a:bodyPr anchor="b"/>
          <a:lstStyle>
            <a:lvl1pPr algn="l">
              <a:defRPr sz="27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04" indent="0">
              <a:buNone/>
              <a:defRPr sz="3700"/>
            </a:lvl2pPr>
            <a:lvl3pPr marL="1219007" indent="0">
              <a:buNone/>
              <a:defRPr sz="3201"/>
            </a:lvl3pPr>
            <a:lvl4pPr marL="1828511" indent="0">
              <a:buNone/>
              <a:defRPr sz="2701"/>
            </a:lvl4pPr>
            <a:lvl5pPr marL="2438013" indent="0">
              <a:buNone/>
              <a:defRPr sz="2701"/>
            </a:lvl5pPr>
            <a:lvl6pPr marL="3047518" indent="0">
              <a:buNone/>
              <a:defRPr sz="2701"/>
            </a:lvl6pPr>
            <a:lvl7pPr marL="3657020" indent="0">
              <a:buNone/>
              <a:defRPr sz="2701"/>
            </a:lvl7pPr>
            <a:lvl8pPr marL="4266524" indent="0">
              <a:buNone/>
              <a:defRPr sz="2701"/>
            </a:lvl8pPr>
            <a:lvl9pPr marL="4876027" indent="0">
              <a:buNone/>
              <a:defRPr sz="270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40"/>
            <a:ext cx="7313295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04" indent="0">
              <a:buNone/>
              <a:defRPr sz="1600"/>
            </a:lvl2pPr>
            <a:lvl3pPr marL="1219007" indent="0">
              <a:buNone/>
              <a:defRPr sz="1300"/>
            </a:lvl3pPr>
            <a:lvl4pPr marL="1828511" indent="0">
              <a:buNone/>
              <a:defRPr sz="1200"/>
            </a:lvl4pPr>
            <a:lvl5pPr marL="2438013" indent="0">
              <a:buNone/>
              <a:defRPr sz="1200"/>
            </a:lvl5pPr>
            <a:lvl6pPr marL="3047518" indent="0">
              <a:buNone/>
              <a:defRPr sz="1200"/>
            </a:lvl6pPr>
            <a:lvl7pPr marL="3657020" indent="0">
              <a:buNone/>
              <a:defRPr sz="1200"/>
            </a:lvl7pPr>
            <a:lvl8pPr marL="4266524" indent="0">
              <a:buNone/>
              <a:defRPr sz="1200"/>
            </a:lvl8pPr>
            <a:lvl9pPr marL="487602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84CE9-B8D8-FA48-90A4-75C48B7D81A5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9B2FC-2C92-E34E-99FE-1757F45A7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39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3"/>
            <a:ext cx="10969943" cy="4525963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3"/>
            <a:ext cx="2844059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84CE9-B8D8-FA48-90A4-75C48B7D81A5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3"/>
            <a:ext cx="3859795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6" y="6356353"/>
            <a:ext cx="2844059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9B2FC-2C92-E34E-99FE-1757F45A7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06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504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7" indent="-457127" algn="l" defTabSz="609504" rtl="0" eaLnBrk="1" latinLnBrk="0" hangingPunct="1">
        <a:spcBef>
          <a:spcPct val="20000"/>
        </a:spcBef>
        <a:buFont typeface="Arial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43" indent="-380939" algn="l" defTabSz="609504" rtl="0" eaLnBrk="1" latinLnBrk="0" hangingPunct="1">
        <a:spcBef>
          <a:spcPct val="20000"/>
        </a:spcBef>
        <a:buFont typeface="Arial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758" indent="-304752" algn="l" defTabSz="609504" rtl="0" eaLnBrk="1" latinLnBrk="0" hangingPunct="1">
        <a:spcBef>
          <a:spcPct val="20000"/>
        </a:spcBef>
        <a:buFont typeface="Arial"/>
        <a:buChar char="•"/>
        <a:defRPr sz="3201" kern="1200">
          <a:solidFill>
            <a:schemeClr val="tx1"/>
          </a:solidFill>
          <a:latin typeface="+mn-lt"/>
          <a:ea typeface="+mn-ea"/>
          <a:cs typeface="+mn-cs"/>
        </a:defRPr>
      </a:lvl3pPr>
      <a:lvl4pPr marL="2133263" indent="-304752" algn="l" defTabSz="609504" rtl="0" eaLnBrk="1" latinLnBrk="0" hangingPunct="1">
        <a:spcBef>
          <a:spcPct val="20000"/>
        </a:spcBef>
        <a:buFont typeface="Arial"/>
        <a:buChar char="–"/>
        <a:defRPr sz="2701" kern="1200">
          <a:solidFill>
            <a:schemeClr val="tx1"/>
          </a:solidFill>
          <a:latin typeface="+mn-lt"/>
          <a:ea typeface="+mn-ea"/>
          <a:cs typeface="+mn-cs"/>
        </a:defRPr>
      </a:lvl4pPr>
      <a:lvl5pPr marL="2742766" indent="-304752" algn="l" defTabSz="609504" rtl="0" eaLnBrk="1" latinLnBrk="0" hangingPunct="1">
        <a:spcBef>
          <a:spcPct val="20000"/>
        </a:spcBef>
        <a:buFont typeface="Arial"/>
        <a:buChar char="»"/>
        <a:defRPr sz="2701" kern="1200">
          <a:solidFill>
            <a:schemeClr val="tx1"/>
          </a:solidFill>
          <a:latin typeface="+mn-lt"/>
          <a:ea typeface="+mn-ea"/>
          <a:cs typeface="+mn-cs"/>
        </a:defRPr>
      </a:lvl5pPr>
      <a:lvl6pPr marL="3352268" indent="-304752" algn="l" defTabSz="609504" rtl="0" eaLnBrk="1" latinLnBrk="0" hangingPunct="1">
        <a:spcBef>
          <a:spcPct val="20000"/>
        </a:spcBef>
        <a:buFont typeface="Arial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6pPr>
      <a:lvl7pPr marL="3961773" indent="-304752" algn="l" defTabSz="609504" rtl="0" eaLnBrk="1" latinLnBrk="0" hangingPunct="1">
        <a:spcBef>
          <a:spcPct val="20000"/>
        </a:spcBef>
        <a:buFont typeface="Arial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7pPr>
      <a:lvl8pPr marL="4571276" indent="-304752" algn="l" defTabSz="609504" rtl="0" eaLnBrk="1" latinLnBrk="0" hangingPunct="1">
        <a:spcBef>
          <a:spcPct val="20000"/>
        </a:spcBef>
        <a:buFont typeface="Arial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8pPr>
      <a:lvl9pPr marL="5180779" indent="-304752" algn="l" defTabSz="609504" rtl="0" eaLnBrk="1" latinLnBrk="0" hangingPunct="1">
        <a:spcBef>
          <a:spcPct val="20000"/>
        </a:spcBef>
        <a:buFont typeface="Arial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504" algn="l" defTabSz="6095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9007" algn="l" defTabSz="6095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511" algn="l" defTabSz="6095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8013" algn="l" defTabSz="6095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518" algn="l" defTabSz="6095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7020" algn="l" defTabSz="6095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524" algn="l" defTabSz="6095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6027" algn="l" defTabSz="6095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7.png"/><Relationship Id="rId7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28.pn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3.jpg"/><Relationship Id="rId10" Type="http://schemas.openxmlformats.org/officeDocument/2006/relationships/image" Target="../media/image3.png"/><Relationship Id="rId4" Type="http://schemas.openxmlformats.org/officeDocument/2006/relationships/image" Target="../media/image32.jp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5.png"/><Relationship Id="rId7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36.jpg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7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7.jpg"/><Relationship Id="rId7" Type="http://schemas.openxmlformats.org/officeDocument/2006/relationships/image" Target="../media/image7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40.jpeg"/><Relationship Id="rId7" Type="http://schemas.openxmlformats.org/officeDocument/2006/relationships/image" Target="../media/image7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10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chart" Target="../charts/char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3.wmf"/><Relationship Id="rId18" Type="http://schemas.openxmlformats.org/officeDocument/2006/relationships/oleObject" Target="../embeddings/oleObject5.bin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47.wmf"/><Relationship Id="rId7" Type="http://schemas.openxmlformats.org/officeDocument/2006/relationships/image" Target="../media/image7.png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45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4.bin"/><Relationship Id="rId20" Type="http://schemas.openxmlformats.org/officeDocument/2006/relationships/oleObject" Target="../embeddings/oleObject6.bin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42.wmf"/><Relationship Id="rId5" Type="http://schemas.openxmlformats.org/officeDocument/2006/relationships/image" Target="../media/image6.png"/><Relationship Id="rId15" Type="http://schemas.openxmlformats.org/officeDocument/2006/relationships/image" Target="../media/image44.wmf"/><Relationship Id="rId10" Type="http://schemas.openxmlformats.org/officeDocument/2006/relationships/oleObject" Target="../embeddings/oleObject1.bin"/><Relationship Id="rId19" Type="http://schemas.openxmlformats.org/officeDocument/2006/relationships/image" Target="../media/image46.wmf"/><Relationship Id="rId4" Type="http://schemas.openxmlformats.org/officeDocument/2006/relationships/image" Target="../media/image2.png"/><Relationship Id="rId9" Type="http://schemas.openxmlformats.org/officeDocument/2006/relationships/image" Target="../media/image41.jpeg"/><Relationship Id="rId14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png"/><Relationship Id="rId7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2.jpeg"/><Relationship Id="rId7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10" Type="http://schemas.openxmlformats.org/officeDocument/2006/relationships/image" Target="../media/image3.png"/><Relationship Id="rId4" Type="http://schemas.openxmlformats.org/officeDocument/2006/relationships/image" Target="../media/image23.jpe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F652E7E-61FA-76E3-2724-E88007174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4EA4B0F-3F71-4B1B-A924-7C7B7388580B}"/>
              </a:ext>
            </a:extLst>
          </p:cNvPr>
          <p:cNvSpPr/>
          <p:nvPr/>
        </p:nvSpPr>
        <p:spPr>
          <a:xfrm>
            <a:off x="1" y="5746444"/>
            <a:ext cx="12188825" cy="1110663"/>
          </a:xfrm>
          <a:prstGeom prst="rect">
            <a:avLst/>
          </a:prstGeom>
          <a:solidFill>
            <a:srgbClr val="22AB1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013B7D-1EBC-4779-A33F-992D8206CB09}"/>
              </a:ext>
            </a:extLst>
          </p:cNvPr>
          <p:cNvSpPr txBox="1"/>
          <p:nvPr/>
        </p:nvSpPr>
        <p:spPr>
          <a:xfrm>
            <a:off x="4491600" y="5156364"/>
            <a:ext cx="31233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MGWA 2026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92302FD-B738-4BB1-93DE-5CB4B5A20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86153" y="3821751"/>
            <a:ext cx="5804022" cy="1218038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Roboto-Bold"/>
              </a:rPr>
              <a:t>Arash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Roboto-Bold"/>
              </a:rPr>
              <a:t>Sharifi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Roboto-Bold"/>
              </a:rPr>
              <a:t>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Roboto-Bold"/>
              </a:rPr>
              <a:t>, Sean Ahearn,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Roboto-Bold"/>
              </a:rPr>
              <a:t>Zeneida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Roboto-Bold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Roboto-Bold"/>
              </a:rPr>
              <a:t>Cernada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Roboto-Bold"/>
              </a:rPr>
              <a:t>, Kevin Reagan, Marlon Garcia,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Roboto-Bold"/>
              </a:rPr>
              <a:t>Keiran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Roboto-Bold"/>
              </a:rPr>
              <a:t> Swart and Stephany Rubin Mason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A76FD9-783D-41A8-B378-794F1A4659CB}"/>
              </a:ext>
            </a:extLst>
          </p:cNvPr>
          <p:cNvSpPr txBox="1"/>
          <p:nvPr/>
        </p:nvSpPr>
        <p:spPr>
          <a:xfrm>
            <a:off x="665019" y="6000145"/>
            <a:ext cx="27115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idot" panose="02000503000000020003" pitchFamily="2" charset="-79"/>
              </a:rPr>
              <a:t>Isobarscience.com 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idot" panose="02000503000000020003" pitchFamily="2" charset="-79"/>
              </a:rPr>
              <a:t>info@isobarscience.com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9A4437-4DB4-4C2D-B1D6-C15B6B2B3952}"/>
              </a:ext>
            </a:extLst>
          </p:cNvPr>
          <p:cNvSpPr txBox="1"/>
          <p:nvPr/>
        </p:nvSpPr>
        <p:spPr>
          <a:xfrm>
            <a:off x="8701927" y="5999792"/>
            <a:ext cx="21393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idot" panose="02000503000000020003" pitchFamily="2" charset="-79"/>
              </a:rPr>
              <a:t>Betalabservices.com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idot" panose="02000503000000020003" pitchFamily="2" charset="-79"/>
              </a:rPr>
              <a:t>info@betalabservices.com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4EDA2C-A3D1-2997-470E-DABC07950308}"/>
              </a:ext>
            </a:extLst>
          </p:cNvPr>
          <p:cNvSpPr/>
          <p:nvPr/>
        </p:nvSpPr>
        <p:spPr>
          <a:xfrm rot="1485166">
            <a:off x="4155895" y="2280532"/>
            <a:ext cx="1051167" cy="1027887"/>
          </a:xfrm>
          <a:prstGeom prst="rect">
            <a:avLst/>
          </a:prstGeom>
          <a:solidFill>
            <a:srgbClr val="7F7F7F">
              <a:alpha val="6117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6DB9AD-C16D-0E9D-49BC-93220840099F}"/>
              </a:ext>
            </a:extLst>
          </p:cNvPr>
          <p:cNvSpPr/>
          <p:nvPr/>
        </p:nvSpPr>
        <p:spPr>
          <a:xfrm rot="871730">
            <a:off x="9501337" y="1945838"/>
            <a:ext cx="1179875" cy="1151028"/>
          </a:xfrm>
          <a:prstGeom prst="rect">
            <a:avLst/>
          </a:prstGeom>
          <a:solidFill>
            <a:srgbClr val="7F7F7F">
              <a:alpha val="6117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DDA00D8-B277-4E1D-A3F5-A7BDBC66C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719" y="303634"/>
            <a:ext cx="7766891" cy="3177630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Beyond Conventional Nitrate Isotopes</a:t>
            </a:r>
            <a:b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Multi-isotope Fingerprinting Of Nutrient Contamination In South Florida Surface Waters</a:t>
            </a:r>
            <a:endParaRPr lang="en-US" sz="3200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376525" y="6026105"/>
            <a:ext cx="2423509" cy="506227"/>
            <a:chOff x="1231802" y="5843225"/>
            <a:chExt cx="2423509" cy="506227"/>
          </a:xfrm>
        </p:grpSpPr>
        <p:pic>
          <p:nvPicPr>
            <p:cNvPr id="10" name="Google Shape;219;p38">
              <a:extLst>
                <a:ext uri="{FF2B5EF4-FFF2-40B4-BE49-F238E27FC236}">
                  <a16:creationId xmlns:a16="http://schemas.microsoft.com/office/drawing/2014/main" id="{D10C6EFC-D8CE-4D49-824C-6F7ED04B7A76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399474" y="5876416"/>
              <a:ext cx="1255837" cy="473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395A393-9C6F-D22C-6549-2461434082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31802" y="5843225"/>
              <a:ext cx="1167672" cy="497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6223229" y="6025102"/>
            <a:ext cx="2165050" cy="497260"/>
            <a:chOff x="5076651" y="5843225"/>
            <a:chExt cx="2165050" cy="497260"/>
          </a:xfrm>
        </p:grpSpPr>
        <p:pic>
          <p:nvPicPr>
            <p:cNvPr id="9" name="Google Shape;212;p38">
              <a:extLst>
                <a:ext uri="{FF2B5EF4-FFF2-40B4-BE49-F238E27FC236}">
                  <a16:creationId xmlns:a16="http://schemas.microsoft.com/office/drawing/2014/main" id="{068DD688-AF4A-435F-A658-7F55B6D10419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6">
              <a:alphaModFix/>
            </a:blip>
            <a:srcRect r="69141"/>
            <a:stretch/>
          </p:blipFill>
          <p:spPr>
            <a:xfrm>
              <a:off x="6244323" y="5867161"/>
              <a:ext cx="997378" cy="473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395A393-9C6F-D22C-6549-2461434082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076651" y="5843225"/>
              <a:ext cx="1167672" cy="497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97797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526858" y="465106"/>
            <a:ext cx="6056321" cy="5831326"/>
            <a:chOff x="990600" y="1098905"/>
            <a:chExt cx="5110764" cy="4920896"/>
          </a:xfrm>
        </p:grpSpPr>
        <p:sp>
          <p:nvSpPr>
            <p:cNvPr id="9" name="Rectangle 8"/>
            <p:cNvSpPr/>
            <p:nvPr/>
          </p:nvSpPr>
          <p:spPr>
            <a:xfrm>
              <a:off x="990600" y="1100726"/>
              <a:ext cx="5110764" cy="4919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56482" y="1098906"/>
              <a:ext cx="4842005" cy="4201167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2286000" y="5459040"/>
              <a:ext cx="2438400" cy="412616"/>
              <a:chOff x="76200" y="6051528"/>
              <a:chExt cx="3498356" cy="591978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-18283"/>
              <a:stretch/>
            </p:blipFill>
            <p:spPr>
              <a:xfrm>
                <a:off x="76200" y="6051528"/>
                <a:ext cx="3429000" cy="349272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46355" y="6370468"/>
                <a:ext cx="3328201" cy="273038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5369964" y="1098905"/>
              <a:ext cx="555225" cy="6518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546138" y="4648200"/>
              <a:ext cx="555225" cy="6518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sp>
        <p:nvSpPr>
          <p:cNvPr id="33" name="Rectangle 21">
            <a:extLst>
              <a:ext uri="{FF2B5EF4-FFF2-40B4-BE49-F238E27FC236}">
                <a16:creationId xmlns:a16="http://schemas.microsoft.com/office/drawing/2014/main" id="{C63DC929-B57B-4F03-B025-FA4136BBE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465106"/>
            <a:ext cx="12108449" cy="45719"/>
          </a:xfrm>
          <a:prstGeom prst="rect">
            <a:avLst/>
          </a:prstGeom>
          <a:gradFill flip="none" rotWithShape="1">
            <a:gsLst>
              <a:gs pos="6000">
                <a:schemeClr val="tx1"/>
              </a:gs>
              <a:gs pos="15000">
                <a:schemeClr val="tx1">
                  <a:lumMod val="85000"/>
                  <a:lumOff val="15000"/>
                </a:schemeClr>
              </a:gs>
              <a:gs pos="100000">
                <a:srgbClr val="DDDDDD"/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399"/>
          </a:p>
        </p:txBody>
      </p:sp>
      <p:sp>
        <p:nvSpPr>
          <p:cNvPr id="16" name="TextBox 15"/>
          <p:cNvSpPr txBox="1"/>
          <p:nvPr/>
        </p:nvSpPr>
        <p:spPr>
          <a:xfrm>
            <a:off x="19234" y="576386"/>
            <a:ext cx="3603251" cy="40000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/>
            <a:r>
              <a:rPr lang="en-US" sz="1999" u="sng" dirty="0"/>
              <a:t>Human Impact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59796" y="2275523"/>
            <a:ext cx="34288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Natural flow of water is disturbed to accommodate water supply for heavily populated areas and vast agricultural fields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D2013F-A500-461F-8570-6A084D73D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94"/>
            <a:ext cx="4078345" cy="6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599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Background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" y="6305425"/>
            <a:ext cx="12188825" cy="565882"/>
            <a:chOff x="1" y="6305425"/>
            <a:chExt cx="12188825" cy="565882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4EA4B0F-3F71-4B1B-A924-7C7B7388580B}"/>
                </a:ext>
              </a:extLst>
            </p:cNvPr>
            <p:cNvSpPr/>
            <p:nvPr/>
          </p:nvSpPr>
          <p:spPr>
            <a:xfrm>
              <a:off x="1" y="6305425"/>
              <a:ext cx="12188825" cy="565882"/>
            </a:xfrm>
            <a:prstGeom prst="rect">
              <a:avLst/>
            </a:prstGeom>
            <a:solidFill>
              <a:srgbClr val="22AB1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grpSp>
          <p:nvGrpSpPr>
            <p:cNvPr id="24" name="Group 23"/>
            <p:cNvGrpSpPr>
              <a:grpSpLocks noChangeAspect="1"/>
            </p:cNvGrpSpPr>
            <p:nvPr/>
          </p:nvGrpSpPr>
          <p:grpSpPr>
            <a:xfrm>
              <a:off x="9526697" y="6452458"/>
              <a:ext cx="1321914" cy="274320"/>
              <a:chOff x="1231802" y="5843225"/>
              <a:chExt cx="2423509" cy="506227"/>
            </a:xfrm>
          </p:grpSpPr>
          <p:pic>
            <p:nvPicPr>
              <p:cNvPr id="31" name="Google Shape;219;p38">
                <a:extLst>
                  <a:ext uri="{FF2B5EF4-FFF2-40B4-BE49-F238E27FC236}">
                    <a16:creationId xmlns:a16="http://schemas.microsoft.com/office/drawing/2014/main" id="{D10C6EFC-D8CE-4D49-824C-6F7ED04B7A76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2399474" y="5876416"/>
                <a:ext cx="1255837" cy="4730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1395A393-9C6F-D22C-6549-2461434082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231802" y="5843225"/>
                <a:ext cx="1167672" cy="4972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" name="Group 24"/>
            <p:cNvGrpSpPr>
              <a:grpSpLocks noChangeAspect="1"/>
            </p:cNvGrpSpPr>
            <p:nvPr/>
          </p:nvGrpSpPr>
          <p:grpSpPr>
            <a:xfrm>
              <a:off x="10914070" y="6457228"/>
              <a:ext cx="1194378" cy="274320"/>
              <a:chOff x="5076651" y="5843225"/>
              <a:chExt cx="2165050" cy="497260"/>
            </a:xfrm>
          </p:grpSpPr>
          <p:pic>
            <p:nvPicPr>
              <p:cNvPr id="29" name="Google Shape;212;p38">
                <a:extLst>
                  <a:ext uri="{FF2B5EF4-FFF2-40B4-BE49-F238E27FC236}">
                    <a16:creationId xmlns:a16="http://schemas.microsoft.com/office/drawing/2014/main" id="{068DD688-AF4A-435F-A658-7F55B6D10419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7">
                <a:alphaModFix/>
              </a:blip>
              <a:srcRect r="69141"/>
              <a:stretch/>
            </p:blipFill>
            <p:spPr>
              <a:xfrm>
                <a:off x="6244323" y="5867161"/>
                <a:ext cx="997378" cy="4733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1395A393-9C6F-D22C-6549-2461434082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076651" y="5843225"/>
                <a:ext cx="1167672" cy="4972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6" name="TextBox 25"/>
            <p:cNvSpPr txBox="1"/>
            <p:nvPr/>
          </p:nvSpPr>
          <p:spPr>
            <a:xfrm>
              <a:off x="360502" y="6409378"/>
              <a:ext cx="45152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DISCLAIMER: This presentation is the property of SGS Isobar Science and may not be distribute, reproduced, or modified without the prior written consent from SGS Isobar Science.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526858" y="6409378"/>
              <a:ext cx="513477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Copyright </a:t>
              </a:r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©2025. SGS Isobar Science. All Rights Reserved</a:t>
              </a:r>
              <a:endParaRPr lang="en-US" sz="800" dirty="0"/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360502" y="6452458"/>
              <a:ext cx="0" cy="2954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9905765" y="124181"/>
            <a:ext cx="2108096" cy="440343"/>
            <a:chOff x="1231802" y="5843225"/>
            <a:chExt cx="2423509" cy="506227"/>
          </a:xfrm>
        </p:grpSpPr>
        <p:pic>
          <p:nvPicPr>
            <p:cNvPr id="35" name="Google Shape;219;p38">
              <a:extLst>
                <a:ext uri="{FF2B5EF4-FFF2-40B4-BE49-F238E27FC236}">
                  <a16:creationId xmlns:a16="http://schemas.microsoft.com/office/drawing/2014/main" id="{D10C6EFC-D8CE-4D49-824C-6F7ED04B7A76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399474" y="5876416"/>
              <a:ext cx="1255837" cy="473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395A393-9C6F-D22C-6549-2461434082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31802" y="5843225"/>
              <a:ext cx="1167672" cy="497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94190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21">
            <a:extLst>
              <a:ext uri="{FF2B5EF4-FFF2-40B4-BE49-F238E27FC236}">
                <a16:creationId xmlns:a16="http://schemas.microsoft.com/office/drawing/2014/main" id="{C63DC929-B57B-4F03-B025-FA4136BBE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465106"/>
            <a:ext cx="12108449" cy="45719"/>
          </a:xfrm>
          <a:prstGeom prst="rect">
            <a:avLst/>
          </a:prstGeom>
          <a:gradFill flip="none" rotWithShape="1">
            <a:gsLst>
              <a:gs pos="6000">
                <a:schemeClr val="tx1"/>
              </a:gs>
              <a:gs pos="15000">
                <a:schemeClr val="tx1">
                  <a:lumMod val="85000"/>
                  <a:lumOff val="15000"/>
                </a:schemeClr>
              </a:gs>
              <a:gs pos="100000">
                <a:srgbClr val="DDDDDD"/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399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868" y="524136"/>
            <a:ext cx="6396760" cy="63530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696973" y="6047006"/>
            <a:ext cx="3656648" cy="276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Cui et al., 2016, Environ Earth </a:t>
            </a:r>
            <a:r>
              <a:rPr lang="en-US" sz="1200" b="1" i="1" dirty="0" err="1"/>
              <a:t>Sci</a:t>
            </a:r>
            <a:endParaRPr lang="en-US" sz="1200" b="1" i="1" dirty="0"/>
          </a:p>
        </p:txBody>
      </p:sp>
      <p:sp>
        <p:nvSpPr>
          <p:cNvPr id="12" name="Rectangle 11"/>
          <p:cNvSpPr/>
          <p:nvPr/>
        </p:nvSpPr>
        <p:spPr>
          <a:xfrm>
            <a:off x="288758" y="1701940"/>
            <a:ext cx="4238099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266" indent="-11426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Susceptible to contamination from land use practices</a:t>
            </a:r>
          </a:p>
          <a:p>
            <a:pPr marL="114266" indent="-11426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Vulnerable to nitrogen contamination</a:t>
            </a:r>
          </a:p>
          <a:p>
            <a:pPr marL="114266" indent="-11426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Shallow water table depth, high nitrate concentrations</a:t>
            </a:r>
          </a:p>
          <a:p>
            <a:r>
              <a:rPr lang="en-US" sz="2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729" y="576386"/>
            <a:ext cx="3603251" cy="40000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/>
            <a:r>
              <a:rPr lang="en-US" sz="1999" u="sng" dirty="0"/>
              <a:t>Human Impact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8066F0-D79F-4C91-87F7-F019F1565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94"/>
            <a:ext cx="4078345" cy="6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599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Background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0" y="6295882"/>
            <a:ext cx="12188825" cy="565882"/>
            <a:chOff x="1" y="6305425"/>
            <a:chExt cx="12188825" cy="56588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4EA4B0F-3F71-4B1B-A924-7C7B7388580B}"/>
                </a:ext>
              </a:extLst>
            </p:cNvPr>
            <p:cNvSpPr/>
            <p:nvPr/>
          </p:nvSpPr>
          <p:spPr>
            <a:xfrm>
              <a:off x="1" y="6305425"/>
              <a:ext cx="12188825" cy="565882"/>
            </a:xfrm>
            <a:prstGeom prst="rect">
              <a:avLst/>
            </a:prstGeom>
            <a:solidFill>
              <a:srgbClr val="22AB1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grpSp>
          <p:nvGrpSpPr>
            <p:cNvPr id="19" name="Group 18"/>
            <p:cNvGrpSpPr>
              <a:grpSpLocks noChangeAspect="1"/>
            </p:cNvGrpSpPr>
            <p:nvPr/>
          </p:nvGrpSpPr>
          <p:grpSpPr>
            <a:xfrm>
              <a:off x="9526697" y="6452458"/>
              <a:ext cx="1321914" cy="274320"/>
              <a:chOff x="1231802" y="5843225"/>
              <a:chExt cx="2423509" cy="506227"/>
            </a:xfrm>
          </p:grpSpPr>
          <p:pic>
            <p:nvPicPr>
              <p:cNvPr id="26" name="Google Shape;219;p38">
                <a:extLst>
                  <a:ext uri="{FF2B5EF4-FFF2-40B4-BE49-F238E27FC236}">
                    <a16:creationId xmlns:a16="http://schemas.microsoft.com/office/drawing/2014/main" id="{D10C6EFC-D8CE-4D49-824C-6F7ED04B7A76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399474" y="5876416"/>
                <a:ext cx="1255837" cy="4730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1395A393-9C6F-D22C-6549-2461434082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231802" y="5843225"/>
                <a:ext cx="1167672" cy="4972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" name="Group 19"/>
            <p:cNvGrpSpPr>
              <a:grpSpLocks noChangeAspect="1"/>
            </p:cNvGrpSpPr>
            <p:nvPr/>
          </p:nvGrpSpPr>
          <p:grpSpPr>
            <a:xfrm>
              <a:off x="10914070" y="6457228"/>
              <a:ext cx="1194378" cy="274320"/>
              <a:chOff x="5076651" y="5843225"/>
              <a:chExt cx="2165050" cy="497260"/>
            </a:xfrm>
          </p:grpSpPr>
          <p:pic>
            <p:nvPicPr>
              <p:cNvPr id="24" name="Google Shape;212;p38">
                <a:extLst>
                  <a:ext uri="{FF2B5EF4-FFF2-40B4-BE49-F238E27FC236}">
                    <a16:creationId xmlns:a16="http://schemas.microsoft.com/office/drawing/2014/main" id="{068DD688-AF4A-435F-A658-7F55B6D10419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5">
                <a:alphaModFix/>
              </a:blip>
              <a:srcRect r="69141"/>
              <a:stretch/>
            </p:blipFill>
            <p:spPr>
              <a:xfrm>
                <a:off x="6244323" y="5867161"/>
                <a:ext cx="997378" cy="4733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1395A393-9C6F-D22C-6549-2461434082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076651" y="5843225"/>
                <a:ext cx="1167672" cy="4972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TextBox 20"/>
            <p:cNvSpPr txBox="1"/>
            <p:nvPr/>
          </p:nvSpPr>
          <p:spPr>
            <a:xfrm>
              <a:off x="360502" y="6409378"/>
              <a:ext cx="45152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DISCLAIMER: This presentation is the property of SGS Isobar Science and may not be distribute, reproduced, or modified without the prior written consent from SGS Isobar Science.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526858" y="6409378"/>
              <a:ext cx="513477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Copyright </a:t>
              </a:r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©2025. SGS Isobar Science. All Rights Reserved</a:t>
              </a:r>
              <a:endParaRPr lang="en-US" sz="800" dirty="0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360502" y="6452458"/>
              <a:ext cx="0" cy="2954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"/>
          <a:srcRect l="10774" t="92678" r="44085" b="807"/>
          <a:stretch/>
        </p:blipFill>
        <p:spPr>
          <a:xfrm>
            <a:off x="7133630" y="5267742"/>
            <a:ext cx="2887579" cy="413887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9905765" y="124181"/>
            <a:ext cx="2108096" cy="440343"/>
            <a:chOff x="1231802" y="5843225"/>
            <a:chExt cx="2423509" cy="506227"/>
          </a:xfrm>
        </p:grpSpPr>
        <p:pic>
          <p:nvPicPr>
            <p:cNvPr id="29" name="Google Shape;219;p38">
              <a:extLst>
                <a:ext uri="{FF2B5EF4-FFF2-40B4-BE49-F238E27FC236}">
                  <a16:creationId xmlns:a16="http://schemas.microsoft.com/office/drawing/2014/main" id="{D10C6EFC-D8CE-4D49-824C-6F7ED04B7A76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399474" y="5876416"/>
              <a:ext cx="1255837" cy="473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395A393-9C6F-D22C-6549-2461434082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31802" y="5843225"/>
              <a:ext cx="1167672" cy="497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54498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1">
            <a:extLst>
              <a:ext uri="{FF2B5EF4-FFF2-40B4-BE49-F238E27FC236}">
                <a16:creationId xmlns:a16="http://schemas.microsoft.com/office/drawing/2014/main" id="{C63DC929-B57B-4F03-B025-FA4136BBE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465106"/>
            <a:ext cx="12108449" cy="45719"/>
          </a:xfrm>
          <a:prstGeom prst="rect">
            <a:avLst/>
          </a:prstGeom>
          <a:gradFill flip="none" rotWithShape="1">
            <a:gsLst>
              <a:gs pos="6000">
                <a:schemeClr val="tx1"/>
              </a:gs>
              <a:gs pos="15000">
                <a:schemeClr val="tx1">
                  <a:lumMod val="85000"/>
                  <a:lumOff val="15000"/>
                </a:schemeClr>
              </a:gs>
              <a:gs pos="100000">
                <a:srgbClr val="DDDDDD"/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399"/>
          </a:p>
        </p:txBody>
      </p:sp>
      <p:sp>
        <p:nvSpPr>
          <p:cNvPr id="6" name="TextBox 5"/>
          <p:cNvSpPr txBox="1"/>
          <p:nvPr/>
        </p:nvSpPr>
        <p:spPr>
          <a:xfrm>
            <a:off x="80058" y="576386"/>
            <a:ext cx="3603251" cy="40000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/>
            <a:r>
              <a:rPr lang="en-US" sz="1999" u="sng" dirty="0"/>
              <a:t>Sources of Contamination</a:t>
            </a:r>
          </a:p>
        </p:txBody>
      </p:sp>
      <p:pic>
        <p:nvPicPr>
          <p:cNvPr id="7" name="Google Shape;191;p25"/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85245" y="2477135"/>
            <a:ext cx="9598750" cy="438912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92;p25"/>
          <p:cNvSpPr txBox="1"/>
          <p:nvPr/>
        </p:nvSpPr>
        <p:spPr>
          <a:xfrm>
            <a:off x="1128609" y="890440"/>
            <a:ext cx="4678001" cy="1270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115853" indent="-115853">
              <a:buFont typeface="Arial" panose="020B0604020202020204" pitchFamily="34" charset="0"/>
              <a:buChar char="•"/>
            </a:pPr>
            <a:r>
              <a:rPr lang="en" sz="2399" dirty="0">
                <a:solidFill>
                  <a:schemeClr val="bg1"/>
                </a:solidFill>
              </a:rPr>
              <a:t>Nonpoint sources and point sources contamination can be difficult to distinguish. </a:t>
            </a:r>
            <a:endParaRPr sz="2399" dirty="0">
              <a:solidFill>
                <a:schemeClr val="bg1"/>
              </a:solidFill>
            </a:endParaRPr>
          </a:p>
          <a:p>
            <a:endParaRPr sz="2399" dirty="0">
              <a:solidFill>
                <a:schemeClr val="bg1"/>
              </a:solidFill>
            </a:endParaRPr>
          </a:p>
        </p:txBody>
      </p:sp>
      <p:sp>
        <p:nvSpPr>
          <p:cNvPr id="9" name="Google Shape;192;p25"/>
          <p:cNvSpPr txBox="1"/>
          <p:nvPr/>
        </p:nvSpPr>
        <p:spPr>
          <a:xfrm>
            <a:off x="5767996" y="890439"/>
            <a:ext cx="5255887" cy="1538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115853" indent="-115853">
              <a:buFont typeface="Arial" panose="020B0604020202020204" pitchFamily="34" charset="0"/>
              <a:buChar char="•"/>
            </a:pPr>
            <a:r>
              <a:rPr lang="en" sz="2399" dirty="0">
                <a:solidFill>
                  <a:schemeClr val="bg1"/>
                </a:solidFill>
              </a:rPr>
              <a:t>When mitigating nutrients or developing wetland project it is necessary to understand the sources of nutrients into and out of a system.     </a:t>
            </a:r>
            <a:endParaRPr sz="2399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FB7051-0965-4026-9746-5F73F63B6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94"/>
            <a:ext cx="4078345" cy="6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599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Background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" y="6305425"/>
            <a:ext cx="12188825" cy="565882"/>
            <a:chOff x="1" y="6305425"/>
            <a:chExt cx="12188825" cy="56588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4EA4B0F-3F71-4B1B-A924-7C7B7388580B}"/>
                </a:ext>
              </a:extLst>
            </p:cNvPr>
            <p:cNvSpPr/>
            <p:nvPr/>
          </p:nvSpPr>
          <p:spPr>
            <a:xfrm>
              <a:off x="1" y="6305425"/>
              <a:ext cx="12188825" cy="565882"/>
            </a:xfrm>
            <a:prstGeom prst="rect">
              <a:avLst/>
            </a:prstGeom>
            <a:solidFill>
              <a:srgbClr val="22AB1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grpSp>
          <p:nvGrpSpPr>
            <p:cNvPr id="16" name="Group 15"/>
            <p:cNvGrpSpPr>
              <a:grpSpLocks noChangeAspect="1"/>
            </p:cNvGrpSpPr>
            <p:nvPr/>
          </p:nvGrpSpPr>
          <p:grpSpPr>
            <a:xfrm>
              <a:off x="9526697" y="6452458"/>
              <a:ext cx="1321914" cy="274320"/>
              <a:chOff x="1231802" y="5843225"/>
              <a:chExt cx="2423509" cy="506227"/>
            </a:xfrm>
          </p:grpSpPr>
          <p:pic>
            <p:nvPicPr>
              <p:cNvPr id="23" name="Google Shape;219;p38">
                <a:extLst>
                  <a:ext uri="{FF2B5EF4-FFF2-40B4-BE49-F238E27FC236}">
                    <a16:creationId xmlns:a16="http://schemas.microsoft.com/office/drawing/2014/main" id="{D10C6EFC-D8CE-4D49-824C-6F7ED04B7A76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399474" y="5876416"/>
                <a:ext cx="1255837" cy="4730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1395A393-9C6F-D22C-6549-2461434082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231802" y="5843225"/>
                <a:ext cx="1167672" cy="4972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oup 16"/>
            <p:cNvGrpSpPr>
              <a:grpSpLocks noChangeAspect="1"/>
            </p:cNvGrpSpPr>
            <p:nvPr/>
          </p:nvGrpSpPr>
          <p:grpSpPr>
            <a:xfrm>
              <a:off x="10914070" y="6457228"/>
              <a:ext cx="1194378" cy="274320"/>
              <a:chOff x="5076651" y="5843225"/>
              <a:chExt cx="2165050" cy="497260"/>
            </a:xfrm>
          </p:grpSpPr>
          <p:pic>
            <p:nvPicPr>
              <p:cNvPr id="21" name="Google Shape;212;p38">
                <a:extLst>
                  <a:ext uri="{FF2B5EF4-FFF2-40B4-BE49-F238E27FC236}">
                    <a16:creationId xmlns:a16="http://schemas.microsoft.com/office/drawing/2014/main" id="{068DD688-AF4A-435F-A658-7F55B6D10419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5">
                <a:alphaModFix/>
              </a:blip>
              <a:srcRect r="69141"/>
              <a:stretch/>
            </p:blipFill>
            <p:spPr>
              <a:xfrm>
                <a:off x="6244323" y="5867161"/>
                <a:ext cx="997378" cy="4733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1395A393-9C6F-D22C-6549-2461434082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076651" y="5843225"/>
                <a:ext cx="1167672" cy="4972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360502" y="6409378"/>
              <a:ext cx="45152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DISCLAIMER: This presentation is the property of SGS Isobar Science and may not be distribute, reproduced, or modified without the prior written consent from SGS Isobar Science.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26858" y="6409378"/>
              <a:ext cx="513477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Copyright </a:t>
              </a:r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©2025. SGS Isobar Science. All Rights Reserved</a:t>
              </a:r>
              <a:endParaRPr lang="en-US" sz="800" dirty="0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360502" y="6452458"/>
              <a:ext cx="0" cy="2954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Google Shape;191;p25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32341" t="95964" r="31861"/>
          <a:stretch/>
        </p:blipFill>
        <p:spPr>
          <a:xfrm>
            <a:off x="1285245" y="6218558"/>
            <a:ext cx="1773743" cy="914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" name="Group 26"/>
          <p:cNvGrpSpPr/>
          <p:nvPr/>
        </p:nvGrpSpPr>
        <p:grpSpPr>
          <a:xfrm>
            <a:off x="9905765" y="124181"/>
            <a:ext cx="2108096" cy="440343"/>
            <a:chOff x="1231802" y="5843225"/>
            <a:chExt cx="2423509" cy="506227"/>
          </a:xfrm>
        </p:grpSpPr>
        <p:pic>
          <p:nvPicPr>
            <p:cNvPr id="28" name="Google Shape;219;p38">
              <a:extLst>
                <a:ext uri="{FF2B5EF4-FFF2-40B4-BE49-F238E27FC236}">
                  <a16:creationId xmlns:a16="http://schemas.microsoft.com/office/drawing/2014/main" id="{D10C6EFC-D8CE-4D49-824C-6F7ED04B7A76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399474" y="5876416"/>
              <a:ext cx="1255837" cy="473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395A393-9C6F-D22C-6549-2461434082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31802" y="5843225"/>
              <a:ext cx="1167672" cy="497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73147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1">
            <a:extLst>
              <a:ext uri="{FF2B5EF4-FFF2-40B4-BE49-F238E27FC236}">
                <a16:creationId xmlns:a16="http://schemas.microsoft.com/office/drawing/2014/main" id="{C63DC929-B57B-4F03-B025-FA4136BBE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465106"/>
            <a:ext cx="12108449" cy="45719"/>
          </a:xfrm>
          <a:prstGeom prst="rect">
            <a:avLst/>
          </a:prstGeom>
          <a:gradFill flip="none" rotWithShape="1">
            <a:gsLst>
              <a:gs pos="6000">
                <a:schemeClr val="tx1"/>
              </a:gs>
              <a:gs pos="15000">
                <a:schemeClr val="tx1">
                  <a:lumMod val="85000"/>
                  <a:lumOff val="15000"/>
                </a:schemeClr>
              </a:gs>
              <a:gs pos="100000">
                <a:srgbClr val="DDDDDD"/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399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090" y="516893"/>
            <a:ext cx="7146306" cy="592653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92;p25"/>
          <p:cNvSpPr txBox="1"/>
          <p:nvPr/>
        </p:nvSpPr>
        <p:spPr>
          <a:xfrm>
            <a:off x="712401" y="737875"/>
            <a:ext cx="2760261" cy="5491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115853" indent="-11585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schemeClr val="bg1"/>
                </a:solidFill>
              </a:rPr>
              <a:t>Six sites were randomly selected in S Florida</a:t>
            </a:r>
          </a:p>
          <a:p>
            <a:pPr marL="115853" indent="-11585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schemeClr val="bg1"/>
                </a:solidFill>
              </a:rPr>
              <a:t>Water samples were analyzed for </a:t>
            </a:r>
          </a:p>
          <a:p>
            <a:pPr marL="284078" indent="115853">
              <a:buSzPct val="70000"/>
              <a:buFont typeface="Courier New" panose="02070309020205020404" pitchFamily="49" charset="0"/>
              <a:buChar char="o"/>
            </a:pPr>
            <a:r>
              <a:rPr lang="en-US" sz="2399" dirty="0">
                <a:solidFill>
                  <a:schemeClr val="bg1"/>
                </a:solidFill>
              </a:rPr>
              <a:t>δ</a:t>
            </a:r>
            <a:r>
              <a:rPr lang="en-US" sz="2399" baseline="30000" dirty="0">
                <a:solidFill>
                  <a:schemeClr val="bg1"/>
                </a:solidFill>
              </a:rPr>
              <a:t>18</a:t>
            </a:r>
            <a:r>
              <a:rPr lang="en-US" sz="2399" dirty="0">
                <a:solidFill>
                  <a:schemeClr val="bg1"/>
                </a:solidFill>
              </a:rPr>
              <a:t>O</a:t>
            </a:r>
          </a:p>
          <a:p>
            <a:pPr marL="284078" indent="115853">
              <a:buSzPct val="70000"/>
              <a:buFont typeface="Courier New" panose="02070309020205020404" pitchFamily="49" charset="0"/>
              <a:buChar char="o"/>
            </a:pPr>
            <a:r>
              <a:rPr lang="en-US" sz="2399" dirty="0">
                <a:solidFill>
                  <a:schemeClr val="bg1"/>
                </a:solidFill>
              </a:rPr>
              <a:t>δ</a:t>
            </a:r>
            <a:r>
              <a:rPr lang="en-US" sz="2399" baseline="30000" dirty="0">
                <a:solidFill>
                  <a:schemeClr val="bg1"/>
                </a:solidFill>
              </a:rPr>
              <a:t>2</a:t>
            </a:r>
            <a:r>
              <a:rPr lang="en-US" sz="2399" dirty="0">
                <a:solidFill>
                  <a:schemeClr val="bg1"/>
                </a:solidFill>
              </a:rPr>
              <a:t>H</a:t>
            </a:r>
          </a:p>
          <a:p>
            <a:pPr marL="284078" indent="115853">
              <a:buSzPct val="70000"/>
              <a:buFont typeface="Courier New" panose="02070309020205020404" pitchFamily="49" charset="0"/>
              <a:buChar char="o"/>
            </a:pPr>
            <a:r>
              <a:rPr lang="el-GR" sz="23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l-GR" sz="2399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sz="23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399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NO3</a:t>
            </a:r>
            <a:endParaRPr lang="en-US" sz="2399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078" indent="115853">
              <a:buSzPct val="70000"/>
              <a:buFont typeface="Courier New" panose="02070309020205020404" pitchFamily="49" charset="0"/>
              <a:buChar char="o"/>
            </a:pPr>
            <a:r>
              <a:rPr lang="el-GR" sz="23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l-GR" sz="2399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23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399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NO3</a:t>
            </a:r>
            <a:endParaRPr lang="en-US" sz="2399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078" indent="115853">
              <a:buSzPct val="70000"/>
              <a:buFont typeface="Courier New" panose="02070309020205020404" pitchFamily="49" charset="0"/>
              <a:buChar char="o"/>
            </a:pPr>
            <a:r>
              <a:rPr lang="el-GR" sz="23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l-GR" sz="2399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sz="23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399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PO4</a:t>
            </a:r>
            <a:endParaRPr lang="en-US" sz="2399" dirty="0">
              <a:solidFill>
                <a:schemeClr val="bg1"/>
              </a:solidFill>
            </a:endParaRPr>
          </a:p>
          <a:p>
            <a:pPr marL="284078" indent="115853">
              <a:buSzPct val="70000"/>
              <a:buFont typeface="Courier New" panose="02070309020205020404" pitchFamily="49" charset="0"/>
              <a:buChar char="o"/>
            </a:pPr>
            <a:r>
              <a:rPr lang="el-GR" sz="23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 </a:t>
            </a:r>
            <a:r>
              <a:rPr lang="el-GR" sz="2399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23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  <a:p>
            <a:pPr marL="284078" indent="115853">
              <a:buSzPct val="70000"/>
              <a:buFont typeface="Courier New" panose="02070309020205020404" pitchFamily="49" charset="0"/>
              <a:buChar char="o"/>
            </a:pPr>
            <a:r>
              <a:rPr lang="en-US" sz="2399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</a:t>
            </a:r>
            <a:r>
              <a:rPr lang="en-US" sz="23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Sr/</a:t>
            </a:r>
            <a:r>
              <a:rPr lang="en-US" sz="2399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</a:t>
            </a:r>
            <a:r>
              <a:rPr lang="en-US" sz="23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05A207-928A-4979-A10A-4EAA4AEC5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1" y="1"/>
            <a:ext cx="59436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Materials and Methods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C06EFAC-A278-4CE6-BE19-3FDFC60468F8}"/>
              </a:ext>
            </a:extLst>
          </p:cNvPr>
          <p:cNvGrpSpPr/>
          <p:nvPr/>
        </p:nvGrpSpPr>
        <p:grpSpPr>
          <a:xfrm>
            <a:off x="4060310" y="4398015"/>
            <a:ext cx="2968165" cy="1853511"/>
            <a:chOff x="3561153" y="4717229"/>
            <a:chExt cx="2968165" cy="1853511"/>
          </a:xfrm>
        </p:grpSpPr>
        <p:pic>
          <p:nvPicPr>
            <p:cNvPr id="13" name="Picture 12" descr="Map&#10;&#10;Description automatically generated">
              <a:extLst>
                <a:ext uri="{FF2B5EF4-FFF2-40B4-BE49-F238E27FC236}">
                  <a16:creationId xmlns:a16="http://schemas.microsoft.com/office/drawing/2014/main" id="{7E9C7EEE-E2D7-4F44-846B-178A2195B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1153" y="4717229"/>
              <a:ext cx="2968165" cy="1853511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6EEDCAB-E29C-4DCC-88B4-9BEB41605621}"/>
                </a:ext>
              </a:extLst>
            </p:cNvPr>
            <p:cNvSpPr/>
            <p:nvPr/>
          </p:nvSpPr>
          <p:spPr>
            <a:xfrm>
              <a:off x="3561153" y="6204950"/>
              <a:ext cx="946937" cy="365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1F28A8-E637-4559-AB4B-6244B0DDDCA2}"/>
                </a:ext>
              </a:extLst>
            </p:cNvPr>
            <p:cNvSpPr/>
            <p:nvPr/>
          </p:nvSpPr>
          <p:spPr>
            <a:xfrm>
              <a:off x="5891477" y="6332294"/>
              <a:ext cx="241258" cy="19658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 descr="Map&#10;&#10;Description automatically generated">
            <a:extLst>
              <a:ext uri="{FF2B5EF4-FFF2-40B4-BE49-F238E27FC236}">
                <a16:creationId xmlns:a16="http://schemas.microsoft.com/office/drawing/2014/main" id="{9C9A4B87-B446-05AB-9D08-866FA42A2D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71214" t="36927" b="44489"/>
          <a:stretch/>
        </p:blipFill>
        <p:spPr>
          <a:xfrm>
            <a:off x="8368611" y="2565759"/>
            <a:ext cx="1198141" cy="914400"/>
          </a:xfrm>
          <a:prstGeom prst="rect">
            <a:avLst/>
          </a:prstGeom>
        </p:spPr>
      </p:pic>
      <p:pic>
        <p:nvPicPr>
          <p:cNvPr id="18" name="Picture 17" descr="Map&#10;&#10;Description automatically generated">
            <a:extLst>
              <a:ext uri="{FF2B5EF4-FFF2-40B4-BE49-F238E27FC236}">
                <a16:creationId xmlns:a16="http://schemas.microsoft.com/office/drawing/2014/main" id="{39791E57-4FD5-1E04-E7ED-9724D1A325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71202" t="18180" r="-1" b="62809"/>
          <a:stretch/>
        </p:blipFill>
        <p:spPr>
          <a:xfrm>
            <a:off x="10224224" y="2390189"/>
            <a:ext cx="1171749" cy="914400"/>
          </a:xfrm>
          <a:prstGeom prst="rect">
            <a:avLst/>
          </a:prstGeom>
        </p:spPr>
      </p:pic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7D76F620-A17F-E8DE-5D5E-C2C98654FA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42358" r="28568" b="81680"/>
          <a:stretch/>
        </p:blipFill>
        <p:spPr>
          <a:xfrm>
            <a:off x="9859409" y="1431978"/>
            <a:ext cx="1227562" cy="914400"/>
          </a:xfrm>
          <a:prstGeom prst="rect">
            <a:avLst/>
          </a:prstGeom>
        </p:spPr>
      </p:pic>
      <p:pic>
        <p:nvPicPr>
          <p:cNvPr id="20" name="Picture 19" descr="Map&#10;&#10;Description automatically generated">
            <a:extLst>
              <a:ext uri="{FF2B5EF4-FFF2-40B4-BE49-F238E27FC236}">
                <a16:creationId xmlns:a16="http://schemas.microsoft.com/office/drawing/2014/main" id="{4DC70AAD-755E-E141-5E1C-6E3AD5402B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3338" r="57983" b="81899"/>
          <a:stretch/>
        </p:blipFill>
        <p:spPr>
          <a:xfrm>
            <a:off x="7117782" y="1431978"/>
            <a:ext cx="1225538" cy="914400"/>
          </a:xfrm>
          <a:prstGeom prst="rect">
            <a:avLst/>
          </a:prstGeom>
        </p:spPr>
      </p:pic>
      <p:pic>
        <p:nvPicPr>
          <p:cNvPr id="22" name="Picture 21" descr="Map&#10;&#10;Description automatically generated">
            <a:extLst>
              <a:ext uri="{FF2B5EF4-FFF2-40B4-BE49-F238E27FC236}">
                <a16:creationId xmlns:a16="http://schemas.microsoft.com/office/drawing/2014/main" id="{1C6625CB-47DC-0612-A50C-23AFB6C5D5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957" t="74128" r="29110"/>
          <a:stretch/>
        </p:blipFill>
        <p:spPr>
          <a:xfrm>
            <a:off x="8984366" y="4904793"/>
            <a:ext cx="914400" cy="1219504"/>
          </a:xfrm>
          <a:prstGeom prst="rect">
            <a:avLst/>
          </a:prstGeom>
        </p:spPr>
      </p:pic>
      <p:pic>
        <p:nvPicPr>
          <p:cNvPr id="23" name="Picture 22" descr="Map&#10;&#10;Description automatically generated">
            <a:extLst>
              <a:ext uri="{FF2B5EF4-FFF2-40B4-BE49-F238E27FC236}">
                <a16:creationId xmlns:a16="http://schemas.microsoft.com/office/drawing/2014/main" id="{F988FD6B-B061-73B3-D1D4-F7D0D41CA5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627" t="55671" b="26160"/>
          <a:stretch/>
        </p:blipFill>
        <p:spPr>
          <a:xfrm>
            <a:off x="7304056" y="3612011"/>
            <a:ext cx="1207906" cy="9144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" y="6305425"/>
            <a:ext cx="12188825" cy="565882"/>
            <a:chOff x="1" y="6305425"/>
            <a:chExt cx="12188825" cy="56588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4EA4B0F-3F71-4B1B-A924-7C7B7388580B}"/>
                </a:ext>
              </a:extLst>
            </p:cNvPr>
            <p:cNvSpPr/>
            <p:nvPr/>
          </p:nvSpPr>
          <p:spPr>
            <a:xfrm>
              <a:off x="1" y="6305425"/>
              <a:ext cx="12188825" cy="565882"/>
            </a:xfrm>
            <a:prstGeom prst="rect">
              <a:avLst/>
            </a:prstGeom>
            <a:solidFill>
              <a:srgbClr val="22AB1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grpSp>
          <p:nvGrpSpPr>
            <p:cNvPr id="25" name="Group 24"/>
            <p:cNvGrpSpPr>
              <a:grpSpLocks noChangeAspect="1"/>
            </p:cNvGrpSpPr>
            <p:nvPr/>
          </p:nvGrpSpPr>
          <p:grpSpPr>
            <a:xfrm>
              <a:off x="9526697" y="6452458"/>
              <a:ext cx="1321914" cy="274320"/>
              <a:chOff x="1231802" y="5843225"/>
              <a:chExt cx="2423509" cy="506227"/>
            </a:xfrm>
          </p:grpSpPr>
          <p:pic>
            <p:nvPicPr>
              <p:cNvPr id="32" name="Google Shape;219;p38">
                <a:extLst>
                  <a:ext uri="{FF2B5EF4-FFF2-40B4-BE49-F238E27FC236}">
                    <a16:creationId xmlns:a16="http://schemas.microsoft.com/office/drawing/2014/main" id="{D10C6EFC-D8CE-4D49-824C-6F7ED04B7A76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2399474" y="5876416"/>
                <a:ext cx="1255837" cy="4730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1395A393-9C6F-D22C-6549-2461434082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231802" y="5843225"/>
                <a:ext cx="1167672" cy="4972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6" name="Group 25"/>
            <p:cNvGrpSpPr>
              <a:grpSpLocks noChangeAspect="1"/>
            </p:cNvGrpSpPr>
            <p:nvPr/>
          </p:nvGrpSpPr>
          <p:grpSpPr>
            <a:xfrm>
              <a:off x="10914070" y="6457228"/>
              <a:ext cx="1194378" cy="274320"/>
              <a:chOff x="5076651" y="5843225"/>
              <a:chExt cx="2165050" cy="497260"/>
            </a:xfrm>
          </p:grpSpPr>
          <p:pic>
            <p:nvPicPr>
              <p:cNvPr id="30" name="Google Shape;212;p38">
                <a:extLst>
                  <a:ext uri="{FF2B5EF4-FFF2-40B4-BE49-F238E27FC236}">
                    <a16:creationId xmlns:a16="http://schemas.microsoft.com/office/drawing/2014/main" id="{068DD688-AF4A-435F-A658-7F55B6D10419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8">
                <a:alphaModFix/>
              </a:blip>
              <a:srcRect r="69141"/>
              <a:stretch/>
            </p:blipFill>
            <p:spPr>
              <a:xfrm>
                <a:off x="6244323" y="5867161"/>
                <a:ext cx="997378" cy="4733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1395A393-9C6F-D22C-6549-2461434082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076651" y="5843225"/>
                <a:ext cx="1167672" cy="4972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360502" y="6409378"/>
              <a:ext cx="45152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DISCLAIMER: This presentation is the property of SGS Isobar Science and may not be distribute, reproduced, or modified without the prior written consent from SGS Isobar Science.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26858" y="6409378"/>
              <a:ext cx="513477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Copyright </a:t>
              </a:r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©2025. SGS Isobar Science. All Rights Reserved</a:t>
              </a:r>
              <a:endParaRPr lang="en-US" sz="800" dirty="0"/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360502" y="6452458"/>
              <a:ext cx="0" cy="2954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9905765" y="124181"/>
            <a:ext cx="2108096" cy="440343"/>
            <a:chOff x="1231802" y="5843225"/>
            <a:chExt cx="2423509" cy="506227"/>
          </a:xfrm>
        </p:grpSpPr>
        <p:pic>
          <p:nvPicPr>
            <p:cNvPr id="36" name="Google Shape;219;p38">
              <a:extLst>
                <a:ext uri="{FF2B5EF4-FFF2-40B4-BE49-F238E27FC236}">
                  <a16:creationId xmlns:a16="http://schemas.microsoft.com/office/drawing/2014/main" id="{D10C6EFC-D8CE-4D49-824C-6F7ED04B7A76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399474" y="5876416"/>
              <a:ext cx="1255837" cy="473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395A393-9C6F-D22C-6549-2461434082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31802" y="5843225"/>
              <a:ext cx="1167672" cy="497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865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1">
            <a:extLst>
              <a:ext uri="{FF2B5EF4-FFF2-40B4-BE49-F238E27FC236}">
                <a16:creationId xmlns:a16="http://schemas.microsoft.com/office/drawing/2014/main" id="{C63DC929-B57B-4F03-B025-FA4136BBE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465106"/>
            <a:ext cx="12108449" cy="45719"/>
          </a:xfrm>
          <a:prstGeom prst="rect">
            <a:avLst/>
          </a:prstGeom>
          <a:gradFill flip="none" rotWithShape="1">
            <a:gsLst>
              <a:gs pos="6000">
                <a:schemeClr val="tx1"/>
              </a:gs>
              <a:gs pos="15000">
                <a:schemeClr val="tx1">
                  <a:lumMod val="85000"/>
                  <a:lumOff val="15000"/>
                </a:schemeClr>
              </a:gs>
              <a:gs pos="100000">
                <a:srgbClr val="DDDDDD"/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399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159" y="526764"/>
            <a:ext cx="3989932" cy="320705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592125" y="5562045"/>
            <a:ext cx="5959368" cy="830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99" dirty="0">
                <a:solidFill>
                  <a:schemeClr val="bg1"/>
                </a:solidFill>
              </a:rPr>
              <a:t>Effect of hot and humid climate of the region on shaping the local meteoritic water line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886" y="3302570"/>
            <a:ext cx="4483115" cy="30288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252544" y="3877503"/>
            <a:ext cx="837982" cy="3809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4" name="TextBox 13"/>
          <p:cNvSpPr txBox="1"/>
          <p:nvPr/>
        </p:nvSpPr>
        <p:spPr>
          <a:xfrm>
            <a:off x="6886446" y="6102999"/>
            <a:ext cx="1846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+mj-lt"/>
              </a:rPr>
              <a:t>Putman et al., 201</a:t>
            </a:r>
            <a:r>
              <a:rPr lang="fa-IR" sz="1200" b="1" i="1" dirty="0">
                <a:latin typeface="+mj-lt"/>
              </a:rPr>
              <a:t>9</a:t>
            </a:r>
            <a:r>
              <a:rPr lang="en-US" sz="1200" b="1" i="1" dirty="0">
                <a:latin typeface="+mj-lt"/>
              </a:rPr>
              <a:t>, WRR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ADA90F-1404-42F0-A618-A25A721CC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22" y="1"/>
            <a:ext cx="59436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Results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CD8C6D-951E-908B-605C-E645637C5A84}"/>
              </a:ext>
            </a:extLst>
          </p:cNvPr>
          <p:cNvGrpSpPr/>
          <p:nvPr/>
        </p:nvGrpSpPr>
        <p:grpSpPr>
          <a:xfrm>
            <a:off x="416928" y="646332"/>
            <a:ext cx="6054939" cy="5005892"/>
            <a:chOff x="416928" y="646332"/>
            <a:chExt cx="6054939" cy="500589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6F8ECCD-3028-56EB-ACFC-46A89C5B90B4}"/>
                </a:ext>
              </a:extLst>
            </p:cNvPr>
            <p:cNvSpPr/>
            <p:nvPr/>
          </p:nvSpPr>
          <p:spPr>
            <a:xfrm>
              <a:off x="416928" y="646332"/>
              <a:ext cx="6054939" cy="50058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Chart, scatter chart&#10;&#10;Description automatically generated">
              <a:extLst>
                <a:ext uri="{FF2B5EF4-FFF2-40B4-BE49-F238E27FC236}">
                  <a16:creationId xmlns:a16="http://schemas.microsoft.com/office/drawing/2014/main" id="{7E5ED27F-A234-BEF8-FB4D-63839D7A5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5898" y="700479"/>
              <a:ext cx="5833879" cy="4861566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" y="6331450"/>
            <a:ext cx="12188825" cy="565882"/>
            <a:chOff x="1" y="6305425"/>
            <a:chExt cx="12188825" cy="56588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4EA4B0F-3F71-4B1B-A924-7C7B7388580B}"/>
                </a:ext>
              </a:extLst>
            </p:cNvPr>
            <p:cNvSpPr/>
            <p:nvPr/>
          </p:nvSpPr>
          <p:spPr>
            <a:xfrm>
              <a:off x="1" y="6305425"/>
              <a:ext cx="12188825" cy="565882"/>
            </a:xfrm>
            <a:prstGeom prst="rect">
              <a:avLst/>
            </a:prstGeom>
            <a:solidFill>
              <a:srgbClr val="22AB1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grpSp>
          <p:nvGrpSpPr>
            <p:cNvPr id="21" name="Group 20"/>
            <p:cNvGrpSpPr>
              <a:grpSpLocks noChangeAspect="1"/>
            </p:cNvGrpSpPr>
            <p:nvPr/>
          </p:nvGrpSpPr>
          <p:grpSpPr>
            <a:xfrm>
              <a:off x="9526697" y="6452458"/>
              <a:ext cx="1321914" cy="274320"/>
              <a:chOff x="1231802" y="5843225"/>
              <a:chExt cx="2423509" cy="506227"/>
            </a:xfrm>
          </p:grpSpPr>
          <p:pic>
            <p:nvPicPr>
              <p:cNvPr id="28" name="Google Shape;219;p38">
                <a:extLst>
                  <a:ext uri="{FF2B5EF4-FFF2-40B4-BE49-F238E27FC236}">
                    <a16:creationId xmlns:a16="http://schemas.microsoft.com/office/drawing/2014/main" id="{D10C6EFC-D8CE-4D49-824C-6F7ED04B7A76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2399474" y="5876416"/>
                <a:ext cx="1255837" cy="4730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1395A393-9C6F-D22C-6549-2461434082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231802" y="5843225"/>
                <a:ext cx="1167672" cy="4972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" name="Group 21"/>
            <p:cNvGrpSpPr>
              <a:grpSpLocks noChangeAspect="1"/>
            </p:cNvGrpSpPr>
            <p:nvPr/>
          </p:nvGrpSpPr>
          <p:grpSpPr>
            <a:xfrm>
              <a:off x="10914070" y="6457228"/>
              <a:ext cx="1194378" cy="274320"/>
              <a:chOff x="5076651" y="5843225"/>
              <a:chExt cx="2165050" cy="497260"/>
            </a:xfrm>
          </p:grpSpPr>
          <p:pic>
            <p:nvPicPr>
              <p:cNvPr id="26" name="Google Shape;212;p38">
                <a:extLst>
                  <a:ext uri="{FF2B5EF4-FFF2-40B4-BE49-F238E27FC236}">
                    <a16:creationId xmlns:a16="http://schemas.microsoft.com/office/drawing/2014/main" id="{068DD688-AF4A-435F-A658-7F55B6D10419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7">
                <a:alphaModFix/>
              </a:blip>
              <a:srcRect r="69141"/>
              <a:stretch/>
            </p:blipFill>
            <p:spPr>
              <a:xfrm>
                <a:off x="6244323" y="5867161"/>
                <a:ext cx="997378" cy="4733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1395A393-9C6F-D22C-6549-2461434082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076651" y="5843225"/>
                <a:ext cx="1167672" cy="4972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360502" y="6409378"/>
              <a:ext cx="45152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DISCLAIMER: This presentation is the property of SGS Isobar Science and may not be distribute, reproduced, or modified without the prior written consent from SGS Isobar Science.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26858" y="6409378"/>
              <a:ext cx="513477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Copyright </a:t>
              </a:r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©2025. SGS Isobar Science. All Rights Reserved</a:t>
              </a:r>
              <a:endParaRPr lang="en-US" sz="800" dirty="0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360502" y="6452458"/>
              <a:ext cx="0" cy="2954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9905765" y="124181"/>
            <a:ext cx="2108096" cy="440343"/>
            <a:chOff x="1231802" y="5843225"/>
            <a:chExt cx="2423509" cy="506227"/>
          </a:xfrm>
        </p:grpSpPr>
        <p:pic>
          <p:nvPicPr>
            <p:cNvPr id="32" name="Google Shape;219;p38">
              <a:extLst>
                <a:ext uri="{FF2B5EF4-FFF2-40B4-BE49-F238E27FC236}">
                  <a16:creationId xmlns:a16="http://schemas.microsoft.com/office/drawing/2014/main" id="{D10C6EFC-D8CE-4D49-824C-6F7ED04B7A76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399474" y="5876416"/>
              <a:ext cx="1255837" cy="473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395A393-9C6F-D22C-6549-2461434082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31802" y="5843225"/>
              <a:ext cx="1167672" cy="497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76600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1">
            <a:extLst>
              <a:ext uri="{FF2B5EF4-FFF2-40B4-BE49-F238E27FC236}">
                <a16:creationId xmlns:a16="http://schemas.microsoft.com/office/drawing/2014/main" id="{C63DC929-B57B-4F03-B025-FA4136BBE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465106"/>
            <a:ext cx="12108449" cy="45719"/>
          </a:xfrm>
          <a:prstGeom prst="rect">
            <a:avLst/>
          </a:prstGeom>
          <a:gradFill flip="none" rotWithShape="1">
            <a:gsLst>
              <a:gs pos="6000">
                <a:schemeClr val="tx1"/>
              </a:gs>
              <a:gs pos="15000">
                <a:schemeClr val="tx1">
                  <a:lumMod val="85000"/>
                  <a:lumOff val="15000"/>
                </a:schemeClr>
              </a:gs>
              <a:gs pos="100000">
                <a:srgbClr val="DDDDDD"/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399"/>
          </a:p>
        </p:txBody>
      </p:sp>
      <p:sp>
        <p:nvSpPr>
          <p:cNvPr id="9" name="Rectangle 8"/>
          <p:cNvSpPr/>
          <p:nvPr/>
        </p:nvSpPr>
        <p:spPr>
          <a:xfrm>
            <a:off x="294853" y="1753038"/>
            <a:ext cx="3832726" cy="3415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99" dirty="0">
                <a:solidFill>
                  <a:schemeClr val="bg1"/>
                </a:solidFill>
              </a:rPr>
              <a:t>Oxygen and nitrogen isotopes of nitrate can be used to trace the source of nitrate in water,</a:t>
            </a:r>
          </a:p>
          <a:p>
            <a:endParaRPr lang="en-US" sz="2399" dirty="0">
              <a:solidFill>
                <a:schemeClr val="bg1"/>
              </a:solidFill>
            </a:endParaRPr>
          </a:p>
          <a:p>
            <a:r>
              <a:rPr lang="en-US" sz="2399" dirty="0">
                <a:solidFill>
                  <a:schemeClr val="bg1"/>
                </a:solidFill>
              </a:rPr>
              <a:t>Source regions are greatly overlapped and is hard to pinpoint a contamination source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93225E-C0CA-4384-B9AB-3831F860F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22" y="1"/>
            <a:ext cx="59436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Results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832899" y="646685"/>
            <a:ext cx="8106417" cy="5656962"/>
            <a:chOff x="3832899" y="800692"/>
            <a:chExt cx="8106417" cy="565696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3BD4FD4-BCE4-8790-7FD5-6F185709E0E4}"/>
                </a:ext>
              </a:extLst>
            </p:cNvPr>
            <p:cNvSpPr/>
            <p:nvPr/>
          </p:nvSpPr>
          <p:spPr>
            <a:xfrm>
              <a:off x="3832899" y="800692"/>
              <a:ext cx="8106417" cy="5656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Diagram&#10;&#10;Description automatically generated with low confidence">
              <a:extLst>
                <a:ext uri="{FF2B5EF4-FFF2-40B4-BE49-F238E27FC236}">
                  <a16:creationId xmlns:a16="http://schemas.microsoft.com/office/drawing/2014/main" id="{2643E9E1-6A80-0637-B13A-64A235B7A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10717" y="871759"/>
              <a:ext cx="7940189" cy="543902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1" y="6305425"/>
            <a:ext cx="12188825" cy="565882"/>
            <a:chOff x="1" y="6305425"/>
            <a:chExt cx="12188825" cy="56588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4EA4B0F-3F71-4B1B-A924-7C7B7388580B}"/>
                </a:ext>
              </a:extLst>
            </p:cNvPr>
            <p:cNvSpPr/>
            <p:nvPr/>
          </p:nvSpPr>
          <p:spPr>
            <a:xfrm>
              <a:off x="1" y="6305425"/>
              <a:ext cx="12188825" cy="565882"/>
            </a:xfrm>
            <a:prstGeom prst="rect">
              <a:avLst/>
            </a:prstGeom>
            <a:solidFill>
              <a:srgbClr val="22AB1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grpSp>
          <p:nvGrpSpPr>
            <p:cNvPr id="16" name="Group 15"/>
            <p:cNvGrpSpPr>
              <a:grpSpLocks noChangeAspect="1"/>
            </p:cNvGrpSpPr>
            <p:nvPr/>
          </p:nvGrpSpPr>
          <p:grpSpPr>
            <a:xfrm>
              <a:off x="9526697" y="6452458"/>
              <a:ext cx="1321914" cy="274320"/>
              <a:chOff x="1231802" y="5843225"/>
              <a:chExt cx="2423509" cy="506227"/>
            </a:xfrm>
          </p:grpSpPr>
          <p:pic>
            <p:nvPicPr>
              <p:cNvPr id="23" name="Google Shape;219;p38">
                <a:extLst>
                  <a:ext uri="{FF2B5EF4-FFF2-40B4-BE49-F238E27FC236}">
                    <a16:creationId xmlns:a16="http://schemas.microsoft.com/office/drawing/2014/main" id="{D10C6EFC-D8CE-4D49-824C-6F7ED04B7A76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2399474" y="5876416"/>
                <a:ext cx="1255837" cy="4730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1395A393-9C6F-D22C-6549-2461434082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231802" y="5843225"/>
                <a:ext cx="1167672" cy="4972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oup 16"/>
            <p:cNvGrpSpPr>
              <a:grpSpLocks noChangeAspect="1"/>
            </p:cNvGrpSpPr>
            <p:nvPr/>
          </p:nvGrpSpPr>
          <p:grpSpPr>
            <a:xfrm>
              <a:off x="10914070" y="6457228"/>
              <a:ext cx="1194378" cy="274320"/>
              <a:chOff x="5076651" y="5843225"/>
              <a:chExt cx="2165050" cy="497260"/>
            </a:xfrm>
          </p:grpSpPr>
          <p:pic>
            <p:nvPicPr>
              <p:cNvPr id="21" name="Google Shape;212;p38">
                <a:extLst>
                  <a:ext uri="{FF2B5EF4-FFF2-40B4-BE49-F238E27FC236}">
                    <a16:creationId xmlns:a16="http://schemas.microsoft.com/office/drawing/2014/main" id="{068DD688-AF4A-435F-A658-7F55B6D10419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6">
                <a:alphaModFix/>
              </a:blip>
              <a:srcRect r="69141"/>
              <a:stretch/>
            </p:blipFill>
            <p:spPr>
              <a:xfrm>
                <a:off x="6244323" y="5867161"/>
                <a:ext cx="997378" cy="4733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1395A393-9C6F-D22C-6549-2461434082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076651" y="5843225"/>
                <a:ext cx="1167672" cy="4972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360502" y="6409378"/>
              <a:ext cx="45152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DISCLAIMER: This presentation is the property of SGS Isobar Science and may not be distribute, reproduced, or modified without the prior written consent from SGS Isobar Science.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26858" y="6409378"/>
              <a:ext cx="513477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Copyright </a:t>
              </a:r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©2025. SGS Isobar Science. All Rights Reserved</a:t>
              </a:r>
              <a:endParaRPr lang="en-US" sz="800" dirty="0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360502" y="6452458"/>
              <a:ext cx="0" cy="2954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9905765" y="124181"/>
            <a:ext cx="2108096" cy="440343"/>
            <a:chOff x="1231802" y="5843225"/>
            <a:chExt cx="2423509" cy="506227"/>
          </a:xfrm>
        </p:grpSpPr>
        <p:pic>
          <p:nvPicPr>
            <p:cNvPr id="27" name="Google Shape;219;p38">
              <a:extLst>
                <a:ext uri="{FF2B5EF4-FFF2-40B4-BE49-F238E27FC236}">
                  <a16:creationId xmlns:a16="http://schemas.microsoft.com/office/drawing/2014/main" id="{D10C6EFC-D8CE-4D49-824C-6F7ED04B7A76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399474" y="5876416"/>
              <a:ext cx="1255837" cy="473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395A393-9C6F-D22C-6549-2461434082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31802" y="5843225"/>
              <a:ext cx="1167672" cy="497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32623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1">
            <a:extLst>
              <a:ext uri="{FF2B5EF4-FFF2-40B4-BE49-F238E27FC236}">
                <a16:creationId xmlns:a16="http://schemas.microsoft.com/office/drawing/2014/main" id="{C63DC929-B57B-4F03-B025-FA4136BBE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465106"/>
            <a:ext cx="12108449" cy="45719"/>
          </a:xfrm>
          <a:prstGeom prst="rect">
            <a:avLst/>
          </a:prstGeom>
          <a:gradFill flip="none" rotWithShape="1">
            <a:gsLst>
              <a:gs pos="6000">
                <a:schemeClr val="tx1"/>
              </a:gs>
              <a:gs pos="15000">
                <a:schemeClr val="tx1">
                  <a:lumMod val="85000"/>
                  <a:lumOff val="15000"/>
                </a:schemeClr>
              </a:gs>
              <a:gs pos="100000">
                <a:srgbClr val="DDDDDD"/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399"/>
          </a:p>
        </p:txBody>
      </p:sp>
      <p:sp>
        <p:nvSpPr>
          <p:cNvPr id="6" name="Rectangle 5"/>
          <p:cNvSpPr/>
          <p:nvPr/>
        </p:nvSpPr>
        <p:spPr>
          <a:xfrm>
            <a:off x="532942" y="3005322"/>
            <a:ext cx="2303663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99" dirty="0">
                <a:solidFill>
                  <a:schemeClr val="bg1"/>
                </a:solidFill>
              </a:rPr>
              <a:t>Boron isotope, tracer for source of contamination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2139463"/>
              </p:ext>
            </p:extLst>
          </p:nvPr>
        </p:nvGraphicFramePr>
        <p:xfrm>
          <a:off x="3539613" y="510825"/>
          <a:ext cx="8649212" cy="5801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18AFABD-F798-44A2-BE13-3279A8A79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22" y="1"/>
            <a:ext cx="59436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Results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" y="6305425"/>
            <a:ext cx="12188825" cy="565882"/>
            <a:chOff x="1" y="6305425"/>
            <a:chExt cx="12188825" cy="56588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4EA4B0F-3F71-4B1B-A924-7C7B7388580B}"/>
                </a:ext>
              </a:extLst>
            </p:cNvPr>
            <p:cNvSpPr/>
            <p:nvPr/>
          </p:nvSpPr>
          <p:spPr>
            <a:xfrm>
              <a:off x="1" y="6305425"/>
              <a:ext cx="12188825" cy="565882"/>
            </a:xfrm>
            <a:prstGeom prst="rect">
              <a:avLst/>
            </a:prstGeom>
            <a:solidFill>
              <a:srgbClr val="22AB1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grpSp>
          <p:nvGrpSpPr>
            <p:cNvPr id="14" name="Group 13"/>
            <p:cNvGrpSpPr>
              <a:grpSpLocks noChangeAspect="1"/>
            </p:cNvGrpSpPr>
            <p:nvPr/>
          </p:nvGrpSpPr>
          <p:grpSpPr>
            <a:xfrm>
              <a:off x="9526697" y="6452458"/>
              <a:ext cx="1321914" cy="274320"/>
              <a:chOff x="1231802" y="5843225"/>
              <a:chExt cx="2423509" cy="506227"/>
            </a:xfrm>
          </p:grpSpPr>
          <p:pic>
            <p:nvPicPr>
              <p:cNvPr id="21" name="Google Shape;219;p38">
                <a:extLst>
                  <a:ext uri="{FF2B5EF4-FFF2-40B4-BE49-F238E27FC236}">
                    <a16:creationId xmlns:a16="http://schemas.microsoft.com/office/drawing/2014/main" id="{D10C6EFC-D8CE-4D49-824C-6F7ED04B7A76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399474" y="5876416"/>
                <a:ext cx="1255837" cy="4730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1395A393-9C6F-D22C-6549-2461434082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231802" y="5843225"/>
                <a:ext cx="1167672" cy="4972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/>
            <p:cNvGrpSpPr>
              <a:grpSpLocks noChangeAspect="1"/>
            </p:cNvGrpSpPr>
            <p:nvPr/>
          </p:nvGrpSpPr>
          <p:grpSpPr>
            <a:xfrm>
              <a:off x="10914070" y="6457228"/>
              <a:ext cx="1194378" cy="274320"/>
              <a:chOff x="5076651" y="5843225"/>
              <a:chExt cx="2165050" cy="497260"/>
            </a:xfrm>
          </p:grpSpPr>
          <p:pic>
            <p:nvPicPr>
              <p:cNvPr id="19" name="Google Shape;212;p38">
                <a:extLst>
                  <a:ext uri="{FF2B5EF4-FFF2-40B4-BE49-F238E27FC236}">
                    <a16:creationId xmlns:a16="http://schemas.microsoft.com/office/drawing/2014/main" id="{068DD688-AF4A-435F-A658-7F55B6D10419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5">
                <a:alphaModFix/>
              </a:blip>
              <a:srcRect r="69141"/>
              <a:stretch/>
            </p:blipFill>
            <p:spPr>
              <a:xfrm>
                <a:off x="6244323" y="5867161"/>
                <a:ext cx="997378" cy="4733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1395A393-9C6F-D22C-6549-2461434082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076651" y="5843225"/>
                <a:ext cx="1167672" cy="4972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360502" y="6409378"/>
              <a:ext cx="45152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DISCLAIMER: This presentation is the property of SGS Isobar Science and may not be distribute, reproduced, or modified without the prior written consent from SGS Isobar Science.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526858" y="6409378"/>
              <a:ext cx="513477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Copyright </a:t>
              </a:r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©2025. SGS Isobar Science. All Rights Reserved</a:t>
              </a:r>
              <a:endParaRPr lang="en-US" sz="800" dirty="0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360502" y="6452458"/>
              <a:ext cx="0" cy="2954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9905765" y="124181"/>
            <a:ext cx="2108096" cy="440343"/>
            <a:chOff x="1231802" y="5843225"/>
            <a:chExt cx="2423509" cy="506227"/>
          </a:xfrm>
        </p:grpSpPr>
        <p:pic>
          <p:nvPicPr>
            <p:cNvPr id="25" name="Google Shape;219;p38">
              <a:extLst>
                <a:ext uri="{FF2B5EF4-FFF2-40B4-BE49-F238E27FC236}">
                  <a16:creationId xmlns:a16="http://schemas.microsoft.com/office/drawing/2014/main" id="{D10C6EFC-D8CE-4D49-824C-6F7ED04B7A76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399474" y="5876416"/>
              <a:ext cx="1255837" cy="473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395A393-9C6F-D22C-6549-2461434082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31802" y="5843225"/>
              <a:ext cx="1167672" cy="497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53960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1">
            <a:extLst>
              <a:ext uri="{FF2B5EF4-FFF2-40B4-BE49-F238E27FC236}">
                <a16:creationId xmlns:a16="http://schemas.microsoft.com/office/drawing/2014/main" id="{C63DC929-B57B-4F03-B025-FA4136BBE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465106"/>
            <a:ext cx="12108449" cy="45719"/>
          </a:xfrm>
          <a:prstGeom prst="rect">
            <a:avLst/>
          </a:prstGeom>
          <a:gradFill flip="none" rotWithShape="1">
            <a:gsLst>
              <a:gs pos="6000">
                <a:schemeClr val="tx1"/>
              </a:gs>
              <a:gs pos="15000">
                <a:schemeClr val="tx1">
                  <a:lumMod val="85000"/>
                  <a:lumOff val="15000"/>
                </a:schemeClr>
              </a:gs>
              <a:gs pos="100000">
                <a:srgbClr val="DDDDDD"/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399"/>
          </a:p>
        </p:txBody>
      </p:sp>
      <p:sp>
        <p:nvSpPr>
          <p:cNvPr id="6" name="Rectangle 5"/>
          <p:cNvSpPr/>
          <p:nvPr/>
        </p:nvSpPr>
        <p:spPr>
          <a:xfrm>
            <a:off x="-64267" y="1139879"/>
            <a:ext cx="3335224" cy="1938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4078">
              <a:buSzPct val="70000"/>
            </a:pPr>
            <a:r>
              <a:rPr lang="en-US" sz="23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Combining </a:t>
            </a:r>
            <a:r>
              <a:rPr lang="el-GR" sz="23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l-GR" sz="2399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23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399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NO3 </a:t>
            </a:r>
            <a:r>
              <a:rPr lang="en-US" sz="23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l-GR" sz="23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l-GR" sz="2399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23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provides a better distinction between the sources of nutrients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E6002F-B89F-4145-AC2E-67B59868F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22" y="1"/>
            <a:ext cx="59436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Results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177313" y="558291"/>
            <a:ext cx="8017146" cy="5385309"/>
            <a:chOff x="4119563" y="558291"/>
            <a:chExt cx="8017146" cy="538530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4445676-7955-1F65-4631-BC88BFBDD324}"/>
                </a:ext>
              </a:extLst>
            </p:cNvPr>
            <p:cNvSpPr/>
            <p:nvPr/>
          </p:nvSpPr>
          <p:spPr>
            <a:xfrm>
              <a:off x="4119563" y="558291"/>
              <a:ext cx="8017146" cy="53853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Chart, box and whisker chart&#10;&#10;Description automatically generated">
              <a:extLst>
                <a:ext uri="{FF2B5EF4-FFF2-40B4-BE49-F238E27FC236}">
                  <a16:creationId xmlns:a16="http://schemas.microsoft.com/office/drawing/2014/main" id="{A19B8456-2922-75AA-FE86-D43CDD29A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17004" y="646332"/>
              <a:ext cx="7783279" cy="5196951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9BEF573-1767-7B72-16D1-4CC6F118A48D}"/>
              </a:ext>
            </a:extLst>
          </p:cNvPr>
          <p:cNvGrpSpPr>
            <a:grpSpLocks noChangeAspect="1"/>
          </p:cNvGrpSpPr>
          <p:nvPr/>
        </p:nvGrpSpPr>
        <p:grpSpPr>
          <a:xfrm>
            <a:off x="52116" y="3813948"/>
            <a:ext cx="4365620" cy="2743200"/>
            <a:chOff x="3832899" y="800692"/>
            <a:chExt cx="8106417" cy="56569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6C647C7-E557-1049-DA44-DADFE4CC19D3}"/>
                </a:ext>
              </a:extLst>
            </p:cNvPr>
            <p:cNvSpPr/>
            <p:nvPr/>
          </p:nvSpPr>
          <p:spPr>
            <a:xfrm>
              <a:off x="3832899" y="800692"/>
              <a:ext cx="8106417" cy="5656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Diagram&#10;&#10;Description automatically generated with low confidence">
              <a:extLst>
                <a:ext uri="{FF2B5EF4-FFF2-40B4-BE49-F238E27FC236}">
                  <a16:creationId xmlns:a16="http://schemas.microsoft.com/office/drawing/2014/main" id="{4F2F614B-A35F-8CE4-E3A5-D0D613C04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10717" y="871759"/>
              <a:ext cx="7940189" cy="5439021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" y="6305425"/>
            <a:ext cx="12188825" cy="565882"/>
            <a:chOff x="1" y="6305425"/>
            <a:chExt cx="12188825" cy="56588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4EA4B0F-3F71-4B1B-A924-7C7B7388580B}"/>
                </a:ext>
              </a:extLst>
            </p:cNvPr>
            <p:cNvSpPr/>
            <p:nvPr/>
          </p:nvSpPr>
          <p:spPr>
            <a:xfrm>
              <a:off x="1" y="6305425"/>
              <a:ext cx="12188825" cy="565882"/>
            </a:xfrm>
            <a:prstGeom prst="rect">
              <a:avLst/>
            </a:prstGeom>
            <a:solidFill>
              <a:srgbClr val="22AB1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grpSp>
          <p:nvGrpSpPr>
            <p:cNvPr id="18" name="Group 17"/>
            <p:cNvGrpSpPr>
              <a:grpSpLocks noChangeAspect="1"/>
            </p:cNvGrpSpPr>
            <p:nvPr/>
          </p:nvGrpSpPr>
          <p:grpSpPr>
            <a:xfrm>
              <a:off x="9526697" y="6452458"/>
              <a:ext cx="1321914" cy="274320"/>
              <a:chOff x="1231802" y="5843225"/>
              <a:chExt cx="2423509" cy="506227"/>
            </a:xfrm>
          </p:grpSpPr>
          <p:pic>
            <p:nvPicPr>
              <p:cNvPr id="25" name="Google Shape;219;p38">
                <a:extLst>
                  <a:ext uri="{FF2B5EF4-FFF2-40B4-BE49-F238E27FC236}">
                    <a16:creationId xmlns:a16="http://schemas.microsoft.com/office/drawing/2014/main" id="{D10C6EFC-D8CE-4D49-824C-6F7ED04B7A76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2399474" y="5876416"/>
                <a:ext cx="1255837" cy="4730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1395A393-9C6F-D22C-6549-2461434082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231802" y="5843225"/>
                <a:ext cx="1167672" cy="4972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" name="Group 18"/>
            <p:cNvGrpSpPr>
              <a:grpSpLocks noChangeAspect="1"/>
            </p:cNvGrpSpPr>
            <p:nvPr/>
          </p:nvGrpSpPr>
          <p:grpSpPr>
            <a:xfrm>
              <a:off x="10914070" y="6457228"/>
              <a:ext cx="1194378" cy="274320"/>
              <a:chOff x="5076651" y="5843225"/>
              <a:chExt cx="2165050" cy="497260"/>
            </a:xfrm>
          </p:grpSpPr>
          <p:pic>
            <p:nvPicPr>
              <p:cNvPr id="23" name="Google Shape;212;p38">
                <a:extLst>
                  <a:ext uri="{FF2B5EF4-FFF2-40B4-BE49-F238E27FC236}">
                    <a16:creationId xmlns:a16="http://schemas.microsoft.com/office/drawing/2014/main" id="{068DD688-AF4A-435F-A658-7F55B6D10419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6">
                <a:alphaModFix/>
              </a:blip>
              <a:srcRect r="69141"/>
              <a:stretch/>
            </p:blipFill>
            <p:spPr>
              <a:xfrm>
                <a:off x="6244323" y="5867161"/>
                <a:ext cx="997378" cy="4733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1395A393-9C6F-D22C-6549-2461434082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076651" y="5843225"/>
                <a:ext cx="1167672" cy="4972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360502" y="6409378"/>
              <a:ext cx="45152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DISCLAIMER: This presentation is the property of SGS Isobar Science and may not be distribute, reproduced, or modified without the prior written consent from SGS Isobar Science.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26858" y="6409378"/>
              <a:ext cx="513477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Copyright </a:t>
              </a:r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©2025. SGS Isobar Science. All Rights Reserved</a:t>
              </a:r>
              <a:endParaRPr lang="en-US" sz="800" dirty="0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360502" y="6452458"/>
              <a:ext cx="0" cy="2954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9905765" y="124181"/>
            <a:ext cx="2108096" cy="440343"/>
            <a:chOff x="1231802" y="5843225"/>
            <a:chExt cx="2423509" cy="506227"/>
          </a:xfrm>
        </p:grpSpPr>
        <p:pic>
          <p:nvPicPr>
            <p:cNvPr id="29" name="Google Shape;219;p38">
              <a:extLst>
                <a:ext uri="{FF2B5EF4-FFF2-40B4-BE49-F238E27FC236}">
                  <a16:creationId xmlns:a16="http://schemas.microsoft.com/office/drawing/2014/main" id="{D10C6EFC-D8CE-4D49-824C-6F7ED04B7A76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399474" y="5876416"/>
              <a:ext cx="1255837" cy="473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395A393-9C6F-D22C-6549-2461434082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31802" y="5843225"/>
              <a:ext cx="1167672" cy="497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78256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1">
            <a:extLst>
              <a:ext uri="{FF2B5EF4-FFF2-40B4-BE49-F238E27FC236}">
                <a16:creationId xmlns:a16="http://schemas.microsoft.com/office/drawing/2014/main" id="{C63DC929-B57B-4F03-B025-FA4136BBE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465106"/>
            <a:ext cx="12108449" cy="45719"/>
          </a:xfrm>
          <a:prstGeom prst="rect">
            <a:avLst/>
          </a:prstGeom>
          <a:gradFill flip="none" rotWithShape="1">
            <a:gsLst>
              <a:gs pos="6000">
                <a:schemeClr val="tx1"/>
              </a:gs>
              <a:gs pos="15000">
                <a:schemeClr val="tx1">
                  <a:lumMod val="85000"/>
                  <a:lumOff val="15000"/>
                </a:schemeClr>
              </a:gs>
              <a:gs pos="100000">
                <a:srgbClr val="DDDDDD"/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399"/>
          </a:p>
        </p:txBody>
      </p:sp>
      <p:sp>
        <p:nvSpPr>
          <p:cNvPr id="9" name="Rectangle 8"/>
          <p:cNvSpPr/>
          <p:nvPr/>
        </p:nvSpPr>
        <p:spPr>
          <a:xfrm>
            <a:off x="257142" y="4367833"/>
            <a:ext cx="4951262" cy="1876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9742" indent="-285664">
              <a:spcAft>
                <a:spcPts val="1200"/>
              </a:spcAft>
              <a:buSzPct val="70000"/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range of </a:t>
            </a:r>
            <a:r>
              <a:rPr lang="el-GR" sz="23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2399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sz="23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399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PO4 </a:t>
            </a:r>
          </a:p>
          <a:p>
            <a:pPr marL="569742" indent="-285664">
              <a:spcAft>
                <a:spcPts val="1200"/>
              </a:spcAft>
              <a:buSzPct val="70000"/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Correlation with Sr isotope</a:t>
            </a:r>
          </a:p>
          <a:p>
            <a:pPr marL="569742" indent="-285664">
              <a:spcAft>
                <a:spcPts val="1200"/>
              </a:spcAft>
              <a:buSzPct val="70000"/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 isotopic signature of pollutants must be established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A2DDAB85-FCD6-4A0C-AFB2-235EE52538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4268381"/>
              </p:ext>
            </p:extLst>
          </p:nvPr>
        </p:nvGraphicFramePr>
        <p:xfrm>
          <a:off x="5484292" y="520450"/>
          <a:ext cx="4446011" cy="3898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303" y="4640176"/>
            <a:ext cx="2263224" cy="187692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69FB72A-1B1D-437E-89D6-18CE6B0DD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22" y="1"/>
            <a:ext cx="59436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Results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" y="6305425"/>
            <a:ext cx="12188825" cy="565882"/>
            <a:chOff x="1" y="6305425"/>
            <a:chExt cx="12188825" cy="56588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4EA4B0F-3F71-4B1B-A924-7C7B7388580B}"/>
                </a:ext>
              </a:extLst>
            </p:cNvPr>
            <p:cNvSpPr/>
            <p:nvPr/>
          </p:nvSpPr>
          <p:spPr>
            <a:xfrm>
              <a:off x="1" y="6305425"/>
              <a:ext cx="12188825" cy="565882"/>
            </a:xfrm>
            <a:prstGeom prst="rect">
              <a:avLst/>
            </a:prstGeom>
            <a:solidFill>
              <a:srgbClr val="22AB1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grpSp>
          <p:nvGrpSpPr>
            <p:cNvPr id="19" name="Group 18"/>
            <p:cNvGrpSpPr>
              <a:grpSpLocks noChangeAspect="1"/>
            </p:cNvGrpSpPr>
            <p:nvPr/>
          </p:nvGrpSpPr>
          <p:grpSpPr>
            <a:xfrm>
              <a:off x="9526697" y="6452458"/>
              <a:ext cx="1321914" cy="274320"/>
              <a:chOff x="1231802" y="5843225"/>
              <a:chExt cx="2423509" cy="506227"/>
            </a:xfrm>
          </p:grpSpPr>
          <p:pic>
            <p:nvPicPr>
              <p:cNvPr id="26" name="Google Shape;219;p38">
                <a:extLst>
                  <a:ext uri="{FF2B5EF4-FFF2-40B4-BE49-F238E27FC236}">
                    <a16:creationId xmlns:a16="http://schemas.microsoft.com/office/drawing/2014/main" id="{D10C6EFC-D8CE-4D49-824C-6F7ED04B7A76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2399474" y="5876416"/>
                <a:ext cx="1255837" cy="4730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1395A393-9C6F-D22C-6549-2461434082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231802" y="5843225"/>
                <a:ext cx="1167672" cy="4972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" name="Group 19"/>
            <p:cNvGrpSpPr>
              <a:grpSpLocks noChangeAspect="1"/>
            </p:cNvGrpSpPr>
            <p:nvPr/>
          </p:nvGrpSpPr>
          <p:grpSpPr>
            <a:xfrm>
              <a:off x="10914070" y="6457228"/>
              <a:ext cx="1194378" cy="274320"/>
              <a:chOff x="5076651" y="5843225"/>
              <a:chExt cx="2165050" cy="497260"/>
            </a:xfrm>
          </p:grpSpPr>
          <p:pic>
            <p:nvPicPr>
              <p:cNvPr id="24" name="Google Shape;212;p38">
                <a:extLst>
                  <a:ext uri="{FF2B5EF4-FFF2-40B4-BE49-F238E27FC236}">
                    <a16:creationId xmlns:a16="http://schemas.microsoft.com/office/drawing/2014/main" id="{068DD688-AF4A-435F-A658-7F55B6D10419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6">
                <a:alphaModFix/>
              </a:blip>
              <a:srcRect r="69141"/>
              <a:stretch/>
            </p:blipFill>
            <p:spPr>
              <a:xfrm>
                <a:off x="6244323" y="5867161"/>
                <a:ext cx="997378" cy="4733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1395A393-9C6F-D22C-6549-2461434082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076651" y="5843225"/>
                <a:ext cx="1167672" cy="4972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TextBox 20"/>
            <p:cNvSpPr txBox="1"/>
            <p:nvPr/>
          </p:nvSpPr>
          <p:spPr>
            <a:xfrm>
              <a:off x="360502" y="6409378"/>
              <a:ext cx="45152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DISCLAIMER: This presentation is the property of SGS Isobar Science and may not be distribute, reproduced, or modified without the prior written consent from SGS Isobar Science.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526858" y="6409378"/>
              <a:ext cx="513477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Copyright </a:t>
              </a:r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©2025. SGS Isobar Science. All Rights Reserved</a:t>
              </a:r>
              <a:endParaRPr lang="en-US" sz="800" dirty="0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360502" y="6452458"/>
              <a:ext cx="0" cy="2954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EDA0D796-B229-2CF8-A2BC-171521C332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8568151"/>
              </p:ext>
            </p:extLst>
          </p:nvPr>
        </p:nvGraphicFramePr>
        <p:xfrm>
          <a:off x="1029821" y="520451"/>
          <a:ext cx="4445893" cy="3905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912EB3E6-FB70-4B7A-9908-C7812827E4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7992224"/>
              </p:ext>
            </p:extLst>
          </p:nvPr>
        </p:nvGraphicFramePr>
        <p:xfrm>
          <a:off x="5484292" y="497583"/>
          <a:ext cx="6073939" cy="3937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pSp>
        <p:nvGrpSpPr>
          <p:cNvPr id="29" name="Group 28"/>
          <p:cNvGrpSpPr/>
          <p:nvPr/>
        </p:nvGrpSpPr>
        <p:grpSpPr>
          <a:xfrm>
            <a:off x="9905765" y="124181"/>
            <a:ext cx="2108096" cy="440343"/>
            <a:chOff x="1231802" y="5843225"/>
            <a:chExt cx="2423509" cy="506227"/>
          </a:xfrm>
        </p:grpSpPr>
        <p:pic>
          <p:nvPicPr>
            <p:cNvPr id="32" name="Google Shape;219;p38">
              <a:extLst>
                <a:ext uri="{FF2B5EF4-FFF2-40B4-BE49-F238E27FC236}">
                  <a16:creationId xmlns:a16="http://schemas.microsoft.com/office/drawing/2014/main" id="{D10C6EFC-D8CE-4D49-824C-6F7ED04B7A76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399474" y="5876416"/>
              <a:ext cx="1255837" cy="473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395A393-9C6F-D22C-6549-2461434082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31802" y="5843225"/>
              <a:ext cx="1167672" cy="497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4759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Graphic spid="31" grpId="0">
        <p:bldAsOne/>
      </p:bldGraphic>
      <p:bldGraphic spid="31" grpId="1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1">
            <a:extLst>
              <a:ext uri="{FF2B5EF4-FFF2-40B4-BE49-F238E27FC236}">
                <a16:creationId xmlns:a16="http://schemas.microsoft.com/office/drawing/2014/main" id="{C63DC929-B57B-4F03-B025-FA4136BBE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465106"/>
            <a:ext cx="12108449" cy="45719"/>
          </a:xfrm>
          <a:prstGeom prst="rect">
            <a:avLst/>
          </a:prstGeom>
          <a:gradFill flip="none" rotWithShape="1">
            <a:gsLst>
              <a:gs pos="6000">
                <a:schemeClr val="tx1"/>
              </a:gs>
              <a:gs pos="15000">
                <a:schemeClr val="tx1">
                  <a:lumMod val="85000"/>
                  <a:lumOff val="15000"/>
                </a:schemeClr>
              </a:gs>
              <a:gs pos="100000">
                <a:srgbClr val="DDDDDD"/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399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6B70E3-2DE2-4967-B2F3-78DCA8061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22" y="1"/>
            <a:ext cx="59436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Results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9D5449-41A9-2B67-2A0B-3BCCDDCEE9D8}"/>
              </a:ext>
            </a:extLst>
          </p:cNvPr>
          <p:cNvSpPr/>
          <p:nvPr/>
        </p:nvSpPr>
        <p:spPr>
          <a:xfrm>
            <a:off x="-268615" y="2478994"/>
            <a:ext cx="26456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4078">
              <a:spcAft>
                <a:spcPts val="1200"/>
              </a:spcAft>
              <a:buSzPct val="70000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samples can be characterized based on multiple isotopic values</a:t>
            </a:r>
            <a:endParaRPr lang="en-US" sz="2000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" y="6305425"/>
            <a:ext cx="12188825" cy="565882"/>
            <a:chOff x="1" y="6305425"/>
            <a:chExt cx="12188825" cy="56588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4EA4B0F-3F71-4B1B-A924-7C7B7388580B}"/>
                </a:ext>
              </a:extLst>
            </p:cNvPr>
            <p:cNvSpPr/>
            <p:nvPr/>
          </p:nvSpPr>
          <p:spPr>
            <a:xfrm>
              <a:off x="1" y="6305425"/>
              <a:ext cx="12188825" cy="565882"/>
            </a:xfrm>
            <a:prstGeom prst="rect">
              <a:avLst/>
            </a:prstGeom>
            <a:solidFill>
              <a:srgbClr val="22AB1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grpSp>
          <p:nvGrpSpPr>
            <p:cNvPr id="12" name="Group 11"/>
            <p:cNvGrpSpPr>
              <a:grpSpLocks noChangeAspect="1"/>
            </p:cNvGrpSpPr>
            <p:nvPr/>
          </p:nvGrpSpPr>
          <p:grpSpPr>
            <a:xfrm>
              <a:off x="9526697" y="6452458"/>
              <a:ext cx="1321914" cy="274320"/>
              <a:chOff x="1231802" y="5843225"/>
              <a:chExt cx="2423509" cy="506227"/>
            </a:xfrm>
          </p:grpSpPr>
          <p:pic>
            <p:nvPicPr>
              <p:cNvPr id="19" name="Google Shape;219;p38">
                <a:extLst>
                  <a:ext uri="{FF2B5EF4-FFF2-40B4-BE49-F238E27FC236}">
                    <a16:creationId xmlns:a16="http://schemas.microsoft.com/office/drawing/2014/main" id="{D10C6EFC-D8CE-4D49-824C-6F7ED04B7A76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2399474" y="5876416"/>
                <a:ext cx="1255837" cy="4730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1395A393-9C6F-D22C-6549-2461434082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231802" y="5843225"/>
                <a:ext cx="1167672" cy="4972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/>
            <p:cNvGrpSpPr>
              <a:grpSpLocks noChangeAspect="1"/>
            </p:cNvGrpSpPr>
            <p:nvPr/>
          </p:nvGrpSpPr>
          <p:grpSpPr>
            <a:xfrm>
              <a:off x="10914070" y="6457228"/>
              <a:ext cx="1194378" cy="274320"/>
              <a:chOff x="5076651" y="5843225"/>
              <a:chExt cx="2165050" cy="497260"/>
            </a:xfrm>
          </p:grpSpPr>
          <p:pic>
            <p:nvPicPr>
              <p:cNvPr id="17" name="Google Shape;212;p38">
                <a:extLst>
                  <a:ext uri="{FF2B5EF4-FFF2-40B4-BE49-F238E27FC236}">
                    <a16:creationId xmlns:a16="http://schemas.microsoft.com/office/drawing/2014/main" id="{068DD688-AF4A-435F-A658-7F55B6D10419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6">
                <a:alphaModFix/>
              </a:blip>
              <a:srcRect r="69141"/>
              <a:stretch/>
            </p:blipFill>
            <p:spPr>
              <a:xfrm>
                <a:off x="6244323" y="5867161"/>
                <a:ext cx="997378" cy="4733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1395A393-9C6F-D22C-6549-2461434082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076651" y="5843225"/>
                <a:ext cx="1167672" cy="4972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360502" y="6409378"/>
              <a:ext cx="45152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DISCLAIMER: This presentation is the property of SGS Isobar Science and may not be distribute, reproduced, or modified without the prior written consent from SGS Isobar Science.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26858" y="6409378"/>
              <a:ext cx="513477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Copyright </a:t>
              </a:r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©2025. SGS Isobar Science. All Rights Reserved</a:t>
              </a:r>
              <a:endParaRPr lang="en-US" sz="800" dirty="0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360502" y="6452458"/>
              <a:ext cx="0" cy="2954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9905765" y="124181"/>
            <a:ext cx="2108096" cy="440343"/>
            <a:chOff x="1231802" y="5843225"/>
            <a:chExt cx="2423509" cy="506227"/>
          </a:xfrm>
        </p:grpSpPr>
        <p:pic>
          <p:nvPicPr>
            <p:cNvPr id="21" name="Google Shape;219;p38">
              <a:extLst>
                <a:ext uri="{FF2B5EF4-FFF2-40B4-BE49-F238E27FC236}">
                  <a16:creationId xmlns:a16="http://schemas.microsoft.com/office/drawing/2014/main" id="{D10C6EFC-D8CE-4D49-824C-6F7ED04B7A76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399474" y="5876416"/>
              <a:ext cx="1255837" cy="473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395A393-9C6F-D22C-6549-2461434082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31802" y="5843225"/>
              <a:ext cx="1167672" cy="497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0301" y="543376"/>
            <a:ext cx="4426926" cy="479276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7595857"/>
              </p:ext>
            </p:extLst>
          </p:nvPr>
        </p:nvGraphicFramePr>
        <p:xfrm>
          <a:off x="2357186" y="4455762"/>
          <a:ext cx="1922631" cy="1737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lot" r:id="rId10" imgW="8065440" imgH="7290360" progId="Grapher.Document">
                  <p:embed/>
                </p:oleObj>
              </mc:Choice>
              <mc:Fallback>
                <p:oleObj name="Plot" r:id="rId10" imgW="8065440" imgH="729036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357186" y="4455762"/>
                        <a:ext cx="1922631" cy="173736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04710"/>
              </p:ext>
            </p:extLst>
          </p:nvPr>
        </p:nvGraphicFramePr>
        <p:xfrm>
          <a:off x="9016126" y="4477126"/>
          <a:ext cx="1922633" cy="1737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lot" r:id="rId12" imgW="8065440" imgH="7290360" progId="Grapher.Document">
                  <p:embed/>
                </p:oleObj>
              </mc:Choice>
              <mc:Fallback>
                <p:oleObj name="Plot" r:id="rId12" imgW="8065440" imgH="729036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016126" y="4477126"/>
                        <a:ext cx="1922633" cy="173736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4194974"/>
              </p:ext>
            </p:extLst>
          </p:nvPr>
        </p:nvGraphicFramePr>
        <p:xfrm>
          <a:off x="2337822" y="667650"/>
          <a:ext cx="1922633" cy="1737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lot" r:id="rId14" imgW="8065440" imgH="7290360" progId="Grapher.Document">
                  <p:embed/>
                </p:oleObj>
              </mc:Choice>
              <mc:Fallback>
                <p:oleObj name="Plot" r:id="rId14" imgW="8065440" imgH="729036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337822" y="667650"/>
                        <a:ext cx="1922633" cy="173736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2879677"/>
              </p:ext>
            </p:extLst>
          </p:nvPr>
        </p:nvGraphicFramePr>
        <p:xfrm>
          <a:off x="9016126" y="670705"/>
          <a:ext cx="1921150" cy="1737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lot" r:id="rId16" imgW="8065440" imgH="7290360" progId="Grapher.Document">
                  <p:embed/>
                </p:oleObj>
              </mc:Choice>
              <mc:Fallback>
                <p:oleObj name="Plot" r:id="rId16" imgW="8065440" imgH="729036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9016126" y="670705"/>
                        <a:ext cx="1921150" cy="173736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1168397"/>
              </p:ext>
            </p:extLst>
          </p:nvPr>
        </p:nvGraphicFramePr>
        <p:xfrm>
          <a:off x="9007073" y="2592733"/>
          <a:ext cx="1914338" cy="1737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lot" r:id="rId18" imgW="8065440" imgH="7290360" progId="Grapher.Document">
                  <p:embed/>
                </p:oleObj>
              </mc:Choice>
              <mc:Fallback>
                <p:oleObj name="Plot" r:id="rId18" imgW="8065440" imgH="729036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9007073" y="2592733"/>
                        <a:ext cx="1914338" cy="173736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922829"/>
              </p:ext>
            </p:extLst>
          </p:nvPr>
        </p:nvGraphicFramePr>
        <p:xfrm>
          <a:off x="2357186" y="2568442"/>
          <a:ext cx="1903269" cy="1737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lot" r:id="rId20" imgW="8065440" imgH="7290360" progId="Grapher.Document">
                  <p:embed/>
                </p:oleObj>
              </mc:Choice>
              <mc:Fallback>
                <p:oleObj name="Plot" r:id="rId20" imgW="8065440" imgH="729036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2357186" y="2568442"/>
                        <a:ext cx="1903269" cy="173736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6" name="Straight Arrow Connector 35"/>
          <p:cNvCxnSpPr>
            <a:cxnSpLocks/>
          </p:cNvCxnSpPr>
          <p:nvPr/>
        </p:nvCxnSpPr>
        <p:spPr>
          <a:xfrm flipH="1" flipV="1">
            <a:off x="7491473" y="2158396"/>
            <a:ext cx="1741427" cy="121580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cxnSpLocks/>
          </p:cNvCxnSpPr>
          <p:nvPr/>
        </p:nvCxnSpPr>
        <p:spPr>
          <a:xfrm flipH="1" flipV="1">
            <a:off x="7282151" y="1442787"/>
            <a:ext cx="1950749" cy="5561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cxnSpLocks/>
          </p:cNvCxnSpPr>
          <p:nvPr/>
        </p:nvCxnSpPr>
        <p:spPr>
          <a:xfrm flipH="1" flipV="1">
            <a:off x="7398247" y="2516189"/>
            <a:ext cx="1834653" cy="245548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cxnSpLocks/>
          </p:cNvCxnSpPr>
          <p:nvPr/>
        </p:nvCxnSpPr>
        <p:spPr>
          <a:xfrm flipV="1">
            <a:off x="3933657" y="1403547"/>
            <a:ext cx="2367991" cy="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cxnSpLocks/>
          </p:cNvCxnSpPr>
          <p:nvPr/>
        </p:nvCxnSpPr>
        <p:spPr>
          <a:xfrm>
            <a:off x="3933657" y="3454261"/>
            <a:ext cx="2406051" cy="1430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cxnSpLocks/>
          </p:cNvCxnSpPr>
          <p:nvPr/>
        </p:nvCxnSpPr>
        <p:spPr>
          <a:xfrm flipV="1">
            <a:off x="3933657" y="4270213"/>
            <a:ext cx="2544261" cy="75929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107304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1">
            <a:extLst>
              <a:ext uri="{FF2B5EF4-FFF2-40B4-BE49-F238E27FC236}">
                <a16:creationId xmlns:a16="http://schemas.microsoft.com/office/drawing/2014/main" id="{C63DC929-B57B-4F03-B025-FA4136BBE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465106"/>
            <a:ext cx="12108449" cy="45719"/>
          </a:xfrm>
          <a:prstGeom prst="rect">
            <a:avLst/>
          </a:prstGeom>
          <a:gradFill flip="none" rotWithShape="1">
            <a:gsLst>
              <a:gs pos="6000">
                <a:schemeClr val="tx1"/>
              </a:gs>
              <a:gs pos="15000">
                <a:schemeClr val="tx1">
                  <a:lumMod val="85000"/>
                  <a:lumOff val="15000"/>
                </a:schemeClr>
              </a:gs>
              <a:gs pos="100000">
                <a:srgbClr val="DDDDDD"/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399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99EF33-EAC0-4B07-9709-5B0E9AEA4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94"/>
            <a:ext cx="4078345" cy="6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599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Outline</a:t>
            </a:r>
          </a:p>
        </p:txBody>
      </p:sp>
      <p:sp>
        <p:nvSpPr>
          <p:cNvPr id="8" name="Google Shape;61;p14">
            <a:extLst>
              <a:ext uri="{FF2B5EF4-FFF2-40B4-BE49-F238E27FC236}">
                <a16:creationId xmlns:a16="http://schemas.microsoft.com/office/drawing/2014/main" id="{23B10FD0-A4B1-429C-8BDE-590EE33C2D19}"/>
              </a:ext>
            </a:extLst>
          </p:cNvPr>
          <p:cNvSpPr txBox="1"/>
          <p:nvPr/>
        </p:nvSpPr>
        <p:spPr>
          <a:xfrm>
            <a:off x="596394" y="703913"/>
            <a:ext cx="5848179" cy="569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endParaRPr lang="en" sz="1200" b="1" u="sng" dirty="0">
              <a:solidFill>
                <a:srgbClr val="FFFFFF"/>
              </a:solidFill>
              <a:highlight>
                <a:srgbClr val="000000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 b="1" u="sng" dirty="0">
                <a:solidFill>
                  <a:srgbClr val="FFFFFF"/>
                </a:solidFill>
                <a:highlight>
                  <a:srgbClr val="000000"/>
                </a:highlight>
                <a:latin typeface="Comfortaa"/>
                <a:ea typeface="Comfortaa"/>
                <a:cs typeface="Comfortaa"/>
                <a:sym typeface="Comfortaa"/>
              </a:rPr>
              <a:t>Background</a:t>
            </a:r>
            <a:endParaRPr b="1" u="sng" dirty="0">
              <a:solidFill>
                <a:srgbClr val="FFFFFF"/>
              </a:solidFill>
              <a:highlight>
                <a:srgbClr val="000000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lvl="0">
              <a:spcAft>
                <a:spcPts val="600"/>
              </a:spcAft>
            </a:pPr>
            <a:r>
              <a:rPr lang="en-US" sz="1400" b="1" u="sng" dirty="0">
                <a:solidFill>
                  <a:srgbClr val="FFFFFF"/>
                </a:solidFill>
                <a:highlight>
                  <a:srgbClr val="000000"/>
                </a:highlight>
                <a:latin typeface="Comfortaa"/>
                <a:ea typeface="Comfortaa"/>
                <a:cs typeface="Comfortaa"/>
                <a:sym typeface="Comfortaa"/>
              </a:rPr>
              <a:t>Background</a:t>
            </a:r>
          </a:p>
          <a:p>
            <a:pPr marL="457200" indent="-304800">
              <a:buClr>
                <a:srgbClr val="FFFFFF"/>
              </a:buClr>
              <a:buSzPts val="1200"/>
              <a:buFont typeface="Comfortaa"/>
              <a:buChar char="●"/>
            </a:pPr>
            <a:r>
              <a:rPr lang="en-US" sz="1400" dirty="0">
                <a:solidFill>
                  <a:srgbClr val="FFFFFF"/>
                </a:solidFill>
                <a:highlight>
                  <a:srgbClr val="000000"/>
                </a:highlight>
                <a:latin typeface="Comfortaa"/>
                <a:ea typeface="Comfortaa"/>
                <a:cs typeface="Comfortaa"/>
                <a:sym typeface="Comfortaa"/>
              </a:rPr>
              <a:t>Crash course on Isotope systematics and notation</a:t>
            </a:r>
          </a:p>
          <a:p>
            <a:pPr marL="1258888" lvl="0" indent="-304800">
              <a:buClr>
                <a:srgbClr val="FFFFFF"/>
              </a:buClr>
              <a:buSzPts val="1200"/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FFFFFF"/>
                </a:solidFill>
                <a:highlight>
                  <a:srgbClr val="000000"/>
                </a:highlight>
                <a:latin typeface="Comfortaa"/>
                <a:ea typeface="Comfortaa"/>
                <a:cs typeface="Comfortaa"/>
                <a:sym typeface="Comfortaa"/>
              </a:rPr>
              <a:t>What is Isotope?</a:t>
            </a:r>
          </a:p>
          <a:p>
            <a:pPr marL="1258888" lvl="0" indent="-304800">
              <a:buClr>
                <a:srgbClr val="FFFFFF"/>
              </a:buClr>
              <a:buSzPts val="1200"/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FFFFFF"/>
                </a:solidFill>
                <a:highlight>
                  <a:srgbClr val="000000"/>
                </a:highlight>
                <a:latin typeface="Comfortaa"/>
                <a:ea typeface="Comfortaa"/>
                <a:cs typeface="Comfortaa"/>
                <a:sym typeface="Comfortaa"/>
              </a:rPr>
              <a:t>Isotope systematics and notation</a:t>
            </a:r>
          </a:p>
          <a:p>
            <a:pPr marL="1258888" lvl="0" indent="-304800">
              <a:buClr>
                <a:srgbClr val="FFFFFF"/>
              </a:buClr>
              <a:buSzPts val="1200"/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FFFFFF"/>
                </a:solidFill>
                <a:highlight>
                  <a:srgbClr val="000000"/>
                </a:highlight>
                <a:latin typeface="Comfortaa"/>
                <a:ea typeface="Comfortaa"/>
                <a:cs typeface="Comfortaa"/>
                <a:sym typeface="Comfortaa"/>
              </a:rPr>
              <a:t>Isotope in Environment </a:t>
            </a:r>
          </a:p>
          <a:p>
            <a:pPr marL="152400">
              <a:buClr>
                <a:srgbClr val="FFFFFF"/>
              </a:buClr>
              <a:buSzPts val="1200"/>
            </a:pPr>
            <a:endParaRPr lang="en-US" sz="1400" dirty="0">
              <a:solidFill>
                <a:srgbClr val="FFFFFF"/>
              </a:solidFill>
              <a:highlight>
                <a:srgbClr val="000000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457200" indent="-304800">
              <a:buClr>
                <a:srgbClr val="FFFFFF"/>
              </a:buClr>
              <a:buSzPts val="1200"/>
              <a:buFont typeface="Comfortaa"/>
              <a:buChar char="●"/>
            </a:pPr>
            <a:r>
              <a:rPr lang="en-US" sz="1400" dirty="0">
                <a:solidFill>
                  <a:srgbClr val="FFFFFF"/>
                </a:solidFill>
                <a:highlight>
                  <a:srgbClr val="000000"/>
                </a:highlight>
                <a:latin typeface="Comfortaa"/>
                <a:ea typeface="Comfortaa"/>
                <a:cs typeface="Comfortaa"/>
                <a:sym typeface="Comfortaa"/>
              </a:rPr>
              <a:t>Florida’s Aquifer System</a:t>
            </a:r>
          </a:p>
          <a:p>
            <a:pPr marL="1258888" lvl="0" indent="-304800">
              <a:buClr>
                <a:srgbClr val="FFFFFF"/>
              </a:buClr>
              <a:buSzPts val="1200"/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FFFFFF"/>
                </a:solidFill>
                <a:highlight>
                  <a:srgbClr val="000000"/>
                </a:highlight>
                <a:latin typeface="Comfortaa"/>
                <a:ea typeface="Comfortaa"/>
                <a:cs typeface="Comfortaa"/>
                <a:sym typeface="Comfortaa"/>
              </a:rPr>
              <a:t>Climate and Human Impact</a:t>
            </a:r>
          </a:p>
          <a:p>
            <a:pPr marL="1258888" lvl="0" indent="-304800">
              <a:spcAft>
                <a:spcPts val="600"/>
              </a:spcAft>
              <a:buClr>
                <a:srgbClr val="FFFFFF"/>
              </a:buClr>
              <a:buSzPts val="1200"/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FFFFFF"/>
                </a:solidFill>
                <a:highlight>
                  <a:srgbClr val="000000"/>
                </a:highlight>
                <a:latin typeface="Comfortaa"/>
                <a:ea typeface="Comfortaa"/>
                <a:cs typeface="Comfortaa"/>
                <a:sym typeface="Comfortaa"/>
              </a:rPr>
              <a:t>Sources of Contamination</a:t>
            </a:r>
          </a:p>
          <a:p>
            <a:pPr lvl="0">
              <a:spcAft>
                <a:spcPts val="600"/>
              </a:spcAft>
            </a:pPr>
            <a:r>
              <a:rPr lang="en-US" b="1" u="sng" dirty="0">
                <a:solidFill>
                  <a:srgbClr val="FFFFFF"/>
                </a:solidFill>
                <a:highlight>
                  <a:srgbClr val="000000"/>
                </a:highlight>
                <a:latin typeface="Comfortaa"/>
                <a:ea typeface="Comfortaa"/>
                <a:cs typeface="Comfortaa"/>
                <a:sym typeface="Comfortaa"/>
              </a:rPr>
              <a:t>Materials and Methods</a:t>
            </a:r>
          </a:p>
          <a:p>
            <a:pPr marL="457200" indent="-304800">
              <a:spcAft>
                <a:spcPts val="600"/>
              </a:spcAft>
              <a:buClr>
                <a:srgbClr val="FFFFFF"/>
              </a:buClr>
              <a:buSzPts val="1200"/>
              <a:buFont typeface="Comfortaa"/>
              <a:buChar char="●"/>
            </a:pPr>
            <a:r>
              <a:rPr lang="en-US" sz="1400" dirty="0">
                <a:solidFill>
                  <a:srgbClr val="FFFFFF"/>
                </a:solidFill>
                <a:highlight>
                  <a:srgbClr val="000000"/>
                </a:highlight>
                <a:latin typeface="Comfortaa"/>
                <a:sym typeface="Comfortaa"/>
              </a:rPr>
              <a:t>Sampling Sites</a:t>
            </a:r>
          </a:p>
          <a:p>
            <a:pPr marL="457200" indent="-304800">
              <a:spcAft>
                <a:spcPts val="600"/>
              </a:spcAft>
              <a:buClr>
                <a:srgbClr val="FFFFFF"/>
              </a:buClr>
              <a:buSzPts val="1200"/>
              <a:buFont typeface="Comfortaa"/>
              <a:buChar char="●"/>
            </a:pPr>
            <a:r>
              <a:rPr lang="en-US" sz="1400" dirty="0">
                <a:solidFill>
                  <a:srgbClr val="FFFFFF"/>
                </a:solidFill>
                <a:highlight>
                  <a:srgbClr val="000000"/>
                </a:highlight>
                <a:latin typeface="Comfortaa"/>
                <a:sym typeface="Comfortaa"/>
              </a:rPr>
              <a:t>Analytics</a:t>
            </a:r>
          </a:p>
          <a:p>
            <a:pPr>
              <a:spcAft>
                <a:spcPts val="600"/>
              </a:spcAft>
            </a:pPr>
            <a:r>
              <a:rPr lang="en-US" b="1" u="sng" dirty="0">
                <a:solidFill>
                  <a:srgbClr val="FFFFFF"/>
                </a:solidFill>
                <a:highlight>
                  <a:srgbClr val="000000"/>
                </a:highlight>
                <a:latin typeface="Comfortaa"/>
                <a:ea typeface="Comfortaa"/>
                <a:cs typeface="Comfortaa"/>
                <a:sym typeface="Comfortaa"/>
              </a:rPr>
              <a:t>Results</a:t>
            </a:r>
          </a:p>
          <a:p>
            <a:pPr marL="457200" indent="-304800">
              <a:spcAft>
                <a:spcPts val="600"/>
              </a:spcAft>
              <a:buClr>
                <a:srgbClr val="FFFFFF"/>
              </a:buClr>
              <a:buSzPts val="1200"/>
              <a:buFont typeface="Comfortaa"/>
              <a:buChar char="●"/>
            </a:pPr>
            <a:r>
              <a:rPr lang="en-US" sz="1400" dirty="0">
                <a:solidFill>
                  <a:srgbClr val="FFFFFF"/>
                </a:solidFill>
                <a:highlight>
                  <a:srgbClr val="000000"/>
                </a:highlight>
                <a:latin typeface="Comfortaa"/>
                <a:sym typeface="Comfortaa"/>
              </a:rPr>
              <a:t>Source Assessment</a:t>
            </a:r>
          </a:p>
          <a:p>
            <a:pPr marL="457200" indent="-304800">
              <a:spcAft>
                <a:spcPts val="600"/>
              </a:spcAft>
              <a:buClr>
                <a:srgbClr val="FFFFFF"/>
              </a:buClr>
              <a:buSzPts val="1200"/>
              <a:buFont typeface="Comfortaa"/>
              <a:buChar char="●"/>
            </a:pPr>
            <a:r>
              <a:rPr lang="en-US" sz="1400" dirty="0">
                <a:solidFill>
                  <a:srgbClr val="FFFFFF"/>
                </a:solidFill>
                <a:highlight>
                  <a:srgbClr val="000000"/>
                </a:highlight>
                <a:latin typeface="Comfortaa"/>
                <a:sym typeface="Comfortaa"/>
              </a:rPr>
              <a:t>Water Characterization</a:t>
            </a:r>
            <a:endParaRPr lang="en-US" sz="2800" b="1" u="sng" dirty="0">
              <a:solidFill>
                <a:srgbClr val="FFFFFF"/>
              </a:solidFill>
              <a:highlight>
                <a:srgbClr val="000000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>
              <a:spcAft>
                <a:spcPts val="600"/>
              </a:spcAft>
            </a:pPr>
            <a:r>
              <a:rPr lang="en-US" b="1" u="sng" dirty="0">
                <a:solidFill>
                  <a:srgbClr val="FFFFFF"/>
                </a:solidFill>
                <a:highlight>
                  <a:srgbClr val="000000"/>
                </a:highlight>
                <a:latin typeface="Comfortaa"/>
                <a:ea typeface="Comfortaa"/>
                <a:cs typeface="Comfortaa"/>
                <a:sym typeface="Comfortaa"/>
              </a:rPr>
              <a:t>Conclusion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615EBB-C127-4E4E-9581-82FDBCA53A10}"/>
              </a:ext>
            </a:extLst>
          </p:cNvPr>
          <p:cNvGrpSpPr/>
          <p:nvPr/>
        </p:nvGrpSpPr>
        <p:grpSpPr>
          <a:xfrm>
            <a:off x="5885233" y="515572"/>
            <a:ext cx="6303592" cy="6343321"/>
            <a:chOff x="5885233" y="515572"/>
            <a:chExt cx="6303592" cy="6343321"/>
          </a:xfrm>
        </p:grpSpPr>
        <p:pic>
          <p:nvPicPr>
            <p:cNvPr id="15" name="Picture 14" descr="A picture containing mollusk, clam&#10;&#10;Description automatically generated">
              <a:extLst>
                <a:ext uri="{FF2B5EF4-FFF2-40B4-BE49-F238E27FC236}">
                  <a16:creationId xmlns:a16="http://schemas.microsoft.com/office/drawing/2014/main" id="{B8403E46-A540-4B1A-9E34-FD00B9F5C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85233" y="515572"/>
              <a:ext cx="6303591" cy="634332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3E3BE0-B833-4F96-BD5A-62B0E38CE1F1}"/>
                </a:ext>
              </a:extLst>
            </p:cNvPr>
            <p:cNvSpPr txBox="1"/>
            <p:nvPr/>
          </p:nvSpPr>
          <p:spPr>
            <a:xfrm>
              <a:off x="9813228" y="5980961"/>
              <a:ext cx="23755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</a:rPr>
                <a:t>Image Credit: Visible Earth, NASA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" y="6305425"/>
            <a:ext cx="12188825" cy="565882"/>
            <a:chOff x="1" y="6305425"/>
            <a:chExt cx="12188825" cy="56588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4EA4B0F-3F71-4B1B-A924-7C7B7388580B}"/>
                </a:ext>
              </a:extLst>
            </p:cNvPr>
            <p:cNvSpPr/>
            <p:nvPr/>
          </p:nvSpPr>
          <p:spPr>
            <a:xfrm>
              <a:off x="1" y="6305425"/>
              <a:ext cx="12188825" cy="565882"/>
            </a:xfrm>
            <a:prstGeom prst="rect">
              <a:avLst/>
            </a:prstGeom>
            <a:solidFill>
              <a:srgbClr val="22AB1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grpSp>
          <p:nvGrpSpPr>
            <p:cNvPr id="11" name="Group 10"/>
            <p:cNvGrpSpPr>
              <a:grpSpLocks noChangeAspect="1"/>
            </p:cNvGrpSpPr>
            <p:nvPr/>
          </p:nvGrpSpPr>
          <p:grpSpPr>
            <a:xfrm>
              <a:off x="9526697" y="6452458"/>
              <a:ext cx="1321914" cy="274320"/>
              <a:chOff x="1231802" y="5843225"/>
              <a:chExt cx="2423509" cy="506227"/>
            </a:xfrm>
          </p:grpSpPr>
          <p:pic>
            <p:nvPicPr>
              <p:cNvPr id="12" name="Google Shape;219;p38">
                <a:extLst>
                  <a:ext uri="{FF2B5EF4-FFF2-40B4-BE49-F238E27FC236}">
                    <a16:creationId xmlns:a16="http://schemas.microsoft.com/office/drawing/2014/main" id="{D10C6EFC-D8CE-4D49-824C-6F7ED04B7A76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2399474" y="5876416"/>
                <a:ext cx="1255837" cy="4730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395A393-9C6F-D22C-6549-2461434082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231802" y="5843225"/>
                <a:ext cx="1167672" cy="4972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oup 16"/>
            <p:cNvGrpSpPr>
              <a:grpSpLocks noChangeAspect="1"/>
            </p:cNvGrpSpPr>
            <p:nvPr/>
          </p:nvGrpSpPr>
          <p:grpSpPr>
            <a:xfrm>
              <a:off x="10914070" y="6457228"/>
              <a:ext cx="1194378" cy="274320"/>
              <a:chOff x="5076651" y="5843225"/>
              <a:chExt cx="2165050" cy="497260"/>
            </a:xfrm>
          </p:grpSpPr>
          <p:pic>
            <p:nvPicPr>
              <p:cNvPr id="18" name="Google Shape;212;p38">
                <a:extLst>
                  <a:ext uri="{FF2B5EF4-FFF2-40B4-BE49-F238E27FC236}">
                    <a16:creationId xmlns:a16="http://schemas.microsoft.com/office/drawing/2014/main" id="{068DD688-AF4A-435F-A658-7F55B6D10419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6">
                <a:alphaModFix/>
              </a:blip>
              <a:srcRect r="69141"/>
              <a:stretch/>
            </p:blipFill>
            <p:spPr>
              <a:xfrm>
                <a:off x="6244323" y="5867161"/>
                <a:ext cx="997378" cy="4733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395A393-9C6F-D22C-6549-2461434082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076651" y="5843225"/>
                <a:ext cx="1167672" cy="4972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360502" y="6409378"/>
              <a:ext cx="45152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DISCLAIMER: This presentation is the property of SGS Isobar Science and may not be distribute, reproduced, or modified without the prior written consent from SGS Isobar Science.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26858" y="6409378"/>
              <a:ext cx="513477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Copyright </a:t>
              </a:r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©2025. SGS Isobar Science. All Rights Reserved</a:t>
              </a:r>
              <a:endParaRPr lang="en-US" sz="800" dirty="0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360502" y="6452458"/>
              <a:ext cx="0" cy="2954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95083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1">
            <a:extLst>
              <a:ext uri="{FF2B5EF4-FFF2-40B4-BE49-F238E27FC236}">
                <a16:creationId xmlns:a16="http://schemas.microsoft.com/office/drawing/2014/main" id="{C63DC929-B57B-4F03-B025-FA4136BBE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465106"/>
            <a:ext cx="12108449" cy="45719"/>
          </a:xfrm>
          <a:prstGeom prst="rect">
            <a:avLst/>
          </a:prstGeom>
          <a:gradFill flip="none" rotWithShape="1">
            <a:gsLst>
              <a:gs pos="6000">
                <a:schemeClr val="tx1"/>
              </a:gs>
              <a:gs pos="15000">
                <a:schemeClr val="tx1">
                  <a:lumMod val="85000"/>
                  <a:lumOff val="15000"/>
                </a:schemeClr>
              </a:gs>
              <a:gs pos="100000">
                <a:srgbClr val="DDDDDD"/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399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352" y="2543020"/>
            <a:ext cx="4455206" cy="201115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32026" y="772489"/>
            <a:ext cx="4133088" cy="1569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4078">
              <a:spcAft>
                <a:spcPts val="1200"/>
              </a:spcAft>
              <a:buSzPct val="70000"/>
            </a:pPr>
            <a:r>
              <a:rPr lang="en-US" sz="23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Pinpointing the source of contamination by adding boron isotope to the traditional O and N isotope</a:t>
            </a:r>
            <a:endParaRPr lang="en-US" sz="2399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2026" y="2672822"/>
            <a:ext cx="4315937" cy="1938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4078">
              <a:spcAft>
                <a:spcPts val="1200"/>
              </a:spcAft>
              <a:buSzPct val="70000"/>
            </a:pPr>
            <a:r>
              <a:rPr lang="en-US" sz="23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Oxygen isotope of dissolved phosphate and Sr isotopic ratio provide more information on type of the pollutants</a:t>
            </a:r>
            <a:endParaRPr lang="en-US" sz="2399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2026" y="5016779"/>
            <a:ext cx="3848905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4078">
              <a:spcAft>
                <a:spcPts val="1200"/>
              </a:spcAft>
              <a:buSzPct val="70000"/>
            </a:pPr>
            <a:r>
              <a:rPr lang="en-US" sz="23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Characterization of water based on multiple isotopic values</a:t>
            </a:r>
            <a:endParaRPr lang="en-US" sz="2399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50F45C-E5A9-4A32-8C07-2F1F90D78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80" y="1"/>
            <a:ext cx="40794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Conclusion</a:t>
            </a:r>
          </a:p>
        </p:txBody>
      </p:sp>
      <p:pic>
        <p:nvPicPr>
          <p:cNvPr id="8" name="Picture 7" descr="Diagram&#10;&#10;Description automatically generated with low confidence">
            <a:extLst>
              <a:ext uri="{FF2B5EF4-FFF2-40B4-BE49-F238E27FC236}">
                <a16:creationId xmlns:a16="http://schemas.microsoft.com/office/drawing/2014/main" id="{861B2A5B-0BB6-9A41-8A05-5E934E16B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0022" y="504149"/>
            <a:ext cx="3261458" cy="2011680"/>
          </a:xfrm>
          <a:prstGeom prst="rect">
            <a:avLst/>
          </a:prstGeom>
        </p:spPr>
      </p:pic>
      <p:pic>
        <p:nvPicPr>
          <p:cNvPr id="12" name="Picture 11" descr="Chart, box and whisker chart&#10;&#10;Description automatically generated">
            <a:extLst>
              <a:ext uri="{FF2B5EF4-FFF2-40B4-BE49-F238E27FC236}">
                <a16:creationId xmlns:a16="http://schemas.microsoft.com/office/drawing/2014/main" id="{F8A2C74F-909D-2A73-996F-C3A9F6551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9740" y="504149"/>
            <a:ext cx="3012818" cy="201168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905765" y="124181"/>
            <a:ext cx="2108096" cy="440343"/>
            <a:chOff x="1231802" y="5843225"/>
            <a:chExt cx="2423509" cy="506227"/>
          </a:xfrm>
        </p:grpSpPr>
        <p:pic>
          <p:nvPicPr>
            <p:cNvPr id="13" name="Google Shape;219;p38">
              <a:extLst>
                <a:ext uri="{FF2B5EF4-FFF2-40B4-BE49-F238E27FC236}">
                  <a16:creationId xmlns:a16="http://schemas.microsoft.com/office/drawing/2014/main" id="{D10C6EFC-D8CE-4D49-824C-6F7ED04B7A76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399474" y="5876416"/>
              <a:ext cx="1255837" cy="473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395A393-9C6F-D22C-6549-2461434082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31802" y="5843225"/>
              <a:ext cx="1167672" cy="497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7895" y="4610911"/>
            <a:ext cx="3056507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977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>
            <a:extLst>
              <a:ext uri="{FF2B5EF4-FFF2-40B4-BE49-F238E27FC236}">
                <a16:creationId xmlns:a16="http://schemas.microsoft.com/office/drawing/2014/main" id="{C8436626-E453-4D48-9776-C78735FCF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975"/>
            <a:ext cx="10482852" cy="52851"/>
          </a:xfrm>
          <a:prstGeom prst="rect">
            <a:avLst/>
          </a:prstGeom>
          <a:gradFill flip="none" rotWithShape="1">
            <a:gsLst>
              <a:gs pos="8000">
                <a:schemeClr val="tx1">
                  <a:lumMod val="85000"/>
                  <a:lumOff val="15000"/>
                </a:schemeClr>
              </a:gs>
              <a:gs pos="100000">
                <a:srgbClr val="DDDDDD"/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399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4B1953-D094-45D2-A491-74988F8E4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94"/>
            <a:ext cx="4078345" cy="6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599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Background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BCAC149-769A-440F-83CB-E451784E8810}"/>
              </a:ext>
            </a:extLst>
          </p:cNvPr>
          <p:cNvGrpSpPr/>
          <p:nvPr/>
        </p:nvGrpSpPr>
        <p:grpSpPr>
          <a:xfrm>
            <a:off x="128192" y="3040714"/>
            <a:ext cx="6048582" cy="3525456"/>
            <a:chOff x="4968464" y="667378"/>
            <a:chExt cx="6048582" cy="352545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D4E8C0D-2260-4DB2-A3B3-FA93290AE80A}"/>
                </a:ext>
              </a:extLst>
            </p:cNvPr>
            <p:cNvSpPr/>
            <p:nvPr/>
          </p:nvSpPr>
          <p:spPr>
            <a:xfrm>
              <a:off x="5088194" y="697637"/>
              <a:ext cx="5909186" cy="340241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E41C8EEA-AE70-45EC-A462-EF92EE3669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5932"/>
            <a:stretch/>
          </p:blipFill>
          <p:spPr>
            <a:xfrm>
              <a:off x="4968464" y="667378"/>
              <a:ext cx="6048582" cy="3525456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C8B1A9CB-B727-4736-B81F-69BDC4676A10}"/>
              </a:ext>
            </a:extLst>
          </p:cNvPr>
          <p:cNvSpPr txBox="1">
            <a:spLocks/>
          </p:cNvSpPr>
          <p:nvPr/>
        </p:nvSpPr>
        <p:spPr>
          <a:xfrm>
            <a:off x="247922" y="1352148"/>
            <a:ext cx="5928852" cy="153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bg1"/>
                </a:solidFill>
                <a:latin typeface="+mn-lt"/>
                <a:cs typeface="Didot" panose="02000503000000020003" pitchFamily="2" charset="-79"/>
              </a:rPr>
              <a:t>Isotopes</a:t>
            </a:r>
            <a:r>
              <a:rPr lang="en-GB" sz="2400" dirty="0">
                <a:solidFill>
                  <a:schemeClr val="bg1"/>
                </a:solidFill>
                <a:latin typeface="+mn-lt"/>
                <a:cs typeface="Didot" panose="02000503000000020003" pitchFamily="2" charset="-79"/>
              </a:rPr>
              <a:t>: </a:t>
            </a:r>
            <a:r>
              <a:rPr lang="en-GB" sz="2400" i="1" dirty="0">
                <a:solidFill>
                  <a:schemeClr val="bg1"/>
                </a:solidFill>
                <a:latin typeface="+mn-lt"/>
                <a:cs typeface="Didot" panose="02000503000000020003" pitchFamily="2" charset="-79"/>
              </a:rPr>
              <a:t>isos</a:t>
            </a:r>
            <a:r>
              <a:rPr lang="en-GB" sz="2400" dirty="0">
                <a:solidFill>
                  <a:schemeClr val="bg1"/>
                </a:solidFill>
                <a:latin typeface="+mn-lt"/>
                <a:cs typeface="Didot" panose="02000503000000020003" pitchFamily="2" charset="-79"/>
              </a:rPr>
              <a:t> (“equal”) + </a:t>
            </a:r>
            <a:r>
              <a:rPr lang="en-GB" sz="2400" i="1" dirty="0" err="1">
                <a:solidFill>
                  <a:schemeClr val="bg1"/>
                </a:solidFill>
                <a:latin typeface="+mn-lt"/>
                <a:cs typeface="Didot" panose="02000503000000020003" pitchFamily="2" charset="-79"/>
              </a:rPr>
              <a:t>topos</a:t>
            </a:r>
            <a:r>
              <a:rPr lang="en-GB" sz="2400" i="1" dirty="0">
                <a:solidFill>
                  <a:schemeClr val="bg1"/>
                </a:solidFill>
                <a:latin typeface="+mn-lt"/>
                <a:cs typeface="Didot" panose="02000503000000020003" pitchFamily="2" charset="-79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+mn-lt"/>
                <a:cs typeface="Didot" panose="02000503000000020003" pitchFamily="2" charset="-79"/>
              </a:rPr>
              <a:t>(“place)</a:t>
            </a:r>
          </a:p>
          <a:p>
            <a:endParaRPr lang="en-GB" sz="2400" dirty="0">
              <a:solidFill>
                <a:schemeClr val="bg1"/>
              </a:solidFill>
              <a:latin typeface="+mn-lt"/>
              <a:cs typeface="Didot" panose="02000503000000020003" pitchFamily="2" charset="-79"/>
            </a:endParaRPr>
          </a:p>
          <a:p>
            <a:r>
              <a:rPr lang="en-US" sz="2400" b="0" i="0" u="none" strike="noStrike" baseline="0" dirty="0">
                <a:solidFill>
                  <a:schemeClr val="bg1"/>
                </a:solidFill>
                <a:latin typeface="+mn-lt"/>
              </a:rPr>
              <a:t>Atoms with the same number of protons but different numbers of neutrons</a:t>
            </a:r>
            <a:endParaRPr lang="en-GB" sz="2400" dirty="0">
              <a:solidFill>
                <a:schemeClr val="bg1"/>
              </a:solidFill>
              <a:latin typeface="+mn-lt"/>
              <a:cs typeface="Didot" panose="02000503000000020003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3CE6BA-F0F5-413F-AE63-AD96E579C8EF}"/>
              </a:ext>
            </a:extLst>
          </p:cNvPr>
          <p:cNvSpPr txBox="1"/>
          <p:nvPr/>
        </p:nvSpPr>
        <p:spPr>
          <a:xfrm>
            <a:off x="45644" y="613937"/>
            <a:ext cx="3603251" cy="64633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/>
            <a:r>
              <a:rPr lang="en-US" u="sng" dirty="0"/>
              <a:t>What is Isotope?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7A7049-A5D2-4941-91E2-FD70B13EC1F5}"/>
              </a:ext>
            </a:extLst>
          </p:cNvPr>
          <p:cNvSpPr txBox="1"/>
          <p:nvPr/>
        </p:nvSpPr>
        <p:spPr>
          <a:xfrm>
            <a:off x="6982295" y="647057"/>
            <a:ext cx="50315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Lighter isotopes (those with less neutrons) are generally more abundant in the environment.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8C24F4-3F72-4EF5-A440-AF15F9AD1655}"/>
              </a:ext>
            </a:extLst>
          </p:cNvPr>
          <p:cNvSpPr txBox="1"/>
          <p:nvPr/>
        </p:nvSpPr>
        <p:spPr>
          <a:xfrm>
            <a:off x="6982295" y="1938363"/>
            <a:ext cx="50315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Some isotopes are radioactive and unstable. they called </a:t>
            </a:r>
            <a:r>
              <a:rPr lang="en-US" dirty="0">
                <a:solidFill>
                  <a:srgbClr val="FFC000"/>
                </a:solidFill>
              </a:rPr>
              <a:t>Radioisotopes </a:t>
            </a:r>
            <a:r>
              <a:rPr lang="en-US" dirty="0">
                <a:solidFill>
                  <a:schemeClr val="bg1"/>
                </a:solidFill>
              </a:rPr>
              <a:t>and they decay into more stable form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AD6199-CD35-4515-9289-9899CA4FD174}"/>
              </a:ext>
            </a:extLst>
          </p:cNvPr>
          <p:cNvSpPr txBox="1"/>
          <p:nvPr/>
        </p:nvSpPr>
        <p:spPr>
          <a:xfrm>
            <a:off x="6982295" y="3241585"/>
            <a:ext cx="50315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Some isotopes never been observed to decay radioactively and are referred to as </a:t>
            </a:r>
            <a:r>
              <a:rPr lang="en-US" dirty="0">
                <a:solidFill>
                  <a:srgbClr val="00B050"/>
                </a:solidFill>
              </a:rPr>
              <a:t>Stable Isotopes </a:t>
            </a:r>
          </a:p>
        </p:txBody>
      </p:sp>
      <p:pic>
        <p:nvPicPr>
          <p:cNvPr id="3074" name="Picture 2" descr="Using Carbon 14 Dating">
            <a:extLst>
              <a:ext uri="{FF2B5EF4-FFF2-40B4-BE49-F238E27FC236}">
                <a16:creationId xmlns:a16="http://schemas.microsoft.com/office/drawing/2014/main" id="{A9AB95DE-3261-42F7-998E-F85A89EDE7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64342" y="4441914"/>
            <a:ext cx="4762500" cy="200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D69DD01-B24C-497E-BCD6-297F51AA04C7}"/>
              </a:ext>
            </a:extLst>
          </p:cNvPr>
          <p:cNvSpPr/>
          <p:nvPr/>
        </p:nvSpPr>
        <p:spPr>
          <a:xfrm>
            <a:off x="6982295" y="647057"/>
            <a:ext cx="5206530" cy="12913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2AC2A7-7E5C-448C-AC31-98C387381427}"/>
              </a:ext>
            </a:extLst>
          </p:cNvPr>
          <p:cNvSpPr/>
          <p:nvPr/>
        </p:nvSpPr>
        <p:spPr>
          <a:xfrm>
            <a:off x="6982295" y="2041256"/>
            <a:ext cx="5206530" cy="12913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7E21963-9DF3-4241-8631-510DF4E77462}"/>
              </a:ext>
            </a:extLst>
          </p:cNvPr>
          <p:cNvSpPr/>
          <p:nvPr/>
        </p:nvSpPr>
        <p:spPr>
          <a:xfrm>
            <a:off x="6982295" y="3138692"/>
            <a:ext cx="5206530" cy="12913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06EAB1-3AB5-408F-8FFD-4051C6117F6B}"/>
              </a:ext>
            </a:extLst>
          </p:cNvPr>
          <p:cNvSpPr/>
          <p:nvPr/>
        </p:nvSpPr>
        <p:spPr>
          <a:xfrm>
            <a:off x="6982295" y="4429998"/>
            <a:ext cx="5206530" cy="20963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22" y="1292710"/>
            <a:ext cx="10900563" cy="5482788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905765" y="124181"/>
            <a:ext cx="2108096" cy="440343"/>
            <a:chOff x="1231802" y="5843225"/>
            <a:chExt cx="2423509" cy="506227"/>
          </a:xfrm>
        </p:grpSpPr>
        <p:pic>
          <p:nvPicPr>
            <p:cNvPr id="27" name="Google Shape;219;p38">
              <a:extLst>
                <a:ext uri="{FF2B5EF4-FFF2-40B4-BE49-F238E27FC236}">
                  <a16:creationId xmlns:a16="http://schemas.microsoft.com/office/drawing/2014/main" id="{D10C6EFC-D8CE-4D49-824C-6F7ED04B7A76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399474" y="5876416"/>
              <a:ext cx="1255837" cy="473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395A393-9C6F-D22C-6549-2461434082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31802" y="5843225"/>
              <a:ext cx="1167672" cy="497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2711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>
            <a:extLst>
              <a:ext uri="{FF2B5EF4-FFF2-40B4-BE49-F238E27FC236}">
                <a16:creationId xmlns:a16="http://schemas.microsoft.com/office/drawing/2014/main" id="{9BA1A8F5-B292-47E8-9E47-51B9ACF44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975"/>
            <a:ext cx="10482852" cy="52851"/>
          </a:xfrm>
          <a:prstGeom prst="rect">
            <a:avLst/>
          </a:prstGeom>
          <a:gradFill flip="none" rotWithShape="1">
            <a:gsLst>
              <a:gs pos="8000">
                <a:schemeClr val="tx1">
                  <a:lumMod val="85000"/>
                  <a:lumOff val="15000"/>
                </a:schemeClr>
              </a:gs>
              <a:gs pos="100000">
                <a:srgbClr val="DDDDDD"/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399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693149-2F8A-4459-823C-7B49B2903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94"/>
            <a:ext cx="4078345" cy="6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599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Backgrou</a:t>
            </a:r>
            <a:r>
              <a:rPr lang="en-US" sz="3599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(</a:t>
            </a:r>
            <a:r>
              <a:rPr lang="en-US" sz="3599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nd</a:t>
            </a:r>
            <a:endParaRPr lang="en-US" sz="3599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92824-61A3-4368-B5F7-56D7D00396AE}"/>
              </a:ext>
            </a:extLst>
          </p:cNvPr>
          <p:cNvGrpSpPr/>
          <p:nvPr/>
        </p:nvGrpSpPr>
        <p:grpSpPr>
          <a:xfrm>
            <a:off x="165044" y="1250133"/>
            <a:ext cx="5652098" cy="5075482"/>
            <a:chOff x="165044" y="-228472"/>
            <a:chExt cx="5652098" cy="507548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B7E7CFA-E6FE-4B30-9A27-8AE09A0B2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5180" t="4590" r="3171" b="3156"/>
            <a:stretch/>
          </p:blipFill>
          <p:spPr>
            <a:xfrm>
              <a:off x="165044" y="3233074"/>
              <a:ext cx="2770248" cy="161393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BE67E37-77FF-4CB5-8F3C-1EFACB749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5614" t="6362" r="1771"/>
            <a:stretch/>
          </p:blipFill>
          <p:spPr>
            <a:xfrm>
              <a:off x="165044" y="1503151"/>
              <a:ext cx="2770248" cy="1612236"/>
            </a:xfrm>
            <a:prstGeom prst="rect">
              <a:avLst/>
            </a:prstGeom>
          </p:spPr>
        </p:pic>
        <p:pic>
          <p:nvPicPr>
            <p:cNvPr id="9" name="Picture 2" descr="Strontium isotopes">
              <a:extLst>
                <a:ext uri="{FF2B5EF4-FFF2-40B4-BE49-F238E27FC236}">
                  <a16:creationId xmlns:a16="http://schemas.microsoft.com/office/drawing/2014/main" id="{C2C66415-6AE1-44C1-8A3C-474C7A871A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5045" y="-228472"/>
              <a:ext cx="3960236" cy="1612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353ED08-5C55-4DCC-B61B-4D2EAD9E6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040915" y="3234774"/>
              <a:ext cx="1873530" cy="161223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0D60C33-DF0A-48D0-9CF5-DF84C7F42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040915" y="1503151"/>
              <a:ext cx="2776227" cy="1612236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438985D-61BC-4AB0-B2C2-6B74B604940D}"/>
              </a:ext>
            </a:extLst>
          </p:cNvPr>
          <p:cNvSpPr txBox="1"/>
          <p:nvPr/>
        </p:nvSpPr>
        <p:spPr>
          <a:xfrm>
            <a:off x="65099" y="613937"/>
            <a:ext cx="4234526" cy="40011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/>
            <a:r>
              <a:rPr lang="en-US" sz="1999" u="sng" dirty="0">
                <a:sym typeface="Comfortaa"/>
              </a:rPr>
              <a:t>Isotope systematics and notation</a:t>
            </a:r>
            <a:endParaRPr lang="en-US" sz="1999" u="sng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E16096-DA02-4E69-899B-9B811A542B22}"/>
              </a:ext>
            </a:extLst>
          </p:cNvPr>
          <p:cNvSpPr txBox="1"/>
          <p:nvPr/>
        </p:nvSpPr>
        <p:spPr>
          <a:xfrm>
            <a:off x="6715817" y="647057"/>
            <a:ext cx="49914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Abundance of different isotopes in the environment conventionally presented as a ratio relative to each other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41538E-71A1-4017-B720-4404B4B18888}"/>
              </a:ext>
            </a:extLst>
          </p:cNvPr>
          <p:cNvSpPr txBox="1"/>
          <p:nvPr/>
        </p:nvSpPr>
        <p:spPr>
          <a:xfrm>
            <a:off x="8063545" y="1847386"/>
            <a:ext cx="21213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87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Sr/</a:t>
            </a:r>
            <a:r>
              <a:rPr lang="en-US" sz="4000" b="1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86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Sr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761CB3-E22A-4A79-BEB2-436C5F89D027}"/>
              </a:ext>
            </a:extLst>
          </p:cNvPr>
          <p:cNvSpPr txBox="1"/>
          <p:nvPr/>
        </p:nvSpPr>
        <p:spPr>
          <a:xfrm>
            <a:off x="6715817" y="2699593"/>
            <a:ext cx="49914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Sometimes this ratios are compared to known international standards and presented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with </a:t>
            </a:r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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 notation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B052C74-8BE1-4E81-A3BF-A12652A7BC1C}"/>
              </a:ext>
            </a:extLst>
          </p:cNvPr>
          <p:cNvSpPr txBox="1">
            <a:spLocks/>
          </p:cNvSpPr>
          <p:nvPr/>
        </p:nvSpPr>
        <p:spPr>
          <a:xfrm>
            <a:off x="7554986" y="4306458"/>
            <a:ext cx="3138431" cy="5567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solidFill>
                  <a:schemeClr val="bg1"/>
                </a:solidFill>
                <a:latin typeface="+mn-lt"/>
                <a:cs typeface="Didot" panose="02000503000000020003" pitchFamily="2" charset="-79"/>
              </a:rPr>
              <a:t>Ratio (R) =</a:t>
            </a:r>
            <a:r>
              <a:rPr lang="en-GB" sz="2400" baseline="30000" dirty="0">
                <a:solidFill>
                  <a:schemeClr val="bg1"/>
                </a:solidFill>
                <a:latin typeface="+mn-lt"/>
                <a:cs typeface="Didot" panose="02000503000000020003" pitchFamily="2" charset="-79"/>
              </a:rPr>
              <a:t> 18</a:t>
            </a:r>
            <a:r>
              <a:rPr lang="en-GB" sz="2400" dirty="0">
                <a:solidFill>
                  <a:schemeClr val="bg1"/>
                </a:solidFill>
                <a:latin typeface="+mn-lt"/>
                <a:cs typeface="Didot" panose="02000503000000020003" pitchFamily="2" charset="-79"/>
              </a:rPr>
              <a:t>O/</a:t>
            </a:r>
            <a:r>
              <a:rPr lang="en-GB" sz="2400" baseline="30000" dirty="0">
                <a:solidFill>
                  <a:schemeClr val="bg1"/>
                </a:solidFill>
                <a:latin typeface="+mn-lt"/>
                <a:cs typeface="Didot" panose="02000503000000020003" pitchFamily="2" charset="-79"/>
              </a:rPr>
              <a:t>16</a:t>
            </a:r>
            <a:r>
              <a:rPr lang="en-GB" sz="2400" dirty="0">
                <a:solidFill>
                  <a:schemeClr val="bg1"/>
                </a:solidFill>
                <a:latin typeface="+mn-lt"/>
                <a:cs typeface="Didot" panose="02000503000000020003" pitchFamily="2" charset="-79"/>
              </a:rPr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8ACF43-9AB5-4D32-8DCE-01A98C766B96}"/>
              </a:ext>
            </a:extLst>
          </p:cNvPr>
          <p:cNvSpPr txBox="1"/>
          <p:nvPr/>
        </p:nvSpPr>
        <p:spPr>
          <a:xfrm>
            <a:off x="6414825" y="5007518"/>
            <a:ext cx="5593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sym typeface="Symbol" panose="05050102010706020507" pitchFamily="18" charset="2"/>
              </a:rPr>
              <a:t></a:t>
            </a:r>
            <a:r>
              <a:rPr lang="en-US" sz="3200" baseline="30000" dirty="0">
                <a:solidFill>
                  <a:schemeClr val="bg1"/>
                </a:solidFill>
                <a:sym typeface="Symbol" panose="05050102010706020507" pitchFamily="18" charset="2"/>
              </a:rPr>
              <a:t>18</a:t>
            </a:r>
            <a:r>
              <a:rPr lang="en-US" sz="3200" dirty="0">
                <a:solidFill>
                  <a:schemeClr val="bg1"/>
                </a:solidFill>
                <a:sym typeface="Symbol" panose="05050102010706020507" pitchFamily="18" charset="2"/>
              </a:rPr>
              <a:t>O=[(</a:t>
            </a:r>
            <a:r>
              <a:rPr lang="en-US" sz="3200" dirty="0" err="1">
                <a:solidFill>
                  <a:schemeClr val="bg1"/>
                </a:solidFill>
                <a:sym typeface="Symbol" panose="05050102010706020507" pitchFamily="18" charset="2"/>
              </a:rPr>
              <a:t>R</a:t>
            </a:r>
            <a:r>
              <a:rPr lang="en-US" sz="3200" i="1" baseline="-25000" dirty="0" err="1">
                <a:solidFill>
                  <a:schemeClr val="bg1"/>
                </a:solidFill>
                <a:sym typeface="Symbol" panose="05050102010706020507" pitchFamily="18" charset="2"/>
              </a:rPr>
              <a:t>sample</a:t>
            </a:r>
            <a:r>
              <a:rPr lang="en-US" sz="3200" dirty="0">
                <a:solidFill>
                  <a:schemeClr val="bg1"/>
                </a:solidFill>
                <a:sym typeface="Symbol" panose="05050102010706020507" pitchFamily="18" charset="2"/>
              </a:rPr>
              <a:t>/</a:t>
            </a:r>
            <a:r>
              <a:rPr lang="en-US" sz="3200" dirty="0" err="1">
                <a:solidFill>
                  <a:schemeClr val="bg1"/>
                </a:solidFill>
                <a:sym typeface="Symbol" panose="05050102010706020507" pitchFamily="18" charset="2"/>
              </a:rPr>
              <a:t>R</a:t>
            </a:r>
            <a:r>
              <a:rPr lang="en-US" sz="3200" i="1" baseline="-25000" dirty="0" err="1">
                <a:solidFill>
                  <a:schemeClr val="bg1"/>
                </a:solidFill>
                <a:sym typeface="Symbol" panose="05050102010706020507" pitchFamily="18" charset="2"/>
              </a:rPr>
              <a:t>standard</a:t>
            </a:r>
            <a:r>
              <a:rPr lang="en-US" sz="3200" dirty="0">
                <a:solidFill>
                  <a:schemeClr val="bg1"/>
                </a:solidFill>
                <a:sym typeface="Symbol" panose="05050102010706020507" pitchFamily="18" charset="2"/>
              </a:rPr>
              <a:t>)-1]1000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9DB0237-39AA-40C4-BC20-921E0C2A08B1}"/>
              </a:ext>
            </a:extLst>
          </p:cNvPr>
          <p:cNvSpPr/>
          <p:nvPr/>
        </p:nvSpPr>
        <p:spPr>
          <a:xfrm>
            <a:off x="6371683" y="2784514"/>
            <a:ext cx="5817141" cy="12261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FD99ED5-99FB-4326-9715-50EB62BA8A80}"/>
              </a:ext>
            </a:extLst>
          </p:cNvPr>
          <p:cNvSpPr/>
          <p:nvPr/>
        </p:nvSpPr>
        <p:spPr>
          <a:xfrm>
            <a:off x="6371684" y="4306458"/>
            <a:ext cx="5817141" cy="17344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9905765" y="124181"/>
            <a:ext cx="2108096" cy="440343"/>
            <a:chOff x="1231802" y="5843225"/>
            <a:chExt cx="2423509" cy="506227"/>
          </a:xfrm>
        </p:grpSpPr>
        <p:pic>
          <p:nvPicPr>
            <p:cNvPr id="23" name="Google Shape;219;p38">
              <a:extLst>
                <a:ext uri="{FF2B5EF4-FFF2-40B4-BE49-F238E27FC236}">
                  <a16:creationId xmlns:a16="http://schemas.microsoft.com/office/drawing/2014/main" id="{D10C6EFC-D8CE-4D49-824C-6F7ED04B7A76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399474" y="5876416"/>
              <a:ext cx="1255837" cy="473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395A393-9C6F-D22C-6549-2461434082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31802" y="5843225"/>
              <a:ext cx="1167672" cy="497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6362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>
            <a:extLst>
              <a:ext uri="{FF2B5EF4-FFF2-40B4-BE49-F238E27FC236}">
                <a16:creationId xmlns:a16="http://schemas.microsoft.com/office/drawing/2014/main" id="{D175818D-42EF-46E2-94FF-CAB99726D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975"/>
            <a:ext cx="10482852" cy="52851"/>
          </a:xfrm>
          <a:prstGeom prst="rect">
            <a:avLst/>
          </a:prstGeom>
          <a:gradFill flip="none" rotWithShape="1">
            <a:gsLst>
              <a:gs pos="8000">
                <a:schemeClr val="tx1">
                  <a:lumMod val="85000"/>
                  <a:lumOff val="15000"/>
                </a:schemeClr>
              </a:gs>
              <a:gs pos="100000">
                <a:srgbClr val="DDDDDD"/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399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07785A-4C98-426D-B074-D9EE0F72F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94"/>
            <a:ext cx="4078345" cy="6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599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Background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EE0F0C-7881-48F7-B653-47B31A4693EB}"/>
              </a:ext>
            </a:extLst>
          </p:cNvPr>
          <p:cNvSpPr txBox="1"/>
          <p:nvPr/>
        </p:nvSpPr>
        <p:spPr>
          <a:xfrm>
            <a:off x="45644" y="613937"/>
            <a:ext cx="3603251" cy="40000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/>
            <a:r>
              <a:rPr lang="en-US" sz="2000" u="sng" dirty="0">
                <a:solidFill>
                  <a:srgbClr val="FFFFFF"/>
                </a:solidFill>
                <a:highlight>
                  <a:srgbClr val="000000"/>
                </a:highlight>
                <a:latin typeface="Comfortaa"/>
                <a:ea typeface="Comfortaa"/>
                <a:cs typeface="Comfortaa"/>
                <a:sym typeface="Comfortaa"/>
              </a:rPr>
              <a:t>Isotope in Environment</a:t>
            </a:r>
            <a:endParaRPr lang="en-US" sz="1999" u="sng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0EC781BE-A2D9-4DF0-A208-B85171D14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736" y="1340750"/>
            <a:ext cx="8916089" cy="47210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F3F225-6C20-4B68-92ED-5D49EB2AC123}"/>
              </a:ext>
            </a:extLst>
          </p:cNvPr>
          <p:cNvSpPr txBox="1"/>
          <p:nvPr/>
        </p:nvSpPr>
        <p:spPr>
          <a:xfrm>
            <a:off x="6728209" y="837633"/>
            <a:ext cx="28951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Rayleigh Distillation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0F7D6A-CB78-4D50-A46B-1892BDF530D6}"/>
              </a:ext>
            </a:extLst>
          </p:cNvPr>
          <p:cNvSpPr txBox="1"/>
          <p:nvPr/>
        </p:nvSpPr>
        <p:spPr>
          <a:xfrm>
            <a:off x="258877" y="2524413"/>
            <a:ext cx="27043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Based on the atomic weights, some isotopes are behaving differently in the environment.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6F5D24-F1F8-40D7-AA52-6828E84D2FC5}"/>
              </a:ext>
            </a:extLst>
          </p:cNvPr>
          <p:cNvSpPr txBox="1"/>
          <p:nvPr/>
        </p:nvSpPr>
        <p:spPr>
          <a:xfrm>
            <a:off x="3579779" y="5091774"/>
            <a:ext cx="1177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</a:t>
            </a:r>
            <a:r>
              <a:rPr lang="en-US" b="1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18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O=0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E75AD0-A8E5-4F86-B9EF-4364E1F3FCCE}"/>
              </a:ext>
            </a:extLst>
          </p:cNvPr>
          <p:cNvSpPr txBox="1"/>
          <p:nvPr/>
        </p:nvSpPr>
        <p:spPr>
          <a:xfrm>
            <a:off x="4800600" y="2534967"/>
            <a:ext cx="1337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</a:t>
            </a:r>
            <a:r>
              <a:rPr lang="en-US" sz="2000" b="1" baseline="30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18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O</a:t>
            </a:r>
            <a:r>
              <a:rPr lang="en-US" sz="2000" b="1" baseline="-25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v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=-12</a:t>
            </a:r>
            <a:endParaRPr 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2A3AC2-C075-4A36-A683-3D73986EEDF9}"/>
              </a:ext>
            </a:extLst>
          </p:cNvPr>
          <p:cNvSpPr txBox="1"/>
          <p:nvPr/>
        </p:nvSpPr>
        <p:spPr>
          <a:xfrm>
            <a:off x="7305899" y="2016716"/>
            <a:ext cx="1337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</a:t>
            </a:r>
            <a:r>
              <a:rPr lang="en-US" sz="2000" b="1" baseline="30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18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O</a:t>
            </a:r>
            <a:r>
              <a:rPr lang="en-US" sz="2000" b="1" baseline="-25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v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=-15</a:t>
            </a:r>
            <a:endParaRPr 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C5A72E-4097-4861-BDD4-1CF146A7AD1E}"/>
              </a:ext>
            </a:extLst>
          </p:cNvPr>
          <p:cNvSpPr txBox="1"/>
          <p:nvPr/>
        </p:nvSpPr>
        <p:spPr>
          <a:xfrm>
            <a:off x="8871031" y="1797081"/>
            <a:ext cx="1337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</a:t>
            </a:r>
            <a:r>
              <a:rPr lang="en-US" sz="2000" b="1" baseline="30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18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O</a:t>
            </a:r>
            <a:r>
              <a:rPr lang="en-US" sz="2000" b="1" baseline="-25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v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=-17</a:t>
            </a:r>
            <a:endParaRPr 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AE747B-5DB5-4882-A94F-D96BEABAA2E2}"/>
              </a:ext>
            </a:extLst>
          </p:cNvPr>
          <p:cNvSpPr txBox="1"/>
          <p:nvPr/>
        </p:nvSpPr>
        <p:spPr>
          <a:xfrm>
            <a:off x="11046893" y="1797081"/>
            <a:ext cx="1337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</a:t>
            </a:r>
            <a:r>
              <a:rPr lang="en-US" sz="2000" b="1" baseline="30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18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O</a:t>
            </a:r>
            <a:r>
              <a:rPr lang="en-US" sz="2000" b="1" baseline="-25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v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=-21</a:t>
            </a:r>
            <a:endParaRPr 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A17BED-6F1F-4A3B-94D8-616B65132B50}"/>
              </a:ext>
            </a:extLst>
          </p:cNvPr>
          <p:cNvSpPr txBox="1"/>
          <p:nvPr/>
        </p:nvSpPr>
        <p:spPr>
          <a:xfrm>
            <a:off x="6947400" y="3228660"/>
            <a:ext cx="1337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</a:t>
            </a:r>
            <a:r>
              <a:rPr lang="en-US" sz="2000" b="1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18</a:t>
            </a:r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O</a:t>
            </a:r>
            <a:r>
              <a:rPr lang="en-US" sz="2000" b="1" baseline="-25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r</a:t>
            </a:r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=-3</a:t>
            </a:r>
            <a:endParaRPr lang="en-US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39B00C-9604-4D3F-8437-5BE8BC7937DA}"/>
              </a:ext>
            </a:extLst>
          </p:cNvPr>
          <p:cNvSpPr txBox="1"/>
          <p:nvPr/>
        </p:nvSpPr>
        <p:spPr>
          <a:xfrm>
            <a:off x="8046332" y="2808055"/>
            <a:ext cx="1337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</a:t>
            </a:r>
            <a:r>
              <a:rPr lang="en-US" sz="2000" b="1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18</a:t>
            </a:r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O</a:t>
            </a:r>
            <a:r>
              <a:rPr lang="en-US" sz="2000" b="1" baseline="-25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r</a:t>
            </a:r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=-5</a:t>
            </a:r>
            <a:endParaRPr lang="en-US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741663-15B0-4284-BA80-B4D6D4724A60}"/>
              </a:ext>
            </a:extLst>
          </p:cNvPr>
          <p:cNvSpPr txBox="1"/>
          <p:nvPr/>
        </p:nvSpPr>
        <p:spPr>
          <a:xfrm>
            <a:off x="10476316" y="2588420"/>
            <a:ext cx="1337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</a:t>
            </a:r>
            <a:r>
              <a:rPr lang="en-US" sz="2000" b="1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18</a:t>
            </a:r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O</a:t>
            </a:r>
            <a:r>
              <a:rPr lang="en-US" sz="2000" b="1" baseline="-25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r</a:t>
            </a:r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=-11</a:t>
            </a:r>
            <a:endParaRPr lang="en-US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9905765" y="124181"/>
            <a:ext cx="2108096" cy="440343"/>
            <a:chOff x="1231802" y="5843225"/>
            <a:chExt cx="2423509" cy="506227"/>
          </a:xfrm>
        </p:grpSpPr>
        <p:pic>
          <p:nvPicPr>
            <p:cNvPr id="22" name="Google Shape;219;p38">
              <a:extLst>
                <a:ext uri="{FF2B5EF4-FFF2-40B4-BE49-F238E27FC236}">
                  <a16:creationId xmlns:a16="http://schemas.microsoft.com/office/drawing/2014/main" id="{D10C6EFC-D8CE-4D49-824C-6F7ED04B7A76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399474" y="5876416"/>
              <a:ext cx="1255837" cy="473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395A393-9C6F-D22C-6549-2461434082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31802" y="5843225"/>
              <a:ext cx="1167672" cy="497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64579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>
            <a:extLst>
              <a:ext uri="{FF2B5EF4-FFF2-40B4-BE49-F238E27FC236}">
                <a16:creationId xmlns:a16="http://schemas.microsoft.com/office/drawing/2014/main" id="{23B0F663-C84E-4BD9-BAF4-8BDC8F26E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975"/>
            <a:ext cx="10482852" cy="52851"/>
          </a:xfrm>
          <a:prstGeom prst="rect">
            <a:avLst/>
          </a:prstGeom>
          <a:gradFill flip="none" rotWithShape="1">
            <a:gsLst>
              <a:gs pos="8000">
                <a:schemeClr val="tx1">
                  <a:lumMod val="85000"/>
                  <a:lumOff val="15000"/>
                </a:schemeClr>
              </a:gs>
              <a:gs pos="100000">
                <a:srgbClr val="DDDDDD"/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399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932883-DFF0-4D3B-B695-BC9348922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94"/>
            <a:ext cx="4078345" cy="6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599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Background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3B78C-307D-4794-9DAF-B4A4D36F22FC}"/>
              </a:ext>
            </a:extLst>
          </p:cNvPr>
          <p:cNvSpPr txBox="1"/>
          <p:nvPr/>
        </p:nvSpPr>
        <p:spPr>
          <a:xfrm>
            <a:off x="45644" y="613937"/>
            <a:ext cx="3603251" cy="40000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/>
            <a:r>
              <a:rPr lang="en-US" sz="2000" u="sng" dirty="0">
                <a:solidFill>
                  <a:srgbClr val="FFFFFF"/>
                </a:solidFill>
                <a:highlight>
                  <a:srgbClr val="000000"/>
                </a:highlight>
                <a:latin typeface="Comfortaa"/>
                <a:ea typeface="Comfortaa"/>
                <a:cs typeface="Comfortaa"/>
                <a:sym typeface="Comfortaa"/>
              </a:rPr>
              <a:t>Isotope in Environment</a:t>
            </a:r>
            <a:endParaRPr lang="en-US" sz="1999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8EF8C5-A85A-44B2-9250-6E734AD099D3}"/>
              </a:ext>
            </a:extLst>
          </p:cNvPr>
          <p:cNvSpPr txBox="1"/>
          <p:nvPr/>
        </p:nvSpPr>
        <p:spPr>
          <a:xfrm>
            <a:off x="258877" y="2710511"/>
            <a:ext cx="32333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Isotopic ratios can have specific range for different materials</a:t>
            </a: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1BDD901D-EC77-48D3-94E9-0969B86CB7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230" y="515573"/>
            <a:ext cx="7289259" cy="629216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905765" y="124181"/>
            <a:ext cx="2108096" cy="440343"/>
            <a:chOff x="1231802" y="5843225"/>
            <a:chExt cx="2423509" cy="506227"/>
          </a:xfrm>
        </p:grpSpPr>
        <p:pic>
          <p:nvPicPr>
            <p:cNvPr id="10" name="Google Shape;219;p38">
              <a:extLst>
                <a:ext uri="{FF2B5EF4-FFF2-40B4-BE49-F238E27FC236}">
                  <a16:creationId xmlns:a16="http://schemas.microsoft.com/office/drawing/2014/main" id="{D10C6EFC-D8CE-4D49-824C-6F7ED04B7A76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399474" y="5876416"/>
              <a:ext cx="1255837" cy="473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395A393-9C6F-D22C-6549-2461434082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31802" y="5843225"/>
              <a:ext cx="1167672" cy="497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29810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>
            <a:extLst>
              <a:ext uri="{FF2B5EF4-FFF2-40B4-BE49-F238E27FC236}">
                <a16:creationId xmlns:a16="http://schemas.microsoft.com/office/drawing/2014/main" id="{D1052CA9-C4BF-434D-8A11-4834E2D9C3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975"/>
            <a:ext cx="10482852" cy="52851"/>
          </a:xfrm>
          <a:prstGeom prst="rect">
            <a:avLst/>
          </a:prstGeom>
          <a:gradFill flip="none" rotWithShape="1">
            <a:gsLst>
              <a:gs pos="8000">
                <a:schemeClr val="tx1">
                  <a:lumMod val="85000"/>
                  <a:lumOff val="15000"/>
                </a:schemeClr>
              </a:gs>
              <a:gs pos="100000">
                <a:srgbClr val="DDDDDD"/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399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11FB81-B651-4B81-AFC5-342772F0A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94"/>
            <a:ext cx="4078345" cy="6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599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Background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6FAD73-0C42-45A7-9577-69346499992E}"/>
              </a:ext>
            </a:extLst>
          </p:cNvPr>
          <p:cNvSpPr/>
          <p:nvPr/>
        </p:nvSpPr>
        <p:spPr>
          <a:xfrm>
            <a:off x="-1" y="1734262"/>
            <a:ext cx="12188826" cy="43683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1704FD-51B7-4406-8061-DA60778480FD}"/>
              </a:ext>
            </a:extLst>
          </p:cNvPr>
          <p:cNvSpPr/>
          <p:nvPr/>
        </p:nvSpPr>
        <p:spPr>
          <a:xfrm>
            <a:off x="9602695" y="6150078"/>
            <a:ext cx="25987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Bataille</a:t>
            </a:r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2012, Chem. Geology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4B9D39E-9BD4-45DE-9ECB-9EF450D737F5}"/>
              </a:ext>
            </a:extLst>
          </p:cNvPr>
          <p:cNvGrpSpPr/>
          <p:nvPr/>
        </p:nvGrpSpPr>
        <p:grpSpPr>
          <a:xfrm>
            <a:off x="-1" y="1721093"/>
            <a:ext cx="6029547" cy="3863070"/>
            <a:chOff x="899423" y="893798"/>
            <a:chExt cx="4256124" cy="29649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728A48D-AAD8-4B6D-8E59-73AA87F9E0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07" r="1266"/>
            <a:stretch/>
          </p:blipFill>
          <p:spPr>
            <a:xfrm>
              <a:off x="899423" y="914400"/>
              <a:ext cx="4256124" cy="294436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EADB018-F76C-4BD9-83D8-0802FF716AB8}"/>
                </a:ext>
              </a:extLst>
            </p:cNvPr>
            <p:cNvSpPr/>
            <p:nvPr/>
          </p:nvSpPr>
          <p:spPr>
            <a:xfrm>
              <a:off x="3909410" y="946639"/>
              <a:ext cx="630396" cy="441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CD8B7AA-30F9-4E63-A645-8292EF2DC629}"/>
                </a:ext>
              </a:extLst>
            </p:cNvPr>
            <p:cNvSpPr txBox="1"/>
            <p:nvPr/>
          </p:nvSpPr>
          <p:spPr>
            <a:xfrm>
              <a:off x="3763912" y="893798"/>
              <a:ext cx="104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Geology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AEA56FB-5940-4C9C-B2EF-2C5E88DC1646}"/>
              </a:ext>
            </a:extLst>
          </p:cNvPr>
          <p:cNvGrpSpPr/>
          <p:nvPr/>
        </p:nvGrpSpPr>
        <p:grpSpPr>
          <a:xfrm>
            <a:off x="6094412" y="1740083"/>
            <a:ext cx="5808632" cy="3844327"/>
            <a:chOff x="1025956" y="787368"/>
            <a:chExt cx="7224163" cy="523241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D980605-B0F5-41B0-A2AE-2DD113B71C30}"/>
                </a:ext>
              </a:extLst>
            </p:cNvPr>
            <p:cNvGrpSpPr/>
            <p:nvPr/>
          </p:nvGrpSpPr>
          <p:grpSpPr>
            <a:xfrm>
              <a:off x="1025956" y="787368"/>
              <a:ext cx="7224163" cy="5232412"/>
              <a:chOff x="428473" y="1092031"/>
              <a:chExt cx="6261766" cy="4528841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4A8F12A3-2B5C-47B7-9D94-D29698CD7C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1276" t="2690" r="874" b="13220"/>
              <a:stretch/>
            </p:blipFill>
            <p:spPr>
              <a:xfrm>
                <a:off x="428473" y="1092031"/>
                <a:ext cx="6261766" cy="4528841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7470E1B-BD34-401B-AFD3-244BCCE59C01}"/>
                  </a:ext>
                </a:extLst>
              </p:cNvPr>
              <p:cNvSpPr/>
              <p:nvPr/>
            </p:nvSpPr>
            <p:spPr>
              <a:xfrm>
                <a:off x="5257800" y="1143000"/>
                <a:ext cx="533400" cy="457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0107ABE-959E-4BDB-8746-225679005279}"/>
                </a:ext>
              </a:extLst>
            </p:cNvPr>
            <p:cNvSpPr txBox="1"/>
            <p:nvPr/>
          </p:nvSpPr>
          <p:spPr>
            <a:xfrm>
              <a:off x="5238078" y="814219"/>
              <a:ext cx="1518364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Groundwater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7EA71B3-8116-4F07-A6A2-34047F2EE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62" y="5437287"/>
            <a:ext cx="10440127" cy="66536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7F8A19B-B5E8-4159-9239-509A0EE61472}"/>
              </a:ext>
            </a:extLst>
          </p:cNvPr>
          <p:cNvSpPr txBox="1"/>
          <p:nvPr/>
        </p:nvSpPr>
        <p:spPr>
          <a:xfrm>
            <a:off x="45644" y="613937"/>
            <a:ext cx="3603251" cy="40000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/>
            <a:r>
              <a:rPr lang="en-US" sz="2000" u="sng" dirty="0">
                <a:solidFill>
                  <a:srgbClr val="FFFFFF"/>
                </a:solidFill>
                <a:highlight>
                  <a:srgbClr val="000000"/>
                </a:highlight>
                <a:latin typeface="Comfortaa"/>
                <a:ea typeface="Comfortaa"/>
                <a:cs typeface="Comfortaa"/>
                <a:sym typeface="Comfortaa"/>
              </a:rPr>
              <a:t>Isotope in Environment</a:t>
            </a:r>
            <a:endParaRPr lang="en-US" sz="1999" u="sng" dirty="0"/>
          </a:p>
        </p:txBody>
      </p:sp>
      <p:grpSp>
        <p:nvGrpSpPr>
          <p:cNvPr id="20" name="Group 19"/>
          <p:cNvGrpSpPr/>
          <p:nvPr/>
        </p:nvGrpSpPr>
        <p:grpSpPr>
          <a:xfrm>
            <a:off x="9905765" y="124181"/>
            <a:ext cx="2108096" cy="440343"/>
            <a:chOff x="1231802" y="5843225"/>
            <a:chExt cx="2423509" cy="506227"/>
          </a:xfrm>
        </p:grpSpPr>
        <p:pic>
          <p:nvPicPr>
            <p:cNvPr id="21" name="Google Shape;219;p38">
              <a:extLst>
                <a:ext uri="{FF2B5EF4-FFF2-40B4-BE49-F238E27FC236}">
                  <a16:creationId xmlns:a16="http://schemas.microsoft.com/office/drawing/2014/main" id="{D10C6EFC-D8CE-4D49-824C-6F7ED04B7A76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399474" y="5876416"/>
              <a:ext cx="1255837" cy="473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395A393-9C6F-D22C-6549-2461434082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31802" y="5843225"/>
              <a:ext cx="1167672" cy="497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2836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1">
            <a:extLst>
              <a:ext uri="{FF2B5EF4-FFF2-40B4-BE49-F238E27FC236}">
                <a16:creationId xmlns:a16="http://schemas.microsoft.com/office/drawing/2014/main" id="{C63DC929-B57B-4F03-B025-FA4136BBE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465106"/>
            <a:ext cx="12108449" cy="45719"/>
          </a:xfrm>
          <a:prstGeom prst="rect">
            <a:avLst/>
          </a:prstGeom>
          <a:gradFill flip="none" rotWithShape="1">
            <a:gsLst>
              <a:gs pos="6000">
                <a:schemeClr val="tx1"/>
              </a:gs>
              <a:gs pos="15000">
                <a:schemeClr val="tx1">
                  <a:lumMod val="85000"/>
                  <a:lumOff val="15000"/>
                </a:schemeClr>
              </a:gs>
              <a:gs pos="100000">
                <a:srgbClr val="DDDDDD"/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399"/>
          </a:p>
        </p:txBody>
      </p:sp>
      <p:sp>
        <p:nvSpPr>
          <p:cNvPr id="5" name="TextBox 4"/>
          <p:cNvSpPr txBox="1"/>
          <p:nvPr/>
        </p:nvSpPr>
        <p:spPr>
          <a:xfrm>
            <a:off x="45645" y="613937"/>
            <a:ext cx="1706153" cy="156966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/>
            <a:r>
              <a:rPr lang="en-US" sz="3200" u="sng" dirty="0"/>
              <a:t>Florida’s Aquifer System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894"/>
            <a:ext cx="4078345" cy="6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599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Background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232944" y="611236"/>
            <a:ext cx="9744166" cy="4343935"/>
            <a:chOff x="-23697" y="570355"/>
            <a:chExt cx="6601265" cy="28956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3697" y="570355"/>
              <a:ext cx="2209800" cy="28956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81664" y="570355"/>
              <a:ext cx="2209800" cy="28956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67768" y="570355"/>
              <a:ext cx="2209800" cy="289560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7580684" y="4974421"/>
            <a:ext cx="5436492" cy="830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092" indent="-111092"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schemeClr val="bg1"/>
                </a:solidFill>
              </a:rPr>
              <a:t>Surficial Aquifer System</a:t>
            </a:r>
          </a:p>
          <a:p>
            <a:pPr marL="111092" indent="-111092">
              <a:buFont typeface="Arial" panose="020B0604020202020204" pitchFamily="34" charset="0"/>
              <a:buChar char="•"/>
            </a:pPr>
            <a:r>
              <a:rPr lang="en-US" sz="2399" dirty="0" err="1">
                <a:solidFill>
                  <a:schemeClr val="bg1"/>
                </a:solidFill>
              </a:rPr>
              <a:t>Floridan</a:t>
            </a:r>
            <a:r>
              <a:rPr lang="en-US" sz="2399" dirty="0">
                <a:solidFill>
                  <a:schemeClr val="bg1"/>
                </a:solidFill>
              </a:rPr>
              <a:t> Aquifer System </a:t>
            </a:r>
            <a:r>
              <a:rPr lang="en-US" sz="1000" dirty="0">
                <a:solidFill>
                  <a:schemeClr val="bg1"/>
                </a:solidFill>
              </a:rPr>
              <a:t>(Confined or unconfined)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132769" y="4982387"/>
            <a:ext cx="5436493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092" indent="-111092"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schemeClr val="bg1"/>
                </a:solidFill>
              </a:rPr>
              <a:t>Spans an area of 260,000 km</a:t>
            </a:r>
            <a:r>
              <a:rPr lang="en-US" sz="2399" baseline="30000" dirty="0">
                <a:solidFill>
                  <a:schemeClr val="bg1"/>
                </a:solidFill>
              </a:rPr>
              <a:t>2</a:t>
            </a:r>
          </a:p>
          <a:p>
            <a:pPr marL="111092" indent="-111092"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schemeClr val="bg1"/>
                </a:solidFill>
              </a:rPr>
              <a:t>Underling four states; FL, AL, GA, SC</a:t>
            </a:r>
          </a:p>
          <a:p>
            <a:pPr marL="111092" indent="-111092"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schemeClr val="bg1"/>
                </a:solidFill>
              </a:rPr>
              <a:t>Supply water to 11 million Floridians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7922" y="3567658"/>
            <a:ext cx="890860" cy="475899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" y="6305425"/>
            <a:ext cx="12188825" cy="565882"/>
            <a:chOff x="1" y="6305425"/>
            <a:chExt cx="12188825" cy="565882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4EA4B0F-3F71-4B1B-A924-7C7B7388580B}"/>
                </a:ext>
              </a:extLst>
            </p:cNvPr>
            <p:cNvSpPr/>
            <p:nvPr/>
          </p:nvSpPr>
          <p:spPr>
            <a:xfrm>
              <a:off x="1" y="6305425"/>
              <a:ext cx="12188825" cy="565882"/>
            </a:xfrm>
            <a:prstGeom prst="rect">
              <a:avLst/>
            </a:prstGeom>
            <a:solidFill>
              <a:srgbClr val="22AB1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grpSp>
          <p:nvGrpSpPr>
            <p:cNvPr id="24" name="Group 23"/>
            <p:cNvGrpSpPr>
              <a:grpSpLocks noChangeAspect="1"/>
            </p:cNvGrpSpPr>
            <p:nvPr/>
          </p:nvGrpSpPr>
          <p:grpSpPr>
            <a:xfrm>
              <a:off x="9526697" y="6452458"/>
              <a:ext cx="1321914" cy="274320"/>
              <a:chOff x="1231802" y="5843225"/>
              <a:chExt cx="2423509" cy="506227"/>
            </a:xfrm>
          </p:grpSpPr>
          <p:pic>
            <p:nvPicPr>
              <p:cNvPr id="31" name="Google Shape;219;p38">
                <a:extLst>
                  <a:ext uri="{FF2B5EF4-FFF2-40B4-BE49-F238E27FC236}">
                    <a16:creationId xmlns:a16="http://schemas.microsoft.com/office/drawing/2014/main" id="{D10C6EFC-D8CE-4D49-824C-6F7ED04B7A76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2399474" y="5876416"/>
                <a:ext cx="1255837" cy="4730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1395A393-9C6F-D22C-6549-2461434082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231802" y="5843225"/>
                <a:ext cx="1167672" cy="4972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" name="Group 24"/>
            <p:cNvGrpSpPr>
              <a:grpSpLocks noChangeAspect="1"/>
            </p:cNvGrpSpPr>
            <p:nvPr/>
          </p:nvGrpSpPr>
          <p:grpSpPr>
            <a:xfrm>
              <a:off x="10914070" y="6457228"/>
              <a:ext cx="1194378" cy="274320"/>
              <a:chOff x="5076651" y="5843225"/>
              <a:chExt cx="2165050" cy="497260"/>
            </a:xfrm>
          </p:grpSpPr>
          <p:pic>
            <p:nvPicPr>
              <p:cNvPr id="29" name="Google Shape;212;p38">
                <a:extLst>
                  <a:ext uri="{FF2B5EF4-FFF2-40B4-BE49-F238E27FC236}">
                    <a16:creationId xmlns:a16="http://schemas.microsoft.com/office/drawing/2014/main" id="{068DD688-AF4A-435F-A658-7F55B6D10419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8">
                <a:alphaModFix/>
              </a:blip>
              <a:srcRect r="69141"/>
              <a:stretch/>
            </p:blipFill>
            <p:spPr>
              <a:xfrm>
                <a:off x="6244323" y="5867161"/>
                <a:ext cx="997378" cy="4733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1395A393-9C6F-D22C-6549-2461434082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076651" y="5843225"/>
                <a:ext cx="1167672" cy="4972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6" name="TextBox 25"/>
            <p:cNvSpPr txBox="1"/>
            <p:nvPr/>
          </p:nvSpPr>
          <p:spPr>
            <a:xfrm>
              <a:off x="360502" y="6409378"/>
              <a:ext cx="45152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DISCLAIMER: This presentation is the property of SGS Isobar Science and may not be distribute, reproduced, or modified without the prior written consent from SGS Isobar Science.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526858" y="6409378"/>
              <a:ext cx="513477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Copyright </a:t>
              </a:r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©2025. SGS Isobar Science. All Rights Reserved</a:t>
              </a:r>
              <a:endParaRPr lang="en-US" sz="800" dirty="0"/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360502" y="6452458"/>
              <a:ext cx="0" cy="2954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9905765" y="124181"/>
            <a:ext cx="2108096" cy="440343"/>
            <a:chOff x="1231802" y="5843225"/>
            <a:chExt cx="2423509" cy="506227"/>
          </a:xfrm>
        </p:grpSpPr>
        <p:pic>
          <p:nvPicPr>
            <p:cNvPr id="35" name="Google Shape;219;p38">
              <a:extLst>
                <a:ext uri="{FF2B5EF4-FFF2-40B4-BE49-F238E27FC236}">
                  <a16:creationId xmlns:a16="http://schemas.microsoft.com/office/drawing/2014/main" id="{D10C6EFC-D8CE-4D49-824C-6F7ED04B7A76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399474" y="5876416"/>
              <a:ext cx="1255837" cy="473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395A393-9C6F-D22C-6549-2461434082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31802" y="5843225"/>
              <a:ext cx="1167672" cy="497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14572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1">
            <a:extLst>
              <a:ext uri="{FF2B5EF4-FFF2-40B4-BE49-F238E27FC236}">
                <a16:creationId xmlns:a16="http://schemas.microsoft.com/office/drawing/2014/main" id="{C63DC929-B57B-4F03-B025-FA4136BBE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465106"/>
            <a:ext cx="12108449" cy="45719"/>
          </a:xfrm>
          <a:prstGeom prst="rect">
            <a:avLst/>
          </a:prstGeom>
          <a:gradFill flip="none" rotWithShape="1">
            <a:gsLst>
              <a:gs pos="6000">
                <a:schemeClr val="tx1"/>
              </a:gs>
              <a:gs pos="15000">
                <a:schemeClr val="tx1">
                  <a:lumMod val="85000"/>
                  <a:lumOff val="15000"/>
                </a:schemeClr>
              </a:gs>
              <a:gs pos="100000">
                <a:srgbClr val="DDDDDD"/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399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048" y="-24383"/>
            <a:ext cx="4797393" cy="63366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8641" y="2090969"/>
            <a:ext cx="441417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Under the climate change scenario, demand for agricultural irrigation will increase leading to water shortage across Florida and create conflicts over availability of freshwater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526697" y="6004482"/>
            <a:ext cx="1523603" cy="276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err="1"/>
              <a:t>Devitt</a:t>
            </a:r>
            <a:r>
              <a:rPr lang="en-US" sz="1200" b="1" i="1" dirty="0"/>
              <a:t> et al., 2012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DBF2ED-BFA1-41D6-9A1A-AAE62FB13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94"/>
            <a:ext cx="4078345" cy="6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599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Background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FFFDFF-637A-4874-B254-56F4A939B55E}"/>
              </a:ext>
            </a:extLst>
          </p:cNvPr>
          <p:cNvSpPr txBox="1"/>
          <p:nvPr/>
        </p:nvSpPr>
        <p:spPr>
          <a:xfrm>
            <a:off x="45644" y="613937"/>
            <a:ext cx="3603251" cy="40000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/>
            <a:r>
              <a:rPr lang="en-US" sz="1999" u="sng" dirty="0"/>
              <a:t>Climate Impact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" y="6305425"/>
            <a:ext cx="12188825" cy="565882"/>
            <a:chOff x="1" y="6305425"/>
            <a:chExt cx="12188825" cy="56588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4EA4B0F-3F71-4B1B-A924-7C7B7388580B}"/>
                </a:ext>
              </a:extLst>
            </p:cNvPr>
            <p:cNvSpPr/>
            <p:nvPr/>
          </p:nvSpPr>
          <p:spPr>
            <a:xfrm>
              <a:off x="1" y="6305425"/>
              <a:ext cx="12188825" cy="565882"/>
            </a:xfrm>
            <a:prstGeom prst="rect">
              <a:avLst/>
            </a:prstGeom>
            <a:solidFill>
              <a:srgbClr val="22AB1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grpSp>
          <p:nvGrpSpPr>
            <p:cNvPr id="17" name="Group 16"/>
            <p:cNvGrpSpPr>
              <a:grpSpLocks noChangeAspect="1"/>
            </p:cNvGrpSpPr>
            <p:nvPr/>
          </p:nvGrpSpPr>
          <p:grpSpPr>
            <a:xfrm>
              <a:off x="9526697" y="6452458"/>
              <a:ext cx="1321914" cy="274320"/>
              <a:chOff x="1231802" y="5843225"/>
              <a:chExt cx="2423509" cy="506227"/>
            </a:xfrm>
          </p:grpSpPr>
          <p:pic>
            <p:nvPicPr>
              <p:cNvPr id="24" name="Google Shape;219;p38">
                <a:extLst>
                  <a:ext uri="{FF2B5EF4-FFF2-40B4-BE49-F238E27FC236}">
                    <a16:creationId xmlns:a16="http://schemas.microsoft.com/office/drawing/2014/main" id="{D10C6EFC-D8CE-4D49-824C-6F7ED04B7A76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399474" y="5876416"/>
                <a:ext cx="1255837" cy="4730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1395A393-9C6F-D22C-6549-2461434082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231802" y="5843225"/>
                <a:ext cx="1167672" cy="4972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" name="Group 17"/>
            <p:cNvGrpSpPr>
              <a:grpSpLocks noChangeAspect="1"/>
            </p:cNvGrpSpPr>
            <p:nvPr/>
          </p:nvGrpSpPr>
          <p:grpSpPr>
            <a:xfrm>
              <a:off x="10914070" y="6457228"/>
              <a:ext cx="1194378" cy="274320"/>
              <a:chOff x="5076651" y="5843225"/>
              <a:chExt cx="2165050" cy="497260"/>
            </a:xfrm>
          </p:grpSpPr>
          <p:pic>
            <p:nvPicPr>
              <p:cNvPr id="22" name="Google Shape;212;p38">
                <a:extLst>
                  <a:ext uri="{FF2B5EF4-FFF2-40B4-BE49-F238E27FC236}">
                    <a16:creationId xmlns:a16="http://schemas.microsoft.com/office/drawing/2014/main" id="{068DD688-AF4A-435F-A658-7F55B6D10419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5">
                <a:alphaModFix/>
              </a:blip>
              <a:srcRect r="69141"/>
              <a:stretch/>
            </p:blipFill>
            <p:spPr>
              <a:xfrm>
                <a:off x="6244323" y="5867161"/>
                <a:ext cx="997378" cy="4733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1395A393-9C6F-D22C-6549-2461434082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076651" y="5843225"/>
                <a:ext cx="1167672" cy="4972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TextBox 18"/>
            <p:cNvSpPr txBox="1"/>
            <p:nvPr/>
          </p:nvSpPr>
          <p:spPr>
            <a:xfrm>
              <a:off x="360502" y="6409378"/>
              <a:ext cx="45152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DISCLAIMER: This presentation is the property of SGS Isobar Science and may not be distribute, reproduced, or modified without the prior written consent from SGS Isobar Science.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26858" y="6409378"/>
              <a:ext cx="513477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Copyright </a:t>
              </a:r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©2025. SGS Isobar Science. All Rights Reserved</a:t>
              </a:r>
              <a:endParaRPr lang="en-US" sz="800" dirty="0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360502" y="6452458"/>
              <a:ext cx="0" cy="2954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9905765" y="124181"/>
            <a:ext cx="2108096" cy="440343"/>
            <a:chOff x="1231802" y="5843225"/>
            <a:chExt cx="2423509" cy="506227"/>
          </a:xfrm>
        </p:grpSpPr>
        <p:pic>
          <p:nvPicPr>
            <p:cNvPr id="28" name="Google Shape;219;p38">
              <a:extLst>
                <a:ext uri="{FF2B5EF4-FFF2-40B4-BE49-F238E27FC236}">
                  <a16:creationId xmlns:a16="http://schemas.microsoft.com/office/drawing/2014/main" id="{D10C6EFC-D8CE-4D49-824C-6F7ED04B7A76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399474" y="5876416"/>
              <a:ext cx="1255837" cy="473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395A393-9C6F-D22C-6549-2461434082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31802" y="5843225"/>
              <a:ext cx="1167672" cy="497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807646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roject Document" ma:contentTypeID="0x01010084099C5946FA6344AFBC08FDA28BB5E3000F2A5536EED47B428001DEFDF00DB8CF" ma:contentTypeVersion="20" ma:contentTypeDescription="" ma:contentTypeScope="" ma:versionID="650fe9c901bdf920b4ce2c34bfa26259">
  <xsd:schema xmlns:xsd="http://www.w3.org/2001/XMLSchema" xmlns:xs="http://www.w3.org/2001/XMLSchema" xmlns:p="http://schemas.microsoft.com/office/2006/metadata/properties" xmlns:ns2="80727368-2d85-4693-8aca-8c33fb2339f5" xmlns:ns3="http://schemas.microsoft.com/sharepoint/v4" xmlns:ns4="b031f331-093e-4af9-b9a8-5fb9941cd8bc" targetNamespace="http://schemas.microsoft.com/office/2006/metadata/properties" ma:root="true" ma:fieldsID="ae0916bf0a3cf8df869cb7fefa594edb" ns2:_="" ns3:_="" ns4:_="">
    <xsd:import namespace="80727368-2d85-4693-8aca-8c33fb2339f5"/>
    <xsd:import namespace="http://schemas.microsoft.com/sharepoint/v4"/>
    <xsd:import namespace="b031f331-093e-4af9-b9a8-5fb9941cd8bc"/>
    <xsd:element name="properties">
      <xsd:complexType>
        <xsd:sequence>
          <xsd:element name="documentManagement">
            <xsd:complexType>
              <xsd:all>
                <xsd:element ref="ns2:Project" minOccurs="0"/>
                <xsd:element ref="ns2:Project_x003a_Description" minOccurs="0"/>
                <xsd:element ref="ns2:SharedWithUsers" minOccurs="0"/>
                <xsd:element ref="ns3:IconOverlay" minOccurs="0"/>
                <xsd:element ref="ns2:SharingHintHash" minOccurs="0"/>
                <xsd:element ref="ns2:SharedWithDetails" minOccurs="0"/>
                <xsd:element ref="ns2:LastSharedByUser" minOccurs="0"/>
                <xsd:element ref="ns2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727368-2d85-4693-8aca-8c33fb2339f5" elementFormDefault="qualified">
    <xsd:import namespace="http://schemas.microsoft.com/office/2006/documentManagement/types"/>
    <xsd:import namespace="http://schemas.microsoft.com/office/infopath/2007/PartnerControls"/>
    <xsd:element name="Project" ma:index="8" nillable="true" ma:displayName="Project" ma:list="{466bfe19-0901-498c-8ba9-2a12267cbd25}" ma:internalName="Project" ma:readOnly="false" ma:showField="Title" ma:web="80727368-2d85-4693-8aca-8c33fb2339f5">
      <xsd:simpleType>
        <xsd:restriction base="dms:Lookup"/>
      </xsd:simpleType>
    </xsd:element>
    <xsd:element name="Project_x003a_Description" ma:index="9" nillable="true" ma:displayName="Project:Description" ma:list="{466bfe19-0901-498c-8ba9-2a12267cbd25}" ma:internalName="Project_x003A_Description" ma:readOnly="true" ma:showField="CategoryDescription" ma:web="80727368-2d85-4693-8aca-8c33fb2339f5">
      <xsd:simpleType>
        <xsd:restriction base="dms:Lookup"/>
      </xsd:simpleType>
    </xsd:element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2" nillable="true" ma:displayName="Sharing Hint Hash" ma:internalName="SharingHintHash" ma:readOnly="true">
      <xsd:simpleType>
        <xsd:restriction base="dms:Text"/>
      </xsd:simple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4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5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1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31f331-093e-4af9-b9a8-5fb9941cd8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6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7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8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9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20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2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6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oject xmlns="80727368-2d85-4693-8aca-8c33fb2339f5" xsi:nil="true"/>
    <IconOverlay xmlns="http://schemas.microsoft.com/sharepoint/v4" xsi:nil="true"/>
  </documentManagement>
</p:properties>
</file>

<file path=customXml/itemProps1.xml><?xml version="1.0" encoding="utf-8"?>
<ds:datastoreItem xmlns:ds="http://schemas.openxmlformats.org/officeDocument/2006/customXml" ds:itemID="{F393D99F-A105-4849-9F83-828E25E7B1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727368-2d85-4693-8aca-8c33fb2339f5"/>
    <ds:schemaRef ds:uri="http://schemas.microsoft.com/sharepoint/v4"/>
    <ds:schemaRef ds:uri="b031f331-093e-4af9-b9a8-5fb9941cd8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D296803-691B-43AE-A967-FF0BE616F1A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CAB39F-C659-4EF0-8CD4-0A3EA6BA3265}">
  <ds:schemaRefs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microsoft.com/sharepoint/v4"/>
    <ds:schemaRef ds:uri="http://schemas.microsoft.com/office/infopath/2007/PartnerControls"/>
    <ds:schemaRef ds:uri="b031f331-093e-4af9-b9a8-5fb9941cd8bc"/>
    <ds:schemaRef ds:uri="http://purl.org/dc/terms/"/>
    <ds:schemaRef ds:uri="http://schemas.openxmlformats.org/package/2006/metadata/core-properties"/>
    <ds:schemaRef ds:uri="http://purl.org/dc/elements/1.1/"/>
    <ds:schemaRef ds:uri="80727368-2d85-4693-8aca-8c33fb2339f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10629</TotalTime>
  <Words>1280</Words>
  <Application>Microsoft Office PowerPoint</Application>
  <PresentationFormat>Custom</PresentationFormat>
  <Paragraphs>175</Paragraphs>
  <Slides>20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Comfortaa</vt:lpstr>
      <vt:lpstr>Courier New</vt:lpstr>
      <vt:lpstr>Symbol</vt:lpstr>
      <vt:lpstr>Times New Roman</vt:lpstr>
      <vt:lpstr>Didot</vt:lpstr>
      <vt:lpstr>Calibri</vt:lpstr>
      <vt:lpstr>Arial</vt:lpstr>
      <vt:lpstr>Arial Black</vt:lpstr>
      <vt:lpstr>Office Theme</vt:lpstr>
      <vt:lpstr>Plot</vt:lpstr>
      <vt:lpstr>Beyond Conventional Nitrate Isotopes  Multi-isotope Fingerprinting Of Nutrient Contamination In South Florida Surface Waters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Debbie Rappaport</dc:creator>
  <cp:lastModifiedBy>Seth Nesselhuf</cp:lastModifiedBy>
  <cp:revision>79</cp:revision>
  <dcterms:created xsi:type="dcterms:W3CDTF">2019-02-07T20:11:10Z</dcterms:created>
  <dcterms:modified xsi:type="dcterms:W3CDTF">2026-04-22T02:57:02Z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380356</vt:lpwstr>
  </property>
  <property fmtid="{D5CDD505-2E9C-101B-9397-08002B2CF9AE}" pid="3" name="NXPowerLiteSettings">
    <vt:lpwstr>E700052003A000</vt:lpwstr>
  </property>
  <property fmtid="{D5CDD505-2E9C-101B-9397-08002B2CF9AE}" pid="4" name="NXPowerLiteVersion">
    <vt:lpwstr>D9.1.0</vt:lpwstr>
  </property>
  <property fmtid="{D5CDD505-2E9C-101B-9397-08002B2CF9AE}" pid="5" name="ContentTypeId">
    <vt:lpwstr>0x01010084099C5946FA6344AFBC08FDA28BB5E3000F2A5536EED47B428001DEFDF00DB8CF</vt:lpwstr>
  </property>
</Properties>
</file>