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21"/>
  </p:notesMasterIdLst>
  <p:handoutMasterIdLst>
    <p:handoutMasterId r:id="rId22"/>
  </p:handoutMasterIdLst>
  <p:sldIdLst>
    <p:sldId id="400" r:id="rId2"/>
    <p:sldId id="366" r:id="rId3"/>
    <p:sldId id="401" r:id="rId4"/>
    <p:sldId id="456" r:id="rId5"/>
    <p:sldId id="372" r:id="rId6"/>
    <p:sldId id="371" r:id="rId7"/>
    <p:sldId id="425" r:id="rId8"/>
    <p:sldId id="445" r:id="rId9"/>
    <p:sldId id="437" r:id="rId10"/>
    <p:sldId id="440" r:id="rId11"/>
    <p:sldId id="436" r:id="rId12"/>
    <p:sldId id="439" r:id="rId13"/>
    <p:sldId id="442" r:id="rId14"/>
    <p:sldId id="431" r:id="rId15"/>
    <p:sldId id="458" r:id="rId16"/>
    <p:sldId id="459" r:id="rId17"/>
    <p:sldId id="444" r:id="rId18"/>
    <p:sldId id="457" r:id="rId19"/>
    <p:sldId id="460" r:id="rId20"/>
  </p:sldIdLst>
  <p:sldSz cx="12192000" cy="6858000"/>
  <p:notesSz cx="6858000" cy="9207500"/>
  <p:defaultTextStyle>
    <a:defPPr>
      <a:defRPr lang="en-US"/>
    </a:defPPr>
    <a:lvl1pPr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ACD"/>
    <a:srgbClr val="0000FF"/>
    <a:srgbClr val="EFB3FF"/>
    <a:srgbClr val="F8DDFF"/>
    <a:srgbClr val="0066FF"/>
    <a:srgbClr val="C0C0C0"/>
    <a:srgbClr val="FFFFFF"/>
    <a:srgbClr val="EAEAEA"/>
    <a:srgbClr val="008000"/>
    <a:srgbClr val="66CC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122535-22B1-43A8-9EC1-B1211B5A8021}" v="91" dt="2026-04-17T21:17:14.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581" autoAdjust="0"/>
  </p:normalViewPr>
  <p:slideViewPr>
    <p:cSldViewPr>
      <p:cViewPr varScale="1">
        <p:scale>
          <a:sx n="54" d="100"/>
          <a:sy n="54" d="100"/>
        </p:scale>
        <p:origin x="67" y="22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6" y="1632"/>
      </p:cViewPr>
      <p:guideLst>
        <p:guide orient="horz" pos="290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Alexander" userId="301c8f8ec1760741" providerId="LiveId" clId="{24B30FD2-867A-4319-89E1-24541BAFF023}"/>
    <pc:docChg chg="undo custSel addSld delSld modSld">
      <pc:chgData name="Scott Alexander" userId="301c8f8ec1760741" providerId="LiveId" clId="{24B30FD2-867A-4319-89E1-24541BAFF023}" dt="2026-04-17T21:17:14.178" v="1097" actId="1076"/>
      <pc:docMkLst>
        <pc:docMk/>
      </pc:docMkLst>
      <pc:sldChg chg="addSp delSp modSp add del mod">
        <pc:chgData name="Scott Alexander" userId="301c8f8ec1760741" providerId="LiveId" clId="{24B30FD2-867A-4319-89E1-24541BAFF023}" dt="2026-04-17T20:41:17.672" v="556" actId="1076"/>
        <pc:sldMkLst>
          <pc:docMk/>
          <pc:sldMk cId="1777731172" sldId="431"/>
        </pc:sldMkLst>
        <pc:spChg chg="mod">
          <ac:chgData name="Scott Alexander" userId="301c8f8ec1760741" providerId="LiveId" clId="{24B30FD2-867A-4319-89E1-24541BAFF023}" dt="2026-04-17T20:41:17.672" v="556" actId="1076"/>
          <ac:spMkLst>
            <pc:docMk/>
            <pc:sldMk cId="1777731172" sldId="431"/>
            <ac:spMk id="6" creationId="{BACEB562-E216-49C9-9E74-FE81EB73F463}"/>
          </ac:spMkLst>
        </pc:spChg>
        <pc:spChg chg="del mod">
          <ac:chgData name="Scott Alexander" userId="301c8f8ec1760741" providerId="LiveId" clId="{24B30FD2-867A-4319-89E1-24541BAFF023}" dt="2026-04-17T20:40:58.285" v="553" actId="21"/>
          <ac:spMkLst>
            <pc:docMk/>
            <pc:sldMk cId="1777731172" sldId="431"/>
            <ac:spMk id="7" creationId="{E0EA16F3-3A77-4A91-8B9E-D88635101847}"/>
          </ac:spMkLst>
        </pc:spChg>
        <pc:spChg chg="mod ord">
          <ac:chgData name="Scott Alexander" userId="301c8f8ec1760741" providerId="LiveId" clId="{24B30FD2-867A-4319-89E1-24541BAFF023}" dt="2026-04-17T20:31:54.398" v="454" actId="164"/>
          <ac:spMkLst>
            <pc:docMk/>
            <pc:sldMk cId="1777731172" sldId="431"/>
            <ac:spMk id="8" creationId="{991C351E-E054-4BED-9A83-DB358E18D501}"/>
          </ac:spMkLst>
        </pc:spChg>
        <pc:grpChg chg="add mod">
          <ac:chgData name="Scott Alexander" userId="301c8f8ec1760741" providerId="LiveId" clId="{24B30FD2-867A-4319-89E1-24541BAFF023}" dt="2026-04-17T20:41:09.818" v="555" actId="14100"/>
          <ac:grpSpMkLst>
            <pc:docMk/>
            <pc:sldMk cId="1777731172" sldId="431"/>
            <ac:grpSpMk id="9" creationId="{80844D1F-2E5A-89DB-8D7B-776498216E5C}"/>
          </ac:grpSpMkLst>
        </pc:grpChg>
        <pc:picChg chg="del">
          <ac:chgData name="Scott Alexander" userId="301c8f8ec1760741" providerId="LiveId" clId="{24B30FD2-867A-4319-89E1-24541BAFF023}" dt="2026-04-17T20:27:10.176" v="349" actId="478"/>
          <ac:picMkLst>
            <pc:docMk/>
            <pc:sldMk cId="1777731172" sldId="431"/>
            <ac:picMk id="3" creationId="{C1FAAF14-7EB4-41D7-95F2-E583A24DF09E}"/>
          </ac:picMkLst>
        </pc:picChg>
        <pc:picChg chg="add mod">
          <ac:chgData name="Scott Alexander" userId="301c8f8ec1760741" providerId="LiveId" clId="{24B30FD2-867A-4319-89E1-24541BAFF023}" dt="2026-04-17T20:31:54.398" v="454" actId="164"/>
          <ac:picMkLst>
            <pc:docMk/>
            <pc:sldMk cId="1777731172" sldId="431"/>
            <ac:picMk id="4" creationId="{7B54414B-0400-EDA7-46EE-383C01F48C38}"/>
          </ac:picMkLst>
        </pc:picChg>
        <pc:picChg chg="del">
          <ac:chgData name="Scott Alexander" userId="301c8f8ec1760741" providerId="LiveId" clId="{24B30FD2-867A-4319-89E1-24541BAFF023}" dt="2026-04-17T20:27:11.038" v="350" actId="478"/>
          <ac:picMkLst>
            <pc:docMk/>
            <pc:sldMk cId="1777731172" sldId="431"/>
            <ac:picMk id="5" creationId="{05954F51-C31D-48B3-A90C-345655E19CC6}"/>
          </ac:picMkLst>
        </pc:picChg>
      </pc:sldChg>
      <pc:sldChg chg="modSp mod">
        <pc:chgData name="Scott Alexander" userId="301c8f8ec1760741" providerId="LiveId" clId="{24B30FD2-867A-4319-89E1-24541BAFF023}" dt="2026-04-17T21:04:37.128" v="721" actId="14100"/>
        <pc:sldMkLst>
          <pc:docMk/>
          <pc:sldMk cId="2363183712" sldId="444"/>
        </pc:sldMkLst>
        <pc:spChg chg="mod">
          <ac:chgData name="Scott Alexander" userId="301c8f8ec1760741" providerId="LiveId" clId="{24B30FD2-867A-4319-89E1-24541BAFF023}" dt="2026-04-17T21:04:37.128" v="721" actId="14100"/>
          <ac:spMkLst>
            <pc:docMk/>
            <pc:sldMk cId="2363183712" sldId="444"/>
            <ac:spMk id="5" creationId="{BEFA11CE-FA8A-4EE4-AB34-4E4B6690C8C4}"/>
          </ac:spMkLst>
        </pc:spChg>
      </pc:sldChg>
      <pc:sldChg chg="modSp mod">
        <pc:chgData name="Scott Alexander" userId="301c8f8ec1760741" providerId="LiveId" clId="{24B30FD2-867A-4319-89E1-24541BAFF023}" dt="2026-04-17T20:08:15.952" v="24" actId="1076"/>
        <pc:sldMkLst>
          <pc:docMk/>
          <pc:sldMk cId="1509955262" sldId="456"/>
        </pc:sldMkLst>
        <pc:spChg chg="mod">
          <ac:chgData name="Scott Alexander" userId="301c8f8ec1760741" providerId="LiveId" clId="{24B30FD2-867A-4319-89E1-24541BAFF023}" dt="2026-04-17T20:07:59.152" v="21" actId="1076"/>
          <ac:spMkLst>
            <pc:docMk/>
            <pc:sldMk cId="1509955262" sldId="456"/>
            <ac:spMk id="6" creationId="{83446A1E-929F-43F3-8859-562E5F6B92F8}"/>
          </ac:spMkLst>
        </pc:spChg>
        <pc:spChg chg="mod">
          <ac:chgData name="Scott Alexander" userId="301c8f8ec1760741" providerId="LiveId" clId="{24B30FD2-867A-4319-89E1-24541BAFF023}" dt="2026-04-17T20:08:09.749" v="23" actId="1076"/>
          <ac:spMkLst>
            <pc:docMk/>
            <pc:sldMk cId="1509955262" sldId="456"/>
            <ac:spMk id="7" creationId="{B9F016EA-7A1C-4951-B35E-820619A4A576}"/>
          </ac:spMkLst>
        </pc:spChg>
        <pc:spChg chg="mod">
          <ac:chgData name="Scott Alexander" userId="301c8f8ec1760741" providerId="LiveId" clId="{24B30FD2-867A-4319-89E1-24541BAFF023}" dt="2026-04-17T20:08:15.952" v="24" actId="1076"/>
          <ac:spMkLst>
            <pc:docMk/>
            <pc:sldMk cId="1509955262" sldId="456"/>
            <ac:spMk id="8" creationId="{C4E039EA-8638-4F7F-8A27-6A8F615158F7}"/>
          </ac:spMkLst>
        </pc:spChg>
        <pc:picChg chg="mod">
          <ac:chgData name="Scott Alexander" userId="301c8f8ec1760741" providerId="LiveId" clId="{24B30FD2-867A-4319-89E1-24541BAFF023}" dt="2026-04-17T20:08:02.567" v="22" actId="1076"/>
          <ac:picMkLst>
            <pc:docMk/>
            <pc:sldMk cId="1509955262" sldId="456"/>
            <ac:picMk id="4" creationId="{FADA58B2-651A-4CDC-9C9A-DD4B92EB371F}"/>
          </ac:picMkLst>
        </pc:picChg>
      </pc:sldChg>
      <pc:sldChg chg="addSp delSp modSp add mod">
        <pc:chgData name="Scott Alexander" userId="301c8f8ec1760741" providerId="LiveId" clId="{24B30FD2-867A-4319-89E1-24541BAFF023}" dt="2026-04-17T21:12:18.409" v="939" actId="1076"/>
        <pc:sldMkLst>
          <pc:docMk/>
          <pc:sldMk cId="1651242668" sldId="457"/>
        </pc:sldMkLst>
        <pc:spChg chg="add mod">
          <ac:chgData name="Scott Alexander" userId="301c8f8ec1760741" providerId="LiveId" clId="{24B30FD2-867A-4319-89E1-24541BAFF023}" dt="2026-04-17T21:05:43.505" v="723" actId="1076"/>
          <ac:spMkLst>
            <pc:docMk/>
            <pc:sldMk cId="1651242668" sldId="457"/>
            <ac:spMk id="2" creationId="{91E67037-5702-FEC5-592A-086265D4FB41}"/>
          </ac:spMkLst>
        </pc:spChg>
        <pc:spChg chg="add mod">
          <ac:chgData name="Scott Alexander" userId="301c8f8ec1760741" providerId="LiveId" clId="{24B30FD2-867A-4319-89E1-24541BAFF023}" dt="2026-04-17T21:05:52.222" v="725" actId="1076"/>
          <ac:spMkLst>
            <pc:docMk/>
            <pc:sldMk cId="1651242668" sldId="457"/>
            <ac:spMk id="3" creationId="{5E3B5C66-C920-55F3-A058-78AADF3B1053}"/>
          </ac:spMkLst>
        </pc:spChg>
        <pc:spChg chg="del mod">
          <ac:chgData name="Scott Alexander" userId="301c8f8ec1760741" providerId="LiveId" clId="{24B30FD2-867A-4319-89E1-24541BAFF023}" dt="2026-04-17T21:11:50.352" v="933" actId="478"/>
          <ac:spMkLst>
            <pc:docMk/>
            <pc:sldMk cId="1651242668" sldId="457"/>
            <ac:spMk id="4" creationId="{AA9E8A4E-6A61-9687-0C6F-9BEF65869473}"/>
          </ac:spMkLst>
        </pc:spChg>
        <pc:spChg chg="mod">
          <ac:chgData name="Scott Alexander" userId="301c8f8ec1760741" providerId="LiveId" clId="{24B30FD2-867A-4319-89E1-24541BAFF023}" dt="2026-04-17T21:12:02.024" v="935" actId="1076"/>
          <ac:spMkLst>
            <pc:docMk/>
            <pc:sldMk cId="1651242668" sldId="457"/>
            <ac:spMk id="6" creationId="{6F01F3F3-7C58-5648-5D1A-F7784E81232E}"/>
          </ac:spMkLst>
        </pc:spChg>
        <pc:spChg chg="del mod">
          <ac:chgData name="Scott Alexander" userId="301c8f8ec1760741" providerId="LiveId" clId="{24B30FD2-867A-4319-89E1-24541BAFF023}" dt="2026-04-17T20:15:14.484" v="204" actId="478"/>
          <ac:spMkLst>
            <pc:docMk/>
            <pc:sldMk cId="1651242668" sldId="457"/>
            <ac:spMk id="7" creationId="{A4ADC15C-1931-8FD0-A9BA-696E4C16A2D7}"/>
          </ac:spMkLst>
        </pc:spChg>
        <pc:spChg chg="del mod topLvl">
          <ac:chgData name="Scott Alexander" userId="301c8f8ec1760741" providerId="LiveId" clId="{24B30FD2-867A-4319-89E1-24541BAFF023}" dt="2026-04-17T20:16:46.726" v="213" actId="478"/>
          <ac:spMkLst>
            <pc:docMk/>
            <pc:sldMk cId="1651242668" sldId="457"/>
            <ac:spMk id="11" creationId="{A2E43C06-3234-55E9-9EC0-9246EDB58ED8}"/>
          </ac:spMkLst>
        </pc:spChg>
        <pc:spChg chg="mod topLvl">
          <ac:chgData name="Scott Alexander" userId="301c8f8ec1760741" providerId="LiveId" clId="{24B30FD2-867A-4319-89E1-24541BAFF023}" dt="2026-04-17T21:05:41.151" v="722" actId="14100"/>
          <ac:spMkLst>
            <pc:docMk/>
            <pc:sldMk cId="1651242668" sldId="457"/>
            <ac:spMk id="12" creationId="{3BF9336B-369D-6748-260E-0A926660EDE5}"/>
          </ac:spMkLst>
        </pc:spChg>
        <pc:spChg chg="mod topLvl">
          <ac:chgData name="Scott Alexander" userId="301c8f8ec1760741" providerId="LiveId" clId="{24B30FD2-867A-4319-89E1-24541BAFF023}" dt="2026-04-17T21:12:15.506" v="938" actId="1076"/>
          <ac:spMkLst>
            <pc:docMk/>
            <pc:sldMk cId="1651242668" sldId="457"/>
            <ac:spMk id="14" creationId="{DD435F7B-F94D-80BB-54B3-0B6085F14BB5}"/>
          </ac:spMkLst>
        </pc:spChg>
        <pc:spChg chg="del mod topLvl">
          <ac:chgData name="Scott Alexander" userId="301c8f8ec1760741" providerId="LiveId" clId="{24B30FD2-867A-4319-89E1-24541BAFF023}" dt="2026-04-17T20:15:08.278" v="203" actId="478"/>
          <ac:spMkLst>
            <pc:docMk/>
            <pc:sldMk cId="1651242668" sldId="457"/>
            <ac:spMk id="15" creationId="{C6EF3989-A2B8-2A16-F2AC-09FD81A2BADD}"/>
          </ac:spMkLst>
        </pc:spChg>
        <pc:spChg chg="mod topLvl">
          <ac:chgData name="Scott Alexander" userId="301c8f8ec1760741" providerId="LiveId" clId="{24B30FD2-867A-4319-89E1-24541BAFF023}" dt="2026-04-17T20:59:53.895" v="708" actId="255"/>
          <ac:spMkLst>
            <pc:docMk/>
            <pc:sldMk cId="1651242668" sldId="457"/>
            <ac:spMk id="17" creationId="{D0DFC454-3023-02B1-DF25-7C37AFA18C68}"/>
          </ac:spMkLst>
        </pc:spChg>
        <pc:spChg chg="mod topLvl">
          <ac:chgData name="Scott Alexander" userId="301c8f8ec1760741" providerId="LiveId" clId="{24B30FD2-867A-4319-89E1-24541BAFF023}" dt="2026-04-17T21:12:09.427" v="937" actId="14100"/>
          <ac:spMkLst>
            <pc:docMk/>
            <pc:sldMk cId="1651242668" sldId="457"/>
            <ac:spMk id="18" creationId="{B9881FBC-0241-F07A-8AE3-9733E595B62F}"/>
          </ac:spMkLst>
        </pc:spChg>
        <pc:spChg chg="add mod">
          <ac:chgData name="Scott Alexander" userId="301c8f8ec1760741" providerId="LiveId" clId="{24B30FD2-867A-4319-89E1-24541BAFF023}" dt="2026-04-17T21:06:20.051" v="758" actId="20577"/>
          <ac:spMkLst>
            <pc:docMk/>
            <pc:sldMk cId="1651242668" sldId="457"/>
            <ac:spMk id="19" creationId="{E0449C9F-805A-D839-97D7-321E92A12230}"/>
          </ac:spMkLst>
        </pc:spChg>
        <pc:spChg chg="add mod">
          <ac:chgData name="Scott Alexander" userId="301c8f8ec1760741" providerId="LiveId" clId="{24B30FD2-867A-4319-89E1-24541BAFF023}" dt="2026-04-17T21:12:18.409" v="939" actId="1076"/>
          <ac:spMkLst>
            <pc:docMk/>
            <pc:sldMk cId="1651242668" sldId="457"/>
            <ac:spMk id="21" creationId="{C96EDB80-6F3F-33CA-77AC-7218F19873E8}"/>
          </ac:spMkLst>
        </pc:spChg>
        <pc:spChg chg="add mod">
          <ac:chgData name="Scott Alexander" userId="301c8f8ec1760741" providerId="LiveId" clId="{24B30FD2-867A-4319-89E1-24541BAFF023}" dt="2026-04-17T21:06:28.728" v="760" actId="1076"/>
          <ac:spMkLst>
            <pc:docMk/>
            <pc:sldMk cId="1651242668" sldId="457"/>
            <ac:spMk id="22" creationId="{735E1188-38F7-95C6-4310-0B5675DEE26B}"/>
          </ac:spMkLst>
        </pc:spChg>
        <pc:spChg chg="add mod">
          <ac:chgData name="Scott Alexander" userId="301c8f8ec1760741" providerId="LiveId" clId="{24B30FD2-867A-4319-89E1-24541BAFF023}" dt="2026-04-17T21:07:30.109" v="816" actId="20577"/>
          <ac:spMkLst>
            <pc:docMk/>
            <pc:sldMk cId="1651242668" sldId="457"/>
            <ac:spMk id="23" creationId="{C3F4E51C-B7EC-39DD-3E38-D4EEFFDAA269}"/>
          </ac:spMkLst>
        </pc:spChg>
        <pc:spChg chg="add del mod">
          <ac:chgData name="Scott Alexander" userId="301c8f8ec1760741" providerId="LiveId" clId="{24B30FD2-867A-4319-89E1-24541BAFF023}" dt="2026-04-17T21:11:56.420" v="934" actId="478"/>
          <ac:spMkLst>
            <pc:docMk/>
            <pc:sldMk cId="1651242668" sldId="457"/>
            <ac:spMk id="24" creationId="{20A9A72D-1DC4-7084-9AA4-2B304FA7E133}"/>
          </ac:spMkLst>
        </pc:spChg>
        <pc:grpChg chg="del mod">
          <ac:chgData name="Scott Alexander" userId="301c8f8ec1760741" providerId="LiveId" clId="{24B30FD2-867A-4319-89E1-24541BAFF023}" dt="2026-04-17T20:15:14.484" v="204" actId="478"/>
          <ac:grpSpMkLst>
            <pc:docMk/>
            <pc:sldMk cId="1651242668" sldId="457"/>
            <ac:grpSpMk id="5" creationId="{AEF71667-4DF6-DC70-E076-7AC5636FFCC2}"/>
          </ac:grpSpMkLst>
        </pc:grpChg>
        <pc:grpChg chg="del mod">
          <ac:chgData name="Scott Alexander" userId="301c8f8ec1760741" providerId="LiveId" clId="{24B30FD2-867A-4319-89E1-24541BAFF023}" dt="2026-04-17T20:13:09.174" v="144" actId="165"/>
          <ac:grpSpMkLst>
            <pc:docMk/>
            <pc:sldMk cId="1651242668" sldId="457"/>
            <ac:grpSpMk id="10" creationId="{B88534A3-AA4C-8BE9-AF4A-25D9E9C3744A}"/>
          </ac:grpSpMkLst>
        </pc:grpChg>
        <pc:grpChg chg="del">
          <ac:chgData name="Scott Alexander" userId="301c8f8ec1760741" providerId="LiveId" clId="{24B30FD2-867A-4319-89E1-24541BAFF023}" dt="2026-04-17T20:15:03.261" v="202" actId="165"/>
          <ac:grpSpMkLst>
            <pc:docMk/>
            <pc:sldMk cId="1651242668" sldId="457"/>
            <ac:grpSpMk id="13" creationId="{463ACA4E-2DE7-48E4-016D-1EF9B1C4CC03}"/>
          </ac:grpSpMkLst>
        </pc:grpChg>
        <pc:grpChg chg="del mod">
          <ac:chgData name="Scott Alexander" userId="301c8f8ec1760741" providerId="LiveId" clId="{24B30FD2-867A-4319-89E1-24541BAFF023}" dt="2026-04-17T20:11:47.933" v="121" actId="165"/>
          <ac:grpSpMkLst>
            <pc:docMk/>
            <pc:sldMk cId="1651242668" sldId="457"/>
            <ac:grpSpMk id="16" creationId="{A6D67A20-C567-1066-5320-761E6B1B8DAB}"/>
          </ac:grpSpMkLst>
        </pc:grpChg>
        <pc:picChg chg="mod">
          <ac:chgData name="Scott Alexander" userId="301c8f8ec1760741" providerId="LiveId" clId="{24B30FD2-867A-4319-89E1-24541BAFF023}" dt="2026-04-17T20:12:17.687" v="127" actId="1076"/>
          <ac:picMkLst>
            <pc:docMk/>
            <pc:sldMk cId="1651242668" sldId="457"/>
            <ac:picMk id="20" creationId="{6EE1DF07-9E4A-7C74-E31F-1E4D52C914A2}"/>
          </ac:picMkLst>
        </pc:picChg>
      </pc:sldChg>
      <pc:sldChg chg="addSp delSp modSp new mod">
        <pc:chgData name="Scott Alexander" userId="301c8f8ec1760741" providerId="LiveId" clId="{24B30FD2-867A-4319-89E1-24541BAFF023}" dt="2026-04-17T21:03:49.679" v="719" actId="1076"/>
        <pc:sldMkLst>
          <pc:docMk/>
          <pc:sldMk cId="2315831262" sldId="458"/>
        </pc:sldMkLst>
        <pc:spChg chg="del">
          <ac:chgData name="Scott Alexander" userId="301c8f8ec1760741" providerId="LiveId" clId="{24B30FD2-867A-4319-89E1-24541BAFF023}" dt="2026-04-17T20:40:37.794" v="552" actId="478"/>
          <ac:spMkLst>
            <pc:docMk/>
            <pc:sldMk cId="2315831262" sldId="458"/>
            <ac:spMk id="2" creationId="{CBBAFFEA-7529-B29C-CE3A-0F674BB40A35}"/>
          </ac:spMkLst>
        </pc:spChg>
        <pc:spChg chg="del">
          <ac:chgData name="Scott Alexander" userId="301c8f8ec1760741" providerId="LiveId" clId="{24B30FD2-867A-4319-89E1-24541BAFF023}" dt="2026-04-17T20:40:36.791" v="551" actId="478"/>
          <ac:spMkLst>
            <pc:docMk/>
            <pc:sldMk cId="2315831262" sldId="458"/>
            <ac:spMk id="3" creationId="{D2862D30-2FBF-FA87-D291-605EBB27CADF}"/>
          </ac:spMkLst>
        </pc:spChg>
        <pc:spChg chg="add mod">
          <ac:chgData name="Scott Alexander" userId="301c8f8ec1760741" providerId="LiveId" clId="{24B30FD2-867A-4319-89E1-24541BAFF023}" dt="2026-04-17T20:53:26.383" v="569" actId="1076"/>
          <ac:spMkLst>
            <pc:docMk/>
            <pc:sldMk cId="2315831262" sldId="458"/>
            <ac:spMk id="7" creationId="{E0EA16F3-3A77-4A91-8B9E-D88635101847}"/>
          </ac:spMkLst>
        </pc:spChg>
        <pc:spChg chg="add mod">
          <ac:chgData name="Scott Alexander" userId="301c8f8ec1760741" providerId="LiveId" clId="{24B30FD2-867A-4319-89E1-24541BAFF023}" dt="2026-04-17T21:03:49.679" v="719" actId="1076"/>
          <ac:spMkLst>
            <pc:docMk/>
            <pc:sldMk cId="2315831262" sldId="458"/>
            <ac:spMk id="8" creationId="{2853BC74-5215-CC98-B913-59C3AC491DA4}"/>
          </ac:spMkLst>
        </pc:spChg>
        <pc:picChg chg="add mod">
          <ac:chgData name="Scott Alexander" userId="301c8f8ec1760741" providerId="LiveId" clId="{24B30FD2-867A-4319-89E1-24541BAFF023}" dt="2026-04-17T20:54:46.416" v="575" actId="14100"/>
          <ac:picMkLst>
            <pc:docMk/>
            <pc:sldMk cId="2315831262" sldId="458"/>
            <ac:picMk id="5" creationId="{F5FDD518-2CDB-47BE-A539-088FB776980C}"/>
          </ac:picMkLst>
        </pc:picChg>
        <pc:picChg chg="add mod">
          <ac:chgData name="Scott Alexander" userId="301c8f8ec1760741" providerId="LiveId" clId="{24B30FD2-867A-4319-89E1-24541BAFF023}" dt="2026-04-17T20:54:54.086" v="577" actId="14100"/>
          <ac:picMkLst>
            <pc:docMk/>
            <pc:sldMk cId="2315831262" sldId="458"/>
            <ac:picMk id="10" creationId="{A26D33D9-B859-F59A-3CA7-BA1AFE91BD58}"/>
          </ac:picMkLst>
        </pc:picChg>
      </pc:sldChg>
      <pc:sldChg chg="addSp delSp modSp new mod">
        <pc:chgData name="Scott Alexander" userId="301c8f8ec1760741" providerId="LiveId" clId="{24B30FD2-867A-4319-89E1-24541BAFF023}" dt="2026-04-17T21:02:25.280" v="718" actId="207"/>
        <pc:sldMkLst>
          <pc:docMk/>
          <pc:sldMk cId="894576106" sldId="459"/>
        </pc:sldMkLst>
        <pc:spChg chg="del">
          <ac:chgData name="Scott Alexander" userId="301c8f8ec1760741" providerId="LiveId" clId="{24B30FD2-867A-4319-89E1-24541BAFF023}" dt="2026-04-17T20:55:07.422" v="580" actId="478"/>
          <ac:spMkLst>
            <pc:docMk/>
            <pc:sldMk cId="894576106" sldId="459"/>
            <ac:spMk id="2" creationId="{F2F2F173-2A0B-B209-74D3-9A6F6F92F51A}"/>
          </ac:spMkLst>
        </pc:spChg>
        <pc:spChg chg="del">
          <ac:chgData name="Scott Alexander" userId="301c8f8ec1760741" providerId="LiveId" clId="{24B30FD2-867A-4319-89E1-24541BAFF023}" dt="2026-04-17T20:55:06.388" v="579" actId="478"/>
          <ac:spMkLst>
            <pc:docMk/>
            <pc:sldMk cId="894576106" sldId="459"/>
            <ac:spMk id="3" creationId="{39DC6A99-B0B6-3471-1BA8-70B95A243172}"/>
          </ac:spMkLst>
        </pc:spChg>
        <pc:spChg chg="add mod">
          <ac:chgData name="Scott Alexander" userId="301c8f8ec1760741" providerId="LiveId" clId="{24B30FD2-867A-4319-89E1-24541BAFF023}" dt="2026-04-17T20:56:41.042" v="629" actId="20577"/>
          <ac:spMkLst>
            <pc:docMk/>
            <pc:sldMk cId="894576106" sldId="459"/>
            <ac:spMk id="6" creationId="{A7367DD8-7BEC-A0DA-31DE-DC364B8EDB70}"/>
          </ac:spMkLst>
        </pc:spChg>
        <pc:spChg chg="add mod">
          <ac:chgData name="Scott Alexander" userId="301c8f8ec1760741" providerId="LiveId" clId="{24B30FD2-867A-4319-89E1-24541BAFF023}" dt="2026-04-17T21:02:25.280" v="718" actId="207"/>
          <ac:spMkLst>
            <pc:docMk/>
            <pc:sldMk cId="894576106" sldId="459"/>
            <ac:spMk id="10" creationId="{A6F19BCF-4B52-F1C8-07E7-E6BA14C16FBD}"/>
          </ac:spMkLst>
        </pc:spChg>
        <pc:picChg chg="add mod">
          <ac:chgData name="Scott Alexander" userId="301c8f8ec1760741" providerId="LiveId" clId="{24B30FD2-867A-4319-89E1-24541BAFF023}" dt="2026-04-17T20:55:56.065" v="585" actId="1076"/>
          <ac:picMkLst>
            <pc:docMk/>
            <pc:sldMk cId="894576106" sldId="459"/>
            <ac:picMk id="5" creationId="{E5C278C6-7892-BAE7-EA3D-D22A13F79B09}"/>
          </ac:picMkLst>
        </pc:picChg>
        <pc:cxnChg chg="add mod">
          <ac:chgData name="Scott Alexander" userId="301c8f8ec1760741" providerId="LiveId" clId="{24B30FD2-867A-4319-89E1-24541BAFF023}" dt="2026-04-17T20:57:28.232" v="647" actId="14100"/>
          <ac:cxnSpMkLst>
            <pc:docMk/>
            <pc:sldMk cId="894576106" sldId="459"/>
            <ac:cxnSpMk id="8" creationId="{2E2A7146-F0E4-AB6C-43AE-4A4A1214EC7E}"/>
          </ac:cxnSpMkLst>
        </pc:cxnChg>
      </pc:sldChg>
      <pc:sldChg chg="delSp modSp add mod">
        <pc:chgData name="Scott Alexander" userId="301c8f8ec1760741" providerId="LiveId" clId="{24B30FD2-867A-4319-89E1-24541BAFF023}" dt="2026-04-17T21:17:14.178" v="1097" actId="1076"/>
        <pc:sldMkLst>
          <pc:docMk/>
          <pc:sldMk cId="1410312717" sldId="460"/>
        </pc:sldMkLst>
        <pc:spChg chg="del">
          <ac:chgData name="Scott Alexander" userId="301c8f8ec1760741" providerId="LiveId" clId="{24B30FD2-867A-4319-89E1-24541BAFF023}" dt="2026-04-17T21:10:04.579" v="925" actId="478"/>
          <ac:spMkLst>
            <pc:docMk/>
            <pc:sldMk cId="1410312717" sldId="460"/>
            <ac:spMk id="2" creationId="{1890DED5-F29A-0BA7-CC9E-933B6654E8F7}"/>
          </ac:spMkLst>
        </pc:spChg>
        <pc:spChg chg="del">
          <ac:chgData name="Scott Alexander" userId="301c8f8ec1760741" providerId="LiveId" clId="{24B30FD2-867A-4319-89E1-24541BAFF023}" dt="2026-04-17T21:08:13.459" v="820" actId="478"/>
          <ac:spMkLst>
            <pc:docMk/>
            <pc:sldMk cId="1410312717" sldId="460"/>
            <ac:spMk id="3" creationId="{0EF0CF35-5EEA-70E2-E27A-C1CE375DDC29}"/>
          </ac:spMkLst>
        </pc:spChg>
        <pc:spChg chg="mod">
          <ac:chgData name="Scott Alexander" userId="301c8f8ec1760741" providerId="LiveId" clId="{24B30FD2-867A-4319-89E1-24541BAFF023}" dt="2026-04-17T21:17:09.407" v="1096" actId="1076"/>
          <ac:spMkLst>
            <pc:docMk/>
            <pc:sldMk cId="1410312717" sldId="460"/>
            <ac:spMk id="4" creationId="{A2269ACA-7D65-DA4D-EBFC-3191326E38E2}"/>
          </ac:spMkLst>
        </pc:spChg>
        <pc:spChg chg="mod">
          <ac:chgData name="Scott Alexander" userId="301c8f8ec1760741" providerId="LiveId" clId="{24B30FD2-867A-4319-89E1-24541BAFF023}" dt="2026-04-17T21:17:14.178" v="1097" actId="1076"/>
          <ac:spMkLst>
            <pc:docMk/>
            <pc:sldMk cId="1410312717" sldId="460"/>
            <ac:spMk id="6" creationId="{C3EC000C-2822-0AB2-E3CA-BA921C705360}"/>
          </ac:spMkLst>
        </pc:spChg>
        <pc:spChg chg="del">
          <ac:chgData name="Scott Alexander" userId="301c8f8ec1760741" providerId="LiveId" clId="{24B30FD2-867A-4319-89E1-24541BAFF023}" dt="2026-04-17T21:08:12.084" v="819" actId="478"/>
          <ac:spMkLst>
            <pc:docMk/>
            <pc:sldMk cId="1410312717" sldId="460"/>
            <ac:spMk id="12" creationId="{6ECD111D-CE5E-7C35-9B9D-F0DB662FC871}"/>
          </ac:spMkLst>
        </pc:spChg>
        <pc:spChg chg="del">
          <ac:chgData name="Scott Alexander" userId="301c8f8ec1760741" providerId="LiveId" clId="{24B30FD2-867A-4319-89E1-24541BAFF023}" dt="2026-04-17T21:10:11.701" v="928" actId="478"/>
          <ac:spMkLst>
            <pc:docMk/>
            <pc:sldMk cId="1410312717" sldId="460"/>
            <ac:spMk id="14" creationId="{6EE80268-AD6A-E7B1-9976-6D5A28B4E732}"/>
          </ac:spMkLst>
        </pc:spChg>
        <pc:spChg chg="del">
          <ac:chgData name="Scott Alexander" userId="301c8f8ec1760741" providerId="LiveId" clId="{24B30FD2-867A-4319-89E1-24541BAFF023}" dt="2026-04-17T21:10:02.875" v="924" actId="478"/>
          <ac:spMkLst>
            <pc:docMk/>
            <pc:sldMk cId="1410312717" sldId="460"/>
            <ac:spMk id="17" creationId="{71A01B8E-E825-60B9-B87A-8B6A3D8E789C}"/>
          </ac:spMkLst>
        </pc:spChg>
        <pc:spChg chg="del">
          <ac:chgData name="Scott Alexander" userId="301c8f8ec1760741" providerId="LiveId" clId="{24B30FD2-867A-4319-89E1-24541BAFF023}" dt="2026-04-17T21:08:10.698" v="818" actId="478"/>
          <ac:spMkLst>
            <pc:docMk/>
            <pc:sldMk cId="1410312717" sldId="460"/>
            <ac:spMk id="18" creationId="{5D0F706C-D7B0-1DA4-124E-3DBF6C49925D}"/>
          </ac:spMkLst>
        </pc:spChg>
        <pc:spChg chg="del">
          <ac:chgData name="Scott Alexander" userId="301c8f8ec1760741" providerId="LiveId" clId="{24B30FD2-867A-4319-89E1-24541BAFF023}" dt="2026-04-17T21:10:06.705" v="926" actId="478"/>
          <ac:spMkLst>
            <pc:docMk/>
            <pc:sldMk cId="1410312717" sldId="460"/>
            <ac:spMk id="19" creationId="{03DEE54E-8610-70C1-FFC6-A3E08891C078}"/>
          </ac:spMkLst>
        </pc:spChg>
        <pc:spChg chg="del">
          <ac:chgData name="Scott Alexander" userId="301c8f8ec1760741" providerId="LiveId" clId="{24B30FD2-867A-4319-89E1-24541BAFF023}" dt="2026-04-17T21:10:14.230" v="929" actId="478"/>
          <ac:spMkLst>
            <pc:docMk/>
            <pc:sldMk cId="1410312717" sldId="460"/>
            <ac:spMk id="21" creationId="{B7F2FDF5-6071-28BB-463C-109CFA956D7B}"/>
          </ac:spMkLst>
        </pc:spChg>
        <pc:spChg chg="del">
          <ac:chgData name="Scott Alexander" userId="301c8f8ec1760741" providerId="LiveId" clId="{24B30FD2-867A-4319-89E1-24541BAFF023}" dt="2026-04-17T21:08:14.479" v="821" actId="478"/>
          <ac:spMkLst>
            <pc:docMk/>
            <pc:sldMk cId="1410312717" sldId="460"/>
            <ac:spMk id="22" creationId="{8653ABE8-D8B2-F609-808F-C7DF9DB39572}"/>
          </ac:spMkLst>
        </pc:spChg>
        <pc:spChg chg="del">
          <ac:chgData name="Scott Alexander" userId="301c8f8ec1760741" providerId="LiveId" clId="{24B30FD2-867A-4319-89E1-24541BAFF023}" dt="2026-04-17T21:10:08.833" v="927" actId="478"/>
          <ac:spMkLst>
            <pc:docMk/>
            <pc:sldMk cId="1410312717" sldId="460"/>
            <ac:spMk id="23" creationId="{6C1288FD-564A-854C-0EE1-69ADF542076E}"/>
          </ac:spMkLst>
        </pc:spChg>
        <pc:picChg chg="mod">
          <ac:chgData name="Scott Alexander" userId="301c8f8ec1760741" providerId="LiveId" clId="{24B30FD2-867A-4319-89E1-24541BAFF023}" dt="2026-04-17T21:11:10.652" v="932" actId="1076"/>
          <ac:picMkLst>
            <pc:docMk/>
            <pc:sldMk cId="1410312717" sldId="460"/>
            <ac:picMk id="20" creationId="{455AE6F8-35AB-31CE-244A-F948E20DA0A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ltLang="en-US"/>
          </a:p>
        </p:txBody>
      </p:sp>
      <p:sp>
        <p:nvSpPr>
          <p:cNvPr id="64515" name="Rectangle 3"/>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64516" name="Rectangle 4"/>
          <p:cNvSpPr>
            <a:spLocks noGrp="1" noChangeArrowheads="1"/>
          </p:cNvSpPr>
          <p:nvPr>
            <p:ph type="ftr" sz="quarter" idx="2"/>
          </p:nvPr>
        </p:nvSpPr>
        <p:spPr bwMode="auto">
          <a:xfrm>
            <a:off x="0" y="87471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ltLang="en-US"/>
          </a:p>
        </p:txBody>
      </p:sp>
      <p:sp>
        <p:nvSpPr>
          <p:cNvPr id="64517" name="Rectangle 5"/>
          <p:cNvSpPr>
            <a:spLocks noGrp="1" noChangeArrowheads="1"/>
          </p:cNvSpPr>
          <p:nvPr>
            <p:ph type="sldNum" sz="quarter" idx="3"/>
          </p:nvPr>
        </p:nvSpPr>
        <p:spPr bwMode="auto">
          <a:xfrm>
            <a:off x="3886200" y="87471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0CD14BA-3DB2-42D3-8E75-9BC63CF8FBD4}" type="slidenum">
              <a:rPr lang="en-GB" altLang="en-US"/>
              <a:pPr/>
              <a:t>‹#›</a:t>
            </a:fld>
            <a:endParaRPr lang="en-GB" altLang="en-US"/>
          </a:p>
        </p:txBody>
      </p:sp>
    </p:spTree>
    <p:extLst>
      <p:ext uri="{BB962C8B-B14F-4D97-AF65-F5344CB8AC3E}">
        <p14:creationId xmlns:p14="http://schemas.microsoft.com/office/powerpoint/2010/main" val="1187041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6147" name="Rectangle 3"/>
          <p:cNvSpPr>
            <a:spLocks noGrp="1" noChangeArrowheads="1"/>
          </p:cNvSpPr>
          <p:nvPr>
            <p:ph type="dt"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148" name="Rectangle 4"/>
          <p:cNvSpPr>
            <a:spLocks noGrp="1" noRot="1" noChangeAspect="1" noChangeArrowheads="1" noTextEdit="1"/>
          </p:cNvSpPr>
          <p:nvPr>
            <p:ph type="sldImg" idx="2"/>
          </p:nvPr>
        </p:nvSpPr>
        <p:spPr bwMode="auto">
          <a:xfrm>
            <a:off x="360363" y="690563"/>
            <a:ext cx="6137275" cy="34528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73563"/>
            <a:ext cx="50292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0" name="Rectangle 6"/>
          <p:cNvSpPr>
            <a:spLocks noGrp="1" noChangeArrowheads="1"/>
          </p:cNvSpPr>
          <p:nvPr>
            <p:ph type="ftr" sz="quarter" idx="4"/>
          </p:nvPr>
        </p:nvSpPr>
        <p:spPr bwMode="auto">
          <a:xfrm>
            <a:off x="0" y="87471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6151" name="Rectangle 7"/>
          <p:cNvSpPr>
            <a:spLocks noGrp="1" noChangeArrowheads="1"/>
          </p:cNvSpPr>
          <p:nvPr>
            <p:ph type="sldNum" sz="quarter" idx="5"/>
          </p:nvPr>
        </p:nvSpPr>
        <p:spPr bwMode="auto">
          <a:xfrm>
            <a:off x="3886200" y="87471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3238709-C925-4C17-978F-CCA8F0F1097E}" type="slidenum">
              <a:rPr lang="en-US" altLang="en-US"/>
              <a:pPr/>
              <a:t>‹#›</a:t>
            </a:fld>
            <a:endParaRPr lang="en-US" altLang="en-US"/>
          </a:p>
        </p:txBody>
      </p:sp>
    </p:spTree>
    <p:extLst>
      <p:ext uri="{BB962C8B-B14F-4D97-AF65-F5344CB8AC3E}">
        <p14:creationId xmlns:p14="http://schemas.microsoft.com/office/powerpoint/2010/main" val="3263206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8C1F8-E3F8-4E39-B7F5-317244EB2396}" type="slidenum">
              <a:rPr lang="en-US" altLang="en-US"/>
              <a:pPr/>
              <a:t>2</a:t>
            </a:fld>
            <a:endParaRPr lang="en-US" altLang="en-US"/>
          </a:p>
        </p:txBody>
      </p:sp>
      <p:sp>
        <p:nvSpPr>
          <p:cNvPr id="172034" name="Rectangle 2"/>
          <p:cNvSpPr>
            <a:spLocks noGrp="1" noRot="1" noChangeAspect="1" noChangeArrowheads="1" noTextEdit="1"/>
          </p:cNvSpPr>
          <p:nvPr>
            <p:ph type="sldImg"/>
          </p:nvPr>
        </p:nvSpPr>
        <p:spPr>
          <a:xfrm>
            <a:off x="360363" y="690563"/>
            <a:ext cx="6137275" cy="3452812"/>
          </a:xfrm>
          <a:ln/>
        </p:spPr>
      </p:sp>
      <p:sp>
        <p:nvSpPr>
          <p:cNvPr id="172035" name="Rectangle 3"/>
          <p:cNvSpPr>
            <a:spLocks noGrp="1" noChangeArrowheads="1"/>
          </p:cNvSpPr>
          <p:nvPr>
            <p:ph type="body" idx="1"/>
          </p:nvPr>
        </p:nvSpPr>
        <p:spPr>
          <a:xfrm>
            <a:off x="685800" y="4373563"/>
            <a:ext cx="5486400" cy="4143375"/>
          </a:xfrm>
        </p:spPr>
        <p:txBody>
          <a:bodyPr/>
          <a:lstStyle/>
          <a:p>
            <a:endParaRPr lang="en-US" altLang="en-US"/>
          </a:p>
        </p:txBody>
      </p:sp>
    </p:spTree>
    <p:extLst>
      <p:ext uri="{BB962C8B-B14F-4D97-AF65-F5344CB8AC3E}">
        <p14:creationId xmlns:p14="http://schemas.microsoft.com/office/powerpoint/2010/main" val="97411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7B2EB-4F05-48FA-B535-A2CD97219545}" type="slidenum">
              <a:rPr lang="en-US" altLang="en-US"/>
              <a:pPr/>
              <a:t>5</a:t>
            </a:fld>
            <a:endParaRPr lang="en-US" altLang="en-US"/>
          </a:p>
        </p:txBody>
      </p:sp>
      <p:sp>
        <p:nvSpPr>
          <p:cNvPr id="184322" name="Rectangle 2"/>
          <p:cNvSpPr>
            <a:spLocks noGrp="1" noRot="1" noChangeAspect="1" noChangeArrowheads="1" noTextEdit="1"/>
          </p:cNvSpPr>
          <p:nvPr>
            <p:ph type="sldImg"/>
          </p:nvPr>
        </p:nvSpPr>
        <p:spPr>
          <a:xfrm>
            <a:off x="360363" y="690563"/>
            <a:ext cx="6137275" cy="3452812"/>
          </a:xfrm>
          <a:ln/>
        </p:spPr>
      </p:sp>
      <p:sp>
        <p:nvSpPr>
          <p:cNvPr id="184323" name="Rectangle 3"/>
          <p:cNvSpPr>
            <a:spLocks noGrp="1" noChangeArrowheads="1"/>
          </p:cNvSpPr>
          <p:nvPr>
            <p:ph type="body" idx="1"/>
          </p:nvPr>
        </p:nvSpPr>
        <p:spPr/>
        <p:txBody>
          <a:bodyPr/>
          <a:lstStyle/>
          <a:p>
            <a:r>
              <a:rPr lang="en-US" altLang="en-US" dirty="0"/>
              <a:t>Image for Tony – A negative test in this case is that this well is not “artesian”.  Well is cased down to layer A.  Higher artesian head from layer B is lost to layer A.</a:t>
            </a:r>
          </a:p>
        </p:txBody>
      </p:sp>
    </p:spTree>
    <p:extLst>
      <p:ext uri="{BB962C8B-B14F-4D97-AF65-F5344CB8AC3E}">
        <p14:creationId xmlns:p14="http://schemas.microsoft.com/office/powerpoint/2010/main" val="73538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BF5BF-74F6-4A7E-A589-BB70BA2A5581}" type="slidenum">
              <a:rPr lang="en-US" altLang="en-US"/>
              <a:pPr/>
              <a:t>6</a:t>
            </a:fld>
            <a:endParaRPr lang="en-US" altLang="en-US"/>
          </a:p>
        </p:txBody>
      </p:sp>
      <p:sp>
        <p:nvSpPr>
          <p:cNvPr id="182274" name="Rectangle 2"/>
          <p:cNvSpPr>
            <a:spLocks noGrp="1" noRot="1" noChangeAspect="1" noChangeArrowheads="1" noTextEdit="1"/>
          </p:cNvSpPr>
          <p:nvPr>
            <p:ph type="sldImg"/>
          </p:nvPr>
        </p:nvSpPr>
        <p:spPr>
          <a:xfrm>
            <a:off x="360363" y="690563"/>
            <a:ext cx="6137275" cy="3452812"/>
          </a:xfrm>
          <a:ln/>
        </p:spPr>
      </p:sp>
      <p:sp>
        <p:nvSpPr>
          <p:cNvPr id="182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139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Freeze and Cherry 1979 Textbook “Groundwater”.  Was it a printing error a statement that the authors were overturning conventional logic.</a:t>
            </a:r>
          </a:p>
        </p:txBody>
      </p:sp>
      <p:sp>
        <p:nvSpPr>
          <p:cNvPr id="4" name="Slide Number Placeholder 3"/>
          <p:cNvSpPr>
            <a:spLocks noGrp="1"/>
          </p:cNvSpPr>
          <p:nvPr>
            <p:ph type="sldNum" sz="quarter" idx="5"/>
          </p:nvPr>
        </p:nvSpPr>
        <p:spPr/>
        <p:txBody>
          <a:bodyPr/>
          <a:lstStyle/>
          <a:p>
            <a:fld id="{83238709-C925-4C17-978F-CCA8F0F1097E}" type="slidenum">
              <a:rPr lang="en-US" altLang="en-US" smtClean="0"/>
              <a:pPr/>
              <a:t>9</a:t>
            </a:fld>
            <a:endParaRPr lang="en-US" altLang="en-US"/>
          </a:p>
        </p:txBody>
      </p:sp>
    </p:spTree>
    <p:extLst>
      <p:ext uri="{BB962C8B-B14F-4D97-AF65-F5344CB8AC3E}">
        <p14:creationId xmlns:p14="http://schemas.microsoft.com/office/powerpoint/2010/main" val="48846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flow system shown here is 38 miles wide and 2 miles deep.  Of course it is perfectly isotropic and homogeneous???</a:t>
            </a:r>
          </a:p>
        </p:txBody>
      </p:sp>
      <p:sp>
        <p:nvSpPr>
          <p:cNvPr id="4" name="Slide Number Placeholder 3"/>
          <p:cNvSpPr>
            <a:spLocks noGrp="1"/>
          </p:cNvSpPr>
          <p:nvPr>
            <p:ph type="sldNum" sz="quarter" idx="5"/>
          </p:nvPr>
        </p:nvSpPr>
        <p:spPr/>
        <p:txBody>
          <a:bodyPr/>
          <a:lstStyle/>
          <a:p>
            <a:fld id="{83238709-C925-4C17-978F-CCA8F0F1097E}" type="slidenum">
              <a:rPr lang="en-US" altLang="en-US" smtClean="0"/>
              <a:pPr/>
              <a:t>12</a:t>
            </a:fld>
            <a:endParaRPr lang="en-US" altLang="en-US"/>
          </a:p>
        </p:txBody>
      </p:sp>
    </p:spTree>
    <p:extLst>
      <p:ext uri="{BB962C8B-B14F-4D97-AF65-F5344CB8AC3E}">
        <p14:creationId xmlns:p14="http://schemas.microsoft.com/office/powerpoint/2010/main" val="329098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E79105-6461-4241-94CC-DAD7A546C484}" type="slidenum">
              <a:rPr lang="en-US" altLang="en-US" smtClean="0"/>
              <a:pPr/>
              <a:t>‹#›</a:t>
            </a:fld>
            <a:endParaRPr lang="en-US" altLang="en-US"/>
          </a:p>
        </p:txBody>
      </p:sp>
    </p:spTree>
    <p:extLst>
      <p:ext uri="{BB962C8B-B14F-4D97-AF65-F5344CB8AC3E}">
        <p14:creationId xmlns:p14="http://schemas.microsoft.com/office/powerpoint/2010/main" val="355066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7811C8D-0A0F-4C9A-BC24-0D58D7EC8CAA}" type="slidenum">
              <a:rPr lang="en-US" altLang="en-US" smtClean="0"/>
              <a:pPr/>
              <a:t>‹#›</a:t>
            </a:fld>
            <a:endParaRPr lang="en-US" altLang="en-US"/>
          </a:p>
        </p:txBody>
      </p:sp>
    </p:spTree>
    <p:extLst>
      <p:ext uri="{BB962C8B-B14F-4D97-AF65-F5344CB8AC3E}">
        <p14:creationId xmlns:p14="http://schemas.microsoft.com/office/powerpoint/2010/main" val="2377622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500063E-3A28-45CE-8F5F-928AC17C4770}" type="slidenum">
              <a:rPr lang="en-US" altLang="en-US" smtClean="0"/>
              <a:pPr/>
              <a:t>‹#›</a:t>
            </a:fld>
            <a:endParaRPr lang="en-US" altLang="en-US"/>
          </a:p>
        </p:txBody>
      </p:sp>
    </p:spTree>
    <p:extLst>
      <p:ext uri="{BB962C8B-B14F-4D97-AF65-F5344CB8AC3E}">
        <p14:creationId xmlns:p14="http://schemas.microsoft.com/office/powerpoint/2010/main" val="6288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6D356F8-5B06-42D1-9B25-CD4E5DAEE813}" type="slidenum">
              <a:rPr lang="en-US" altLang="en-US" smtClean="0"/>
              <a:pPr/>
              <a:t>‹#›</a:t>
            </a:fld>
            <a:endParaRPr lang="en-US" altLang="en-US"/>
          </a:p>
        </p:txBody>
      </p:sp>
    </p:spTree>
    <p:extLst>
      <p:ext uri="{BB962C8B-B14F-4D97-AF65-F5344CB8AC3E}">
        <p14:creationId xmlns:p14="http://schemas.microsoft.com/office/powerpoint/2010/main" val="247189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AE2270A-0038-4275-BD9D-DC5110E40AC3}" type="slidenum">
              <a:rPr lang="en-US" altLang="en-US" smtClean="0"/>
              <a:pPr/>
              <a:t>‹#›</a:t>
            </a:fld>
            <a:endParaRPr lang="en-US" altLang="en-US"/>
          </a:p>
        </p:txBody>
      </p:sp>
    </p:spTree>
    <p:extLst>
      <p:ext uri="{BB962C8B-B14F-4D97-AF65-F5344CB8AC3E}">
        <p14:creationId xmlns:p14="http://schemas.microsoft.com/office/powerpoint/2010/main" val="331615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A6C4A42-C040-4037-8DDB-20412ADA52A4}" type="slidenum">
              <a:rPr lang="en-US" altLang="en-US" smtClean="0"/>
              <a:pPr/>
              <a:t>‹#›</a:t>
            </a:fld>
            <a:endParaRPr lang="en-US" altLang="en-US"/>
          </a:p>
        </p:txBody>
      </p:sp>
    </p:spTree>
    <p:extLst>
      <p:ext uri="{BB962C8B-B14F-4D97-AF65-F5344CB8AC3E}">
        <p14:creationId xmlns:p14="http://schemas.microsoft.com/office/powerpoint/2010/main" val="97351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91364FD3-0A5E-4AE8-A1DA-6D4B276AB691}" type="slidenum">
              <a:rPr lang="en-US" altLang="en-US" smtClean="0"/>
              <a:pPr/>
              <a:t>‹#›</a:t>
            </a:fld>
            <a:endParaRPr lang="en-US" altLang="en-US"/>
          </a:p>
        </p:txBody>
      </p:sp>
    </p:spTree>
    <p:extLst>
      <p:ext uri="{BB962C8B-B14F-4D97-AF65-F5344CB8AC3E}">
        <p14:creationId xmlns:p14="http://schemas.microsoft.com/office/powerpoint/2010/main" val="190401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D9B891CA-50DB-4DEA-8905-A067AE6C3603}" type="slidenum">
              <a:rPr lang="en-US" altLang="en-US" smtClean="0"/>
              <a:pPr/>
              <a:t>‹#›</a:t>
            </a:fld>
            <a:endParaRPr lang="en-US" altLang="en-US"/>
          </a:p>
        </p:txBody>
      </p:sp>
    </p:spTree>
    <p:extLst>
      <p:ext uri="{BB962C8B-B14F-4D97-AF65-F5344CB8AC3E}">
        <p14:creationId xmlns:p14="http://schemas.microsoft.com/office/powerpoint/2010/main" val="328361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EECE30CA-6551-4BE1-A17F-9F8D3F1B54E3}" type="slidenum">
              <a:rPr lang="en-US" altLang="en-US" smtClean="0"/>
              <a:pPr/>
              <a:t>‹#›</a:t>
            </a:fld>
            <a:endParaRPr lang="en-US" altLang="en-US"/>
          </a:p>
        </p:txBody>
      </p:sp>
    </p:spTree>
    <p:extLst>
      <p:ext uri="{BB962C8B-B14F-4D97-AF65-F5344CB8AC3E}">
        <p14:creationId xmlns:p14="http://schemas.microsoft.com/office/powerpoint/2010/main" val="315070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93C6D0A-CFE2-4B23-BE35-B6B791F45592}" type="slidenum">
              <a:rPr lang="en-US" altLang="en-US" smtClean="0"/>
              <a:pPr/>
              <a:t>‹#›</a:t>
            </a:fld>
            <a:endParaRPr lang="en-US" altLang="en-US"/>
          </a:p>
        </p:txBody>
      </p:sp>
    </p:spTree>
    <p:extLst>
      <p:ext uri="{BB962C8B-B14F-4D97-AF65-F5344CB8AC3E}">
        <p14:creationId xmlns:p14="http://schemas.microsoft.com/office/powerpoint/2010/main" val="302675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2118958-3D7E-4B49-AFE4-37D3986BCA1B}" type="slidenum">
              <a:rPr lang="en-US" altLang="en-US" smtClean="0"/>
              <a:pPr/>
              <a:t>‹#›</a:t>
            </a:fld>
            <a:endParaRPr lang="en-US" altLang="en-US"/>
          </a:p>
        </p:txBody>
      </p:sp>
    </p:spTree>
    <p:extLst>
      <p:ext uri="{BB962C8B-B14F-4D97-AF65-F5344CB8AC3E}">
        <p14:creationId xmlns:p14="http://schemas.microsoft.com/office/powerpoint/2010/main" val="292645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558A"/>
            </a:gs>
            <a:gs pos="50000">
              <a:srgbClr val="00558A">
                <a:gamma/>
                <a:shade val="60392"/>
                <a:invGamma/>
              </a:srgbClr>
            </a:gs>
            <a:gs pos="100000">
              <a:srgbClr val="00558A"/>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F5717-73E5-4A3E-B540-6F72AE1CD096}" type="slidenum">
              <a:rPr lang="en-US" altLang="en-US" smtClean="0"/>
              <a:pPr/>
              <a:t>‹#›</a:t>
            </a:fld>
            <a:endParaRPr lang="en-US" altLang="en-US"/>
          </a:p>
        </p:txBody>
      </p:sp>
    </p:spTree>
    <p:extLst>
      <p:ext uri="{BB962C8B-B14F-4D97-AF65-F5344CB8AC3E}">
        <p14:creationId xmlns:p14="http://schemas.microsoft.com/office/powerpoint/2010/main" val="2220273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subTitle" idx="1"/>
          </p:nvPr>
        </p:nvSpPr>
        <p:spPr>
          <a:xfrm>
            <a:off x="685800" y="348842"/>
            <a:ext cx="10668000" cy="495806"/>
          </a:xfrm>
        </p:spPr>
        <p:txBody>
          <a:bodyPr>
            <a:noAutofit/>
          </a:bodyPr>
          <a:lstStyle/>
          <a:p>
            <a:pPr>
              <a:lnSpc>
                <a:spcPct val="80000"/>
              </a:lnSpc>
            </a:pPr>
            <a:r>
              <a:rPr lang="en-US" altLang="en-US" sz="3200" b="1" dirty="0">
                <a:solidFill>
                  <a:srgbClr val="EFB3FF"/>
                </a:solidFill>
                <a:effectLst>
                  <a:outerShdw blurRad="38100" dist="38100" dir="2700000" algn="tl">
                    <a:srgbClr val="000000">
                      <a:alpha val="43137"/>
                    </a:srgbClr>
                  </a:outerShdw>
                </a:effectLst>
                <a:latin typeface="Cambria" panose="02040503050406030204" pitchFamily="18" charset="0"/>
              </a:rPr>
              <a:t>The Influence of Groundwater Modeling </a:t>
            </a:r>
          </a:p>
          <a:p>
            <a:pPr>
              <a:lnSpc>
                <a:spcPct val="80000"/>
              </a:lnSpc>
            </a:pPr>
            <a:r>
              <a:rPr lang="en-US" altLang="en-US" sz="3200" b="1" dirty="0">
                <a:solidFill>
                  <a:srgbClr val="EFB3FF"/>
                </a:solidFill>
                <a:effectLst>
                  <a:outerShdw blurRad="38100" dist="38100" dir="2700000" algn="tl">
                    <a:srgbClr val="000000">
                      <a:alpha val="43137"/>
                    </a:srgbClr>
                  </a:outerShdw>
                </a:effectLst>
                <a:latin typeface="Cambria" panose="02040503050406030204" pitchFamily="18" charset="0"/>
              </a:rPr>
              <a:t>on the Concept of groundwater Age</a:t>
            </a:r>
          </a:p>
        </p:txBody>
      </p:sp>
      <p:pic>
        <p:nvPicPr>
          <p:cNvPr id="3" name="Picture 2">
            <a:extLst>
              <a:ext uri="{FF2B5EF4-FFF2-40B4-BE49-F238E27FC236}">
                <a16:creationId xmlns:a16="http://schemas.microsoft.com/office/drawing/2014/main" id="{4AD914B7-CF80-43E4-B4BC-438B685ADFAC}"/>
              </a:ext>
            </a:extLst>
          </p:cNvPr>
          <p:cNvPicPr>
            <a:picLocks noChangeAspect="1"/>
          </p:cNvPicPr>
          <p:nvPr/>
        </p:nvPicPr>
        <p:blipFill>
          <a:blip r:embed="rId2"/>
          <a:stretch>
            <a:fillRect/>
          </a:stretch>
        </p:blipFill>
        <p:spPr>
          <a:xfrm>
            <a:off x="2819400" y="1636366"/>
            <a:ext cx="6553200" cy="4420744"/>
          </a:xfrm>
          <a:prstGeom prst="rect">
            <a:avLst/>
          </a:prstGeom>
          <a:ln w="19050">
            <a:solidFill>
              <a:schemeClr val="tx1"/>
            </a:solidFill>
          </a:ln>
        </p:spPr>
      </p:pic>
      <p:sp>
        <p:nvSpPr>
          <p:cNvPr id="9" name="Rectangle 6">
            <a:extLst>
              <a:ext uri="{FF2B5EF4-FFF2-40B4-BE49-F238E27FC236}">
                <a16:creationId xmlns:a16="http://schemas.microsoft.com/office/drawing/2014/main" id="{51D40C87-B934-4482-80B6-E4A560E46D14}"/>
              </a:ext>
            </a:extLst>
          </p:cNvPr>
          <p:cNvSpPr txBox="1">
            <a:spLocks noChangeArrowheads="1"/>
          </p:cNvSpPr>
          <p:nvPr/>
        </p:nvSpPr>
        <p:spPr>
          <a:xfrm>
            <a:off x="152400" y="5616892"/>
            <a:ext cx="2590800" cy="1058944"/>
          </a:xfrm>
          <a:prstGeom prst="rect">
            <a:avLst/>
          </a:prstGeom>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en-US" sz="1600" b="1" dirty="0">
                <a:solidFill>
                  <a:srgbClr val="F8DDFF"/>
                </a:solidFill>
                <a:effectLst>
                  <a:outerShdw blurRad="38100" dist="38100" dir="2700000" algn="tl">
                    <a:srgbClr val="000000">
                      <a:alpha val="43137"/>
                    </a:srgbClr>
                  </a:outerShdw>
                </a:effectLst>
                <a:latin typeface="Cambria" panose="02040503050406030204" pitchFamily="18" charset="0"/>
              </a:rPr>
              <a:t>Parc Darcy</a:t>
            </a:r>
          </a:p>
          <a:p>
            <a:pPr fontAlgn="auto">
              <a:spcAft>
                <a:spcPts val="0"/>
              </a:spcAft>
            </a:pPr>
            <a:r>
              <a:rPr lang="en-US" altLang="en-US" sz="1600" b="1" dirty="0">
                <a:solidFill>
                  <a:srgbClr val="F8DDFF"/>
                </a:solidFill>
                <a:effectLst>
                  <a:outerShdw blurRad="38100" dist="38100" dir="2700000" algn="tl">
                    <a:srgbClr val="000000">
                      <a:alpha val="43137"/>
                    </a:srgbClr>
                  </a:outerShdw>
                </a:effectLst>
                <a:latin typeface="Cambria" panose="02040503050406030204" pitchFamily="18" charset="0"/>
              </a:rPr>
              <a:t>Dijon, France</a:t>
            </a:r>
          </a:p>
        </p:txBody>
      </p:sp>
      <p:sp>
        <p:nvSpPr>
          <p:cNvPr id="5" name="AutoShape 2" descr="Image">
            <a:extLst>
              <a:ext uri="{FF2B5EF4-FFF2-40B4-BE49-F238E27FC236}">
                <a16:creationId xmlns:a16="http://schemas.microsoft.com/office/drawing/2014/main" id="{D85A8549-E27F-F4F3-132D-8CE3706D6BF5}"/>
              </a:ext>
            </a:extLst>
          </p:cNvPr>
          <p:cNvSpPr>
            <a:spLocks noChangeAspect="1" noChangeArrowheads="1"/>
          </p:cNvSpPr>
          <p:nvPr/>
        </p:nvSpPr>
        <p:spPr bwMode="auto">
          <a:xfrm>
            <a:off x="5931877"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38114656-5E44-DF77-6A31-E43C65BD732D}"/>
              </a:ext>
            </a:extLst>
          </p:cNvPr>
          <p:cNvPicPr>
            <a:picLocks noChangeAspect="1"/>
          </p:cNvPicPr>
          <p:nvPr/>
        </p:nvPicPr>
        <p:blipFill>
          <a:blip r:embed="rId3"/>
          <a:stretch>
            <a:fillRect/>
          </a:stretch>
        </p:blipFill>
        <p:spPr>
          <a:xfrm>
            <a:off x="9906000" y="5486400"/>
            <a:ext cx="1983028" cy="11894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C3C8B-27AC-464E-BC7A-50F4017B86EF}"/>
              </a:ext>
            </a:extLst>
          </p:cNvPr>
          <p:cNvSpPr/>
          <p:nvPr/>
        </p:nvSpPr>
        <p:spPr>
          <a:xfrm>
            <a:off x="419100" y="462170"/>
            <a:ext cx="11353800" cy="1200329"/>
          </a:xfrm>
          <a:prstGeom prst="rect">
            <a:avLst/>
          </a:prstGeom>
        </p:spPr>
        <p:txBody>
          <a:bodyPr wrap="square">
            <a:spAutoFit/>
          </a:bodyPr>
          <a:lstStyle/>
          <a:p>
            <a:r>
              <a:rPr lang="en-US" b="1" dirty="0">
                <a:solidFill>
                  <a:srgbClr val="F49ACD"/>
                </a:solidFill>
                <a:latin typeface="Cambria" panose="02040503050406030204" pitchFamily="18" charset="0"/>
                <a:ea typeface="Cambria" panose="02040503050406030204" pitchFamily="18" charset="0"/>
              </a:rPr>
              <a:t>Since, for such flow, the velocity diminishes rapidly with distance from the well, then it is clear that only exceptionally will rates of flow in ground water be encountered that are outside the upper range of validity of Darcy's law. </a:t>
            </a:r>
          </a:p>
        </p:txBody>
      </p:sp>
      <p:sp>
        <p:nvSpPr>
          <p:cNvPr id="3" name="Rectangle 2">
            <a:extLst>
              <a:ext uri="{FF2B5EF4-FFF2-40B4-BE49-F238E27FC236}">
                <a16:creationId xmlns:a16="http://schemas.microsoft.com/office/drawing/2014/main" id="{5AD5C581-83A1-45F0-932E-0BB41EDAA9B2}"/>
              </a:ext>
            </a:extLst>
          </p:cNvPr>
          <p:cNvSpPr/>
          <p:nvPr/>
        </p:nvSpPr>
        <p:spPr>
          <a:xfrm>
            <a:off x="444018" y="5334000"/>
            <a:ext cx="2565126" cy="830997"/>
          </a:xfrm>
          <a:prstGeom prst="rect">
            <a:avLst/>
          </a:prstGeom>
        </p:spPr>
        <p:txBody>
          <a:bodyPr wrap="none">
            <a:spAutoFit/>
          </a:bodyPr>
          <a:lstStyle/>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M. King Huppert </a:t>
            </a:r>
          </a:p>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1940</a:t>
            </a:r>
            <a:endParaRPr lang="en-US" dirty="0"/>
          </a:p>
        </p:txBody>
      </p:sp>
      <p:pic>
        <p:nvPicPr>
          <p:cNvPr id="4" name="Picture 3">
            <a:extLst>
              <a:ext uri="{FF2B5EF4-FFF2-40B4-BE49-F238E27FC236}">
                <a16:creationId xmlns:a16="http://schemas.microsoft.com/office/drawing/2014/main" id="{6482E6CC-BD4E-40C5-98AE-586F788735A8}"/>
              </a:ext>
            </a:extLst>
          </p:cNvPr>
          <p:cNvPicPr>
            <a:picLocks noChangeAspect="1"/>
          </p:cNvPicPr>
          <p:nvPr/>
        </p:nvPicPr>
        <p:blipFill>
          <a:blip r:embed="rId2"/>
          <a:stretch>
            <a:fillRect/>
          </a:stretch>
        </p:blipFill>
        <p:spPr>
          <a:xfrm>
            <a:off x="4210546" y="2042223"/>
            <a:ext cx="7676654" cy="3965331"/>
          </a:xfrm>
          <a:prstGeom prst="rect">
            <a:avLst/>
          </a:prstGeom>
          <a:ln w="19050">
            <a:solidFill>
              <a:schemeClr val="tx1">
                <a:lumMod val="95000"/>
                <a:lumOff val="5000"/>
              </a:schemeClr>
            </a:solidFill>
          </a:ln>
        </p:spPr>
      </p:pic>
      <p:pic>
        <p:nvPicPr>
          <p:cNvPr id="5" name="Picture 4">
            <a:extLst>
              <a:ext uri="{FF2B5EF4-FFF2-40B4-BE49-F238E27FC236}">
                <a16:creationId xmlns:a16="http://schemas.microsoft.com/office/drawing/2014/main" id="{4453D87E-EE53-8DCD-521A-738DDDDD26E6}"/>
              </a:ext>
            </a:extLst>
          </p:cNvPr>
          <p:cNvPicPr>
            <a:picLocks noChangeAspect="1"/>
          </p:cNvPicPr>
          <p:nvPr/>
        </p:nvPicPr>
        <p:blipFill>
          <a:blip r:embed="rId3"/>
          <a:stretch>
            <a:fillRect/>
          </a:stretch>
        </p:blipFill>
        <p:spPr>
          <a:xfrm>
            <a:off x="152400" y="2204646"/>
            <a:ext cx="3922688" cy="2448708"/>
          </a:xfrm>
          <a:prstGeom prst="rect">
            <a:avLst/>
          </a:prstGeom>
          <a:ln w="19050">
            <a:solidFill>
              <a:schemeClr val="tx1">
                <a:lumMod val="95000"/>
                <a:lumOff val="5000"/>
              </a:schemeClr>
            </a:solidFill>
          </a:ln>
        </p:spPr>
      </p:pic>
    </p:spTree>
    <p:extLst>
      <p:ext uri="{BB962C8B-B14F-4D97-AF65-F5344CB8AC3E}">
        <p14:creationId xmlns:p14="http://schemas.microsoft.com/office/powerpoint/2010/main" val="411089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F9CEED-609E-4642-84AF-314D0F8406A5}"/>
              </a:ext>
            </a:extLst>
          </p:cNvPr>
          <p:cNvPicPr>
            <a:picLocks noChangeAspect="1"/>
          </p:cNvPicPr>
          <p:nvPr/>
        </p:nvPicPr>
        <p:blipFill>
          <a:blip r:embed="rId2"/>
          <a:stretch>
            <a:fillRect/>
          </a:stretch>
        </p:blipFill>
        <p:spPr>
          <a:xfrm>
            <a:off x="647699" y="914400"/>
            <a:ext cx="10896600" cy="4810576"/>
          </a:xfrm>
          <a:prstGeom prst="rect">
            <a:avLst/>
          </a:prstGeom>
          <a:ln w="19050">
            <a:solidFill>
              <a:schemeClr val="tx1">
                <a:lumMod val="95000"/>
                <a:lumOff val="5000"/>
              </a:schemeClr>
            </a:solidFill>
          </a:ln>
        </p:spPr>
      </p:pic>
      <p:sp>
        <p:nvSpPr>
          <p:cNvPr id="3" name="Rectangle 2">
            <a:extLst>
              <a:ext uri="{FF2B5EF4-FFF2-40B4-BE49-F238E27FC236}">
                <a16:creationId xmlns:a16="http://schemas.microsoft.com/office/drawing/2014/main" id="{7395A7BC-FDFF-43C2-B32B-8F81B0C88D41}"/>
              </a:ext>
            </a:extLst>
          </p:cNvPr>
          <p:cNvSpPr/>
          <p:nvPr/>
        </p:nvSpPr>
        <p:spPr>
          <a:xfrm>
            <a:off x="675118" y="5943600"/>
            <a:ext cx="3296095" cy="461665"/>
          </a:xfrm>
          <a:prstGeom prst="rect">
            <a:avLst/>
          </a:prstGeom>
        </p:spPr>
        <p:txBody>
          <a:bodyPr wrap="none">
            <a:spAutoFit/>
          </a:bodyPr>
          <a:lstStyle/>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M. King Huppert 1940</a:t>
            </a:r>
            <a:endParaRPr lang="en-US" dirty="0"/>
          </a:p>
        </p:txBody>
      </p:sp>
      <p:sp>
        <p:nvSpPr>
          <p:cNvPr id="4" name="Rectangle 3">
            <a:extLst>
              <a:ext uri="{FF2B5EF4-FFF2-40B4-BE49-F238E27FC236}">
                <a16:creationId xmlns:a16="http://schemas.microsoft.com/office/drawing/2014/main" id="{A4D9A6C7-D3DD-4A6D-89B1-9C9FD1E073F3}"/>
              </a:ext>
            </a:extLst>
          </p:cNvPr>
          <p:cNvSpPr/>
          <p:nvPr/>
        </p:nvSpPr>
        <p:spPr>
          <a:xfrm>
            <a:off x="3950893" y="226367"/>
            <a:ext cx="4290213" cy="461665"/>
          </a:xfrm>
          <a:prstGeom prst="rect">
            <a:avLst/>
          </a:prstGeom>
        </p:spPr>
        <p:txBody>
          <a:bodyPr wrap="none">
            <a:spAutoFit/>
          </a:bodyPr>
          <a:lstStyle/>
          <a:p>
            <a:r>
              <a:rPr lang="en-US" b="1" dirty="0">
                <a:solidFill>
                  <a:srgbClr val="F49ACD"/>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Isotropic Homogeneous Flow</a:t>
            </a:r>
            <a:endParaRPr lang="en-US" dirty="0">
              <a:solidFill>
                <a:srgbClr val="F49ACD"/>
              </a:solidFill>
            </a:endParaRPr>
          </a:p>
        </p:txBody>
      </p:sp>
    </p:spTree>
    <p:extLst>
      <p:ext uri="{BB962C8B-B14F-4D97-AF65-F5344CB8AC3E}">
        <p14:creationId xmlns:p14="http://schemas.microsoft.com/office/powerpoint/2010/main" val="367496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58C65-20A5-4080-9576-8A81D5262E88}"/>
              </a:ext>
            </a:extLst>
          </p:cNvPr>
          <p:cNvSpPr/>
          <p:nvPr/>
        </p:nvSpPr>
        <p:spPr>
          <a:xfrm>
            <a:off x="10439400" y="3886200"/>
            <a:ext cx="915635" cy="830997"/>
          </a:xfrm>
          <a:prstGeom prst="rect">
            <a:avLst/>
          </a:prstGeom>
        </p:spPr>
        <p:txBody>
          <a:bodyPr wrap="none">
            <a:spAutoFit/>
          </a:bodyPr>
          <a:lstStyle/>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Toth </a:t>
            </a:r>
          </a:p>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1963</a:t>
            </a:r>
            <a:endParaRPr lang="en-US"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F7AF0061-3053-4612-B6EF-7C56DD1C67A3}"/>
              </a:ext>
            </a:extLst>
          </p:cNvPr>
          <p:cNvSpPr/>
          <p:nvPr/>
        </p:nvSpPr>
        <p:spPr>
          <a:xfrm>
            <a:off x="2024885" y="106677"/>
            <a:ext cx="8142230" cy="461665"/>
          </a:xfrm>
          <a:prstGeom prst="rect">
            <a:avLst/>
          </a:prstGeom>
        </p:spPr>
        <p:txBody>
          <a:bodyPr wrap="none">
            <a:spAutoFit/>
          </a:bodyPr>
          <a:lstStyle/>
          <a:p>
            <a:r>
              <a:rPr lang="en-US" b="1" dirty="0">
                <a:solidFill>
                  <a:srgbClr val="F49ACD"/>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Three types of flow system: </a:t>
            </a:r>
            <a:r>
              <a:rPr lang="en-US" b="1" dirty="0">
                <a:solidFill>
                  <a:srgbClr val="F49ACD"/>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Local, intermediate, regional</a:t>
            </a:r>
            <a:endParaRPr lang="en-US" dirty="0">
              <a:solidFill>
                <a:srgbClr val="F49ACD"/>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D74794D5-F6D4-4BF4-BABD-63DECB4E9270}"/>
              </a:ext>
            </a:extLst>
          </p:cNvPr>
          <p:cNvPicPr>
            <a:picLocks noChangeAspect="1"/>
          </p:cNvPicPr>
          <p:nvPr/>
        </p:nvPicPr>
        <p:blipFill>
          <a:blip r:embed="rId3"/>
          <a:stretch>
            <a:fillRect/>
          </a:stretch>
        </p:blipFill>
        <p:spPr>
          <a:xfrm rot="5400000">
            <a:off x="3505200" y="-563390"/>
            <a:ext cx="5181600" cy="7677192"/>
          </a:xfrm>
          <a:prstGeom prst="rect">
            <a:avLst/>
          </a:prstGeom>
          <a:ln w="19050">
            <a:solidFill>
              <a:schemeClr val="tx1">
                <a:lumMod val="95000"/>
                <a:lumOff val="5000"/>
              </a:schemeClr>
            </a:solidFill>
          </a:ln>
        </p:spPr>
      </p:pic>
      <p:sp>
        <p:nvSpPr>
          <p:cNvPr id="5" name="Oval 4">
            <a:extLst>
              <a:ext uri="{FF2B5EF4-FFF2-40B4-BE49-F238E27FC236}">
                <a16:creationId xmlns:a16="http://schemas.microsoft.com/office/drawing/2014/main" id="{2C9BCFAF-D8FD-4B9F-9A2E-C9B85042D9DF}"/>
              </a:ext>
            </a:extLst>
          </p:cNvPr>
          <p:cNvSpPr/>
          <p:nvPr/>
        </p:nvSpPr>
        <p:spPr>
          <a:xfrm>
            <a:off x="2819400" y="839594"/>
            <a:ext cx="1066800" cy="3048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572D20-8E34-4BCF-B8C6-EFFCC453D666}"/>
              </a:ext>
            </a:extLst>
          </p:cNvPr>
          <p:cNvSpPr/>
          <p:nvPr/>
        </p:nvSpPr>
        <p:spPr>
          <a:xfrm>
            <a:off x="1409700" y="5883372"/>
            <a:ext cx="9372600" cy="830997"/>
          </a:xfrm>
          <a:prstGeom prst="rect">
            <a:avLst/>
          </a:prstGeom>
        </p:spPr>
        <p:txBody>
          <a:bodyPr wrap="square">
            <a:spAutoFit/>
          </a:bodyPr>
          <a:lstStyle/>
          <a:p>
            <a:r>
              <a:rPr lang="en-US" b="1" dirty="0">
                <a:solidFill>
                  <a:srgbClr val="EFB3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flow system shown here is 38 miles wide and 2 miles deep.  Of course it is all perfectly isotropic and homogeneous???</a:t>
            </a:r>
          </a:p>
        </p:txBody>
      </p:sp>
    </p:spTree>
    <p:extLst>
      <p:ext uri="{BB962C8B-B14F-4D97-AF65-F5344CB8AC3E}">
        <p14:creationId xmlns:p14="http://schemas.microsoft.com/office/powerpoint/2010/main" val="91430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B9C5E22-A627-4A53-A136-972D18DF086E}"/>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2">
            <a:extLst>
              <a:ext uri="{FF2B5EF4-FFF2-40B4-BE49-F238E27FC236}">
                <a16:creationId xmlns:a16="http://schemas.microsoft.com/office/drawing/2014/main" id="{8F6D7E58-7C4F-43BA-8F6B-44691C92D8E7}"/>
              </a:ext>
            </a:extLst>
          </p:cNvPr>
          <p:cNvSpPr>
            <a:spLocks noGrp="1" noChangeArrowheads="1"/>
          </p:cNvSpPr>
          <p:nvPr>
            <p:ph type="title"/>
          </p:nvPr>
        </p:nvSpPr>
        <p:spPr>
          <a:xfrm>
            <a:off x="4786313" y="345996"/>
            <a:ext cx="2514600" cy="8382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Lst>
        </p:spPr>
        <p:txBody>
          <a:bodyPr>
            <a:normAutofit/>
          </a:bodyPr>
          <a:lstStyle/>
          <a:p>
            <a:r>
              <a:rPr lang="en-US" sz="4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Aquifers</a:t>
            </a:r>
          </a:p>
        </p:txBody>
      </p:sp>
      <p:grpSp>
        <p:nvGrpSpPr>
          <p:cNvPr id="5" name="Group 17">
            <a:extLst>
              <a:ext uri="{FF2B5EF4-FFF2-40B4-BE49-F238E27FC236}">
                <a16:creationId xmlns:a16="http://schemas.microsoft.com/office/drawing/2014/main" id="{9FB4C981-6A5F-4CA1-AAD6-09992F8262E3}"/>
              </a:ext>
            </a:extLst>
          </p:cNvPr>
          <p:cNvGrpSpPr>
            <a:grpSpLocks/>
          </p:cNvGrpSpPr>
          <p:nvPr/>
        </p:nvGrpSpPr>
        <p:grpSpPr bwMode="auto">
          <a:xfrm>
            <a:off x="2344738" y="960358"/>
            <a:ext cx="2351088" cy="1471613"/>
            <a:chOff x="631" y="672"/>
            <a:chExt cx="1481" cy="927"/>
          </a:xfrm>
          <a:solidFill>
            <a:schemeClr val="bg2">
              <a:lumMod val="90000"/>
              <a:alpha val="50000"/>
            </a:schemeClr>
          </a:solidFill>
        </p:grpSpPr>
        <p:sp>
          <p:nvSpPr>
            <p:cNvPr id="6" name="Text Box 4">
              <a:extLst>
                <a:ext uri="{FF2B5EF4-FFF2-40B4-BE49-F238E27FC236}">
                  <a16:creationId xmlns:a16="http://schemas.microsoft.com/office/drawing/2014/main" id="{8346728C-7307-4BCE-98B0-F5DD85D9D88E}"/>
                </a:ext>
              </a:extLst>
            </p:cNvPr>
            <p:cNvSpPr txBox="1">
              <a:spLocks noChangeArrowheads="1"/>
            </p:cNvSpPr>
            <p:nvPr/>
          </p:nvSpPr>
          <p:spPr bwMode="auto">
            <a:xfrm>
              <a:off x="631" y="1234"/>
              <a:ext cx="1296" cy="365"/>
            </a:xfrm>
            <a:prstGeom prst="rect">
              <a:avLst/>
            </a:prstGeom>
            <a:grpFill/>
            <a:ln>
              <a:noFill/>
            </a:ln>
            <a:effectLst/>
            <a:extLs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600"/>
                </a:spcBef>
                <a:spcAft>
                  <a:spcPts val="600"/>
                </a:spcAft>
              </a:pPr>
              <a:r>
                <a:rPr lang="en-US" sz="32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Idealized</a:t>
              </a:r>
            </a:p>
          </p:txBody>
        </p:sp>
        <p:sp>
          <p:nvSpPr>
            <p:cNvPr id="7" name="Line 5">
              <a:extLst>
                <a:ext uri="{FF2B5EF4-FFF2-40B4-BE49-F238E27FC236}">
                  <a16:creationId xmlns:a16="http://schemas.microsoft.com/office/drawing/2014/main" id="{763D44ED-A0D7-4818-9A86-B5755CD72D4C}"/>
                </a:ext>
              </a:extLst>
            </p:cNvPr>
            <p:cNvSpPr>
              <a:spLocks noChangeShapeType="1"/>
            </p:cNvSpPr>
            <p:nvPr/>
          </p:nvSpPr>
          <p:spPr bwMode="auto">
            <a:xfrm flipH="1">
              <a:off x="1392" y="672"/>
              <a:ext cx="720" cy="432"/>
            </a:xfrm>
            <a:prstGeom prst="line">
              <a:avLst/>
            </a:prstGeom>
            <a:grpFill/>
            <a:ln w="63500">
              <a:solidFill>
                <a:srgbClr val="FF0000"/>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sp>
        <p:nvSpPr>
          <p:cNvPr id="8" name="Line 8">
            <a:extLst>
              <a:ext uri="{FF2B5EF4-FFF2-40B4-BE49-F238E27FC236}">
                <a16:creationId xmlns:a16="http://schemas.microsoft.com/office/drawing/2014/main" id="{C4D1EBEA-CF27-49B3-BE3E-5157076C7401}"/>
              </a:ext>
            </a:extLst>
          </p:cNvPr>
          <p:cNvSpPr>
            <a:spLocks noChangeShapeType="1"/>
          </p:cNvSpPr>
          <p:nvPr/>
        </p:nvSpPr>
        <p:spPr bwMode="auto">
          <a:xfrm>
            <a:off x="5735638" y="1184196"/>
            <a:ext cx="38100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bg2"/>
                </a:solidFill>
                <a:round/>
                <a:headEnd/>
                <a:tailEnd type="stealth"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1">
            <a:extLst>
              <a:ext uri="{FF2B5EF4-FFF2-40B4-BE49-F238E27FC236}">
                <a16:creationId xmlns:a16="http://schemas.microsoft.com/office/drawing/2014/main" id="{8447990C-BEF5-49CF-8BC2-CD0D96FAE2D6}"/>
              </a:ext>
            </a:extLst>
          </p:cNvPr>
          <p:cNvSpPr>
            <a:spLocks noChangeShapeType="1"/>
          </p:cNvSpPr>
          <p:nvPr/>
        </p:nvSpPr>
        <p:spPr bwMode="auto">
          <a:xfrm>
            <a:off x="1697038" y="2403396"/>
            <a:ext cx="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bg2"/>
                </a:solidFill>
                <a:round/>
                <a:headEnd/>
                <a:tailEnd type="stealth"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 name="Group 20">
            <a:extLst>
              <a:ext uri="{FF2B5EF4-FFF2-40B4-BE49-F238E27FC236}">
                <a16:creationId xmlns:a16="http://schemas.microsoft.com/office/drawing/2014/main" id="{59BCEA43-E7C6-4339-90DA-33EC01F8A06D}"/>
              </a:ext>
            </a:extLst>
          </p:cNvPr>
          <p:cNvGrpSpPr>
            <a:grpSpLocks/>
          </p:cNvGrpSpPr>
          <p:nvPr/>
        </p:nvGrpSpPr>
        <p:grpSpPr bwMode="auto">
          <a:xfrm>
            <a:off x="6860383" y="2627233"/>
            <a:ext cx="4149725" cy="2833688"/>
            <a:chOff x="3174" y="1738"/>
            <a:chExt cx="2614" cy="1785"/>
          </a:xfrm>
          <a:solidFill>
            <a:schemeClr val="bg2">
              <a:lumMod val="90000"/>
              <a:alpha val="50000"/>
            </a:schemeClr>
          </a:solidFill>
        </p:grpSpPr>
        <p:sp>
          <p:nvSpPr>
            <p:cNvPr id="11" name="Text Box 13">
              <a:extLst>
                <a:ext uri="{FF2B5EF4-FFF2-40B4-BE49-F238E27FC236}">
                  <a16:creationId xmlns:a16="http://schemas.microsoft.com/office/drawing/2014/main" id="{12C066CF-81E3-4649-8659-BEDDAA9A7662}"/>
                </a:ext>
              </a:extLst>
            </p:cNvPr>
            <p:cNvSpPr txBox="1">
              <a:spLocks noChangeArrowheads="1"/>
            </p:cNvSpPr>
            <p:nvPr/>
          </p:nvSpPr>
          <p:spPr bwMode="auto">
            <a:xfrm>
              <a:off x="3174" y="2389"/>
              <a:ext cx="2614" cy="1134"/>
            </a:xfrm>
            <a:prstGeom prst="rect">
              <a:avLst/>
            </a:prstGeom>
            <a:grpFill/>
            <a:ln>
              <a:noFill/>
            </a:ln>
            <a:effectLst/>
            <a:extLs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spcAft>
                  <a:spcPts val="0"/>
                </a:spcAft>
              </a:pPr>
              <a:r>
                <a:rPr lang="en-US" sz="2400" b="1" dirty="0">
                  <a:solidFill>
                    <a:srgbClr val="0066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Multiple Porosities</a:t>
              </a:r>
            </a:p>
            <a:p>
              <a:pPr algn="ctr">
                <a:spcBef>
                  <a:spcPts val="600"/>
                </a:spcBef>
                <a:spcAft>
                  <a:spcPts val="0"/>
                </a:spcAft>
              </a:pPr>
              <a:r>
                <a:rPr lang="en-US" sz="2400" b="1" dirty="0">
                  <a:solidFill>
                    <a:srgbClr val="0066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Anisotropic</a:t>
              </a:r>
            </a:p>
            <a:p>
              <a:pPr algn="ctr">
                <a:spcBef>
                  <a:spcPts val="600"/>
                </a:spcBef>
                <a:spcAft>
                  <a:spcPts val="0"/>
                </a:spcAft>
              </a:pPr>
              <a:r>
                <a:rPr lang="en-US" sz="2400" b="1" dirty="0">
                  <a:solidFill>
                    <a:srgbClr val="0066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Inhomogeneous</a:t>
              </a:r>
            </a:p>
            <a:p>
              <a:pPr algn="ctr">
                <a:spcBef>
                  <a:spcPts val="600"/>
                </a:spcBef>
                <a:spcAft>
                  <a:spcPts val="0"/>
                </a:spcAft>
              </a:pPr>
              <a:r>
                <a:rPr lang="en-US" sz="2400" b="1" dirty="0">
                  <a:solidFill>
                    <a:srgbClr val="0066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Mathematically Challenging</a:t>
              </a:r>
            </a:p>
          </p:txBody>
        </p:sp>
        <p:sp>
          <p:nvSpPr>
            <p:cNvPr id="12" name="Line 14">
              <a:extLst>
                <a:ext uri="{FF2B5EF4-FFF2-40B4-BE49-F238E27FC236}">
                  <a16:creationId xmlns:a16="http://schemas.microsoft.com/office/drawing/2014/main" id="{60D762B1-FDEE-4216-94AD-940DA61FC473}"/>
                </a:ext>
              </a:extLst>
            </p:cNvPr>
            <p:cNvSpPr>
              <a:spLocks noChangeShapeType="1"/>
            </p:cNvSpPr>
            <p:nvPr/>
          </p:nvSpPr>
          <p:spPr bwMode="auto">
            <a:xfrm flipH="1">
              <a:off x="4481" y="1738"/>
              <a:ext cx="0" cy="528"/>
            </a:xfrm>
            <a:prstGeom prst="line">
              <a:avLst/>
            </a:prstGeom>
            <a:grpFill/>
            <a:ln w="63500">
              <a:solidFill>
                <a:srgbClr val="0000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grpSp>
        <p:nvGrpSpPr>
          <p:cNvPr id="13" name="Group 18">
            <a:extLst>
              <a:ext uri="{FF2B5EF4-FFF2-40B4-BE49-F238E27FC236}">
                <a16:creationId xmlns:a16="http://schemas.microsoft.com/office/drawing/2014/main" id="{F6C45E64-C167-4DDE-BC99-F7C55B01C96C}"/>
              </a:ext>
            </a:extLst>
          </p:cNvPr>
          <p:cNvGrpSpPr>
            <a:grpSpLocks/>
          </p:cNvGrpSpPr>
          <p:nvPr/>
        </p:nvGrpSpPr>
        <p:grpSpPr bwMode="auto">
          <a:xfrm>
            <a:off x="1668939" y="2683589"/>
            <a:ext cx="3781426" cy="2776538"/>
            <a:chOff x="201" y="1662"/>
            <a:chExt cx="2382" cy="1749"/>
          </a:xfrm>
          <a:solidFill>
            <a:schemeClr val="bg2">
              <a:lumMod val="90000"/>
              <a:alpha val="50000"/>
            </a:schemeClr>
          </a:solidFill>
        </p:grpSpPr>
        <p:sp>
          <p:nvSpPr>
            <p:cNvPr id="14" name="Text Box 10">
              <a:extLst>
                <a:ext uri="{FF2B5EF4-FFF2-40B4-BE49-F238E27FC236}">
                  <a16:creationId xmlns:a16="http://schemas.microsoft.com/office/drawing/2014/main" id="{69E9F445-AE8A-4C34-8FF2-704CC6DC10B9}"/>
                </a:ext>
              </a:extLst>
            </p:cNvPr>
            <p:cNvSpPr txBox="1">
              <a:spLocks noChangeArrowheads="1"/>
            </p:cNvSpPr>
            <p:nvPr/>
          </p:nvSpPr>
          <p:spPr bwMode="auto">
            <a:xfrm>
              <a:off x="201" y="2277"/>
              <a:ext cx="2382" cy="1134"/>
            </a:xfrm>
            <a:prstGeom prst="rect">
              <a:avLst/>
            </a:prstGeom>
            <a:grp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spcAft>
                  <a:spcPts val="0"/>
                </a:spcAft>
              </a:pPr>
              <a:r>
                <a:rPr lang="en-US" sz="2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Single Porosity</a:t>
              </a:r>
            </a:p>
            <a:p>
              <a:pPr algn="ctr">
                <a:spcBef>
                  <a:spcPts val="600"/>
                </a:spcBef>
                <a:spcAft>
                  <a:spcPts val="0"/>
                </a:spcAft>
              </a:pPr>
              <a:r>
                <a:rPr lang="en-US" sz="2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Isotropic</a:t>
              </a:r>
            </a:p>
            <a:p>
              <a:pPr algn="ctr">
                <a:spcBef>
                  <a:spcPts val="600"/>
                </a:spcBef>
                <a:spcAft>
                  <a:spcPts val="0"/>
                </a:spcAft>
              </a:pPr>
              <a:r>
                <a:rPr lang="en-US" sz="2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Homogeneous</a:t>
              </a:r>
            </a:p>
            <a:p>
              <a:pPr algn="ctr">
                <a:spcBef>
                  <a:spcPts val="600"/>
                </a:spcBef>
                <a:spcAft>
                  <a:spcPts val="0"/>
                </a:spcAft>
              </a:pPr>
              <a:r>
                <a:rPr lang="en-US" sz="2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Mathematically Tractable</a:t>
              </a:r>
            </a:p>
          </p:txBody>
        </p:sp>
        <p:sp>
          <p:nvSpPr>
            <p:cNvPr id="15" name="Line 15">
              <a:extLst>
                <a:ext uri="{FF2B5EF4-FFF2-40B4-BE49-F238E27FC236}">
                  <a16:creationId xmlns:a16="http://schemas.microsoft.com/office/drawing/2014/main" id="{A4B7ADFA-01F6-4F2A-AB3F-51D1DD1209F9}"/>
                </a:ext>
              </a:extLst>
            </p:cNvPr>
            <p:cNvSpPr>
              <a:spLocks noChangeShapeType="1"/>
            </p:cNvSpPr>
            <p:nvPr/>
          </p:nvSpPr>
          <p:spPr bwMode="auto">
            <a:xfrm>
              <a:off x="1392" y="1662"/>
              <a:ext cx="0" cy="480"/>
            </a:xfrm>
            <a:prstGeom prst="line">
              <a:avLst/>
            </a:prstGeom>
            <a:grpFill/>
            <a:ln w="63500">
              <a:solidFill>
                <a:srgbClr val="FF0000"/>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grpSp>
        <p:nvGrpSpPr>
          <p:cNvPr id="16" name="Group 19">
            <a:extLst>
              <a:ext uri="{FF2B5EF4-FFF2-40B4-BE49-F238E27FC236}">
                <a16:creationId xmlns:a16="http://schemas.microsoft.com/office/drawing/2014/main" id="{39FDCA74-E292-43EA-A754-E3D89FF5F4C0}"/>
              </a:ext>
            </a:extLst>
          </p:cNvPr>
          <p:cNvGrpSpPr>
            <a:grpSpLocks/>
          </p:cNvGrpSpPr>
          <p:nvPr/>
        </p:nvGrpSpPr>
        <p:grpSpPr bwMode="auto">
          <a:xfrm>
            <a:off x="7391400" y="990600"/>
            <a:ext cx="2497138" cy="1465263"/>
            <a:chOff x="3504" y="672"/>
            <a:chExt cx="1573" cy="923"/>
          </a:xfrm>
          <a:solidFill>
            <a:schemeClr val="bg2">
              <a:lumMod val="90000"/>
              <a:alpha val="50000"/>
            </a:schemeClr>
          </a:solidFill>
        </p:grpSpPr>
        <p:sp>
          <p:nvSpPr>
            <p:cNvPr id="17" name="Text Box 7">
              <a:extLst>
                <a:ext uri="{FF2B5EF4-FFF2-40B4-BE49-F238E27FC236}">
                  <a16:creationId xmlns:a16="http://schemas.microsoft.com/office/drawing/2014/main" id="{575902D0-02F9-497E-88D7-3FA010AD6804}"/>
                </a:ext>
              </a:extLst>
            </p:cNvPr>
            <p:cNvSpPr txBox="1">
              <a:spLocks noChangeArrowheads="1"/>
            </p:cNvSpPr>
            <p:nvPr/>
          </p:nvSpPr>
          <p:spPr bwMode="auto">
            <a:xfrm>
              <a:off x="3829" y="1191"/>
              <a:ext cx="1248" cy="404"/>
            </a:xfrm>
            <a:prstGeom prst="rect">
              <a:avLst/>
            </a:prstGeom>
            <a:grpFill/>
            <a:ln>
              <a:noFill/>
            </a:ln>
            <a:effectLst/>
            <a:extLs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600"/>
                </a:spcBef>
                <a:spcAft>
                  <a:spcPts val="600"/>
                </a:spcAft>
              </a:pPr>
              <a:r>
                <a:rPr lang="en-US" sz="3600" b="1" dirty="0">
                  <a:solidFill>
                    <a:srgbClr val="0066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Real</a:t>
              </a:r>
            </a:p>
          </p:txBody>
        </p:sp>
        <p:sp>
          <p:nvSpPr>
            <p:cNvPr id="18" name="Line 16">
              <a:extLst>
                <a:ext uri="{FF2B5EF4-FFF2-40B4-BE49-F238E27FC236}">
                  <a16:creationId xmlns:a16="http://schemas.microsoft.com/office/drawing/2014/main" id="{98EA40C9-C46A-4F6B-9D8D-7188A48B5C7B}"/>
                </a:ext>
              </a:extLst>
            </p:cNvPr>
            <p:cNvSpPr>
              <a:spLocks noChangeShapeType="1"/>
            </p:cNvSpPr>
            <p:nvPr/>
          </p:nvSpPr>
          <p:spPr bwMode="auto">
            <a:xfrm>
              <a:off x="3504" y="672"/>
              <a:ext cx="781" cy="404"/>
            </a:xfrm>
            <a:prstGeom prst="line">
              <a:avLst/>
            </a:prstGeom>
            <a:grpFill/>
            <a:ln w="63500">
              <a:solidFill>
                <a:srgbClr val="0000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1185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CEB562-E216-49C9-9E74-FE81EB73F463}"/>
              </a:ext>
            </a:extLst>
          </p:cNvPr>
          <p:cNvSpPr txBox="1"/>
          <p:nvPr/>
        </p:nvSpPr>
        <p:spPr>
          <a:xfrm>
            <a:off x="1634137" y="5483396"/>
            <a:ext cx="8923725" cy="954107"/>
          </a:xfrm>
          <a:prstGeom prst="rect">
            <a:avLst/>
          </a:prstGeom>
          <a:noFill/>
        </p:spPr>
        <p:txBody>
          <a:bodyPr wrap="none" rtlCol="0">
            <a:spAutoFit/>
          </a:bodyPr>
          <a:lstStyle/>
          <a:p>
            <a:r>
              <a:rPr lang="en-US" sz="28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Provides a consistent method to interpret tracer data</a:t>
            </a:r>
          </a:p>
          <a:p>
            <a:r>
              <a:rPr lang="en-US" sz="28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But is only a starting point for age interpretation</a:t>
            </a:r>
          </a:p>
        </p:txBody>
      </p:sp>
      <p:grpSp>
        <p:nvGrpSpPr>
          <p:cNvPr id="9" name="Group 8">
            <a:extLst>
              <a:ext uri="{FF2B5EF4-FFF2-40B4-BE49-F238E27FC236}">
                <a16:creationId xmlns:a16="http://schemas.microsoft.com/office/drawing/2014/main" id="{80844D1F-2E5A-89DB-8D7B-776498216E5C}"/>
              </a:ext>
            </a:extLst>
          </p:cNvPr>
          <p:cNvGrpSpPr/>
          <p:nvPr/>
        </p:nvGrpSpPr>
        <p:grpSpPr>
          <a:xfrm>
            <a:off x="228600" y="152400"/>
            <a:ext cx="9372600" cy="5029200"/>
            <a:chOff x="609600" y="838200"/>
            <a:chExt cx="6781800" cy="3429000"/>
          </a:xfrm>
        </p:grpSpPr>
        <p:pic>
          <p:nvPicPr>
            <p:cNvPr id="4" name="Picture 3">
              <a:extLst>
                <a:ext uri="{FF2B5EF4-FFF2-40B4-BE49-F238E27FC236}">
                  <a16:creationId xmlns:a16="http://schemas.microsoft.com/office/drawing/2014/main" id="{7B54414B-0400-EDA7-46EE-383C01F48C38}"/>
                </a:ext>
              </a:extLst>
            </p:cNvPr>
            <p:cNvPicPr>
              <a:picLocks noChangeAspect="1"/>
            </p:cNvPicPr>
            <p:nvPr/>
          </p:nvPicPr>
          <p:blipFill>
            <a:blip r:embed="rId2"/>
            <a:stretch>
              <a:fillRect/>
            </a:stretch>
          </p:blipFill>
          <p:spPr>
            <a:xfrm>
              <a:off x="609600" y="838200"/>
              <a:ext cx="6781800" cy="3429000"/>
            </a:xfrm>
            <a:prstGeom prst="rect">
              <a:avLst/>
            </a:prstGeom>
            <a:ln w="19050">
              <a:solidFill>
                <a:schemeClr val="tx1">
                  <a:lumMod val="95000"/>
                  <a:lumOff val="5000"/>
                </a:schemeClr>
              </a:solidFill>
            </a:ln>
          </p:spPr>
        </p:pic>
        <p:sp>
          <p:nvSpPr>
            <p:cNvPr id="8" name="TextBox 7">
              <a:extLst>
                <a:ext uri="{FF2B5EF4-FFF2-40B4-BE49-F238E27FC236}">
                  <a16:creationId xmlns:a16="http://schemas.microsoft.com/office/drawing/2014/main" id="{991C351E-E054-4BED-9A83-DB358E18D501}"/>
                </a:ext>
              </a:extLst>
            </p:cNvPr>
            <p:cNvSpPr txBox="1"/>
            <p:nvPr/>
          </p:nvSpPr>
          <p:spPr>
            <a:xfrm>
              <a:off x="4554574" y="1043970"/>
              <a:ext cx="2100575"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Piston Flow</a:t>
              </a:r>
            </a:p>
          </p:txBody>
        </p:sp>
      </p:grpSp>
    </p:spTree>
    <p:extLst>
      <p:ext uri="{BB962C8B-B14F-4D97-AF65-F5344CB8AC3E}">
        <p14:creationId xmlns:p14="http://schemas.microsoft.com/office/powerpoint/2010/main" val="177773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EA16F3-3A77-4A91-8B9E-D88635101847}"/>
              </a:ext>
            </a:extLst>
          </p:cNvPr>
          <p:cNvSpPr txBox="1"/>
          <p:nvPr/>
        </p:nvSpPr>
        <p:spPr>
          <a:xfrm>
            <a:off x="914400" y="238780"/>
            <a:ext cx="4405180" cy="523220"/>
          </a:xfrm>
          <a:prstGeom prst="rect">
            <a:avLst/>
          </a:prstGeom>
          <a:noFill/>
        </p:spPr>
        <p:txBody>
          <a:bodyPr wrap="none" rtlCol="0">
            <a:spAutoFit/>
          </a:bodyPr>
          <a:lstStyle/>
          <a:p>
            <a:r>
              <a:rPr lang="en-US" sz="28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Advection and Dispersion</a:t>
            </a:r>
          </a:p>
        </p:txBody>
      </p:sp>
      <p:pic>
        <p:nvPicPr>
          <p:cNvPr id="5" name="Picture 4">
            <a:extLst>
              <a:ext uri="{FF2B5EF4-FFF2-40B4-BE49-F238E27FC236}">
                <a16:creationId xmlns:a16="http://schemas.microsoft.com/office/drawing/2014/main" id="{F5FDD518-2CDB-47BE-A539-088FB776980C}"/>
              </a:ext>
            </a:extLst>
          </p:cNvPr>
          <p:cNvPicPr>
            <a:picLocks noChangeAspect="1"/>
          </p:cNvPicPr>
          <p:nvPr/>
        </p:nvPicPr>
        <p:blipFill>
          <a:blip r:embed="rId2"/>
          <a:stretch>
            <a:fillRect/>
          </a:stretch>
        </p:blipFill>
        <p:spPr>
          <a:xfrm>
            <a:off x="457200" y="762298"/>
            <a:ext cx="8153400" cy="2090206"/>
          </a:xfrm>
          <a:prstGeom prst="rect">
            <a:avLst/>
          </a:prstGeom>
        </p:spPr>
      </p:pic>
      <p:sp>
        <p:nvSpPr>
          <p:cNvPr id="8" name="TextBox 7">
            <a:extLst>
              <a:ext uri="{FF2B5EF4-FFF2-40B4-BE49-F238E27FC236}">
                <a16:creationId xmlns:a16="http://schemas.microsoft.com/office/drawing/2014/main" id="{2853BC74-5215-CC98-B913-59C3AC491DA4}"/>
              </a:ext>
            </a:extLst>
          </p:cNvPr>
          <p:cNvSpPr txBox="1"/>
          <p:nvPr/>
        </p:nvSpPr>
        <p:spPr>
          <a:xfrm>
            <a:off x="1781175" y="3125521"/>
            <a:ext cx="6093618" cy="523220"/>
          </a:xfrm>
          <a:prstGeom prst="rect">
            <a:avLst/>
          </a:prstGeom>
          <a:noFill/>
        </p:spPr>
        <p:txBody>
          <a:bodyPr wrap="square">
            <a:spAutoFit/>
          </a:bodyPr>
          <a:lstStyle/>
          <a:p>
            <a:r>
              <a:rPr lang="en-US" sz="28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Tracer Adsorption/Retardation</a:t>
            </a:r>
          </a:p>
        </p:txBody>
      </p:sp>
      <p:pic>
        <p:nvPicPr>
          <p:cNvPr id="10" name="Picture 9">
            <a:extLst>
              <a:ext uri="{FF2B5EF4-FFF2-40B4-BE49-F238E27FC236}">
                <a16:creationId xmlns:a16="http://schemas.microsoft.com/office/drawing/2014/main" id="{A26D33D9-B859-F59A-3CA7-BA1AFE91BD58}"/>
              </a:ext>
            </a:extLst>
          </p:cNvPr>
          <p:cNvPicPr>
            <a:picLocks noChangeAspect="1"/>
          </p:cNvPicPr>
          <p:nvPr/>
        </p:nvPicPr>
        <p:blipFill>
          <a:blip r:embed="rId3"/>
          <a:stretch>
            <a:fillRect/>
          </a:stretch>
        </p:blipFill>
        <p:spPr>
          <a:xfrm>
            <a:off x="1781175" y="3686841"/>
            <a:ext cx="7210425" cy="2694909"/>
          </a:xfrm>
          <a:prstGeom prst="rect">
            <a:avLst/>
          </a:prstGeom>
        </p:spPr>
      </p:pic>
    </p:spTree>
    <p:extLst>
      <p:ext uri="{BB962C8B-B14F-4D97-AF65-F5344CB8AC3E}">
        <p14:creationId xmlns:p14="http://schemas.microsoft.com/office/powerpoint/2010/main" val="231583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C278C6-7892-BAE7-EA3D-D22A13F79B09}"/>
              </a:ext>
            </a:extLst>
          </p:cNvPr>
          <p:cNvPicPr>
            <a:picLocks noChangeAspect="1"/>
          </p:cNvPicPr>
          <p:nvPr/>
        </p:nvPicPr>
        <p:blipFill>
          <a:blip r:embed="rId2"/>
          <a:stretch>
            <a:fillRect/>
          </a:stretch>
        </p:blipFill>
        <p:spPr>
          <a:xfrm>
            <a:off x="457200" y="914400"/>
            <a:ext cx="11036437" cy="4571999"/>
          </a:xfrm>
          <a:prstGeom prst="rect">
            <a:avLst/>
          </a:prstGeom>
        </p:spPr>
      </p:pic>
      <p:sp>
        <p:nvSpPr>
          <p:cNvPr id="6" name="TextBox 5">
            <a:extLst>
              <a:ext uri="{FF2B5EF4-FFF2-40B4-BE49-F238E27FC236}">
                <a16:creationId xmlns:a16="http://schemas.microsoft.com/office/drawing/2014/main" id="{A7367DD8-7BEC-A0DA-31DE-DC364B8EDB70}"/>
              </a:ext>
            </a:extLst>
          </p:cNvPr>
          <p:cNvSpPr txBox="1"/>
          <p:nvPr/>
        </p:nvSpPr>
        <p:spPr>
          <a:xfrm>
            <a:off x="914400" y="238780"/>
            <a:ext cx="9829800" cy="523220"/>
          </a:xfrm>
          <a:prstGeom prst="rect">
            <a:avLst/>
          </a:prstGeom>
          <a:noFill/>
        </p:spPr>
        <p:txBody>
          <a:bodyPr wrap="square" rtlCol="0">
            <a:spAutoFit/>
          </a:bodyPr>
          <a:lstStyle/>
          <a:p>
            <a:r>
              <a:rPr lang="en-US" sz="28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2-D flow with 6 heterogeneity domains</a:t>
            </a:r>
          </a:p>
        </p:txBody>
      </p:sp>
      <p:cxnSp>
        <p:nvCxnSpPr>
          <p:cNvPr id="8" name="Straight Arrow Connector 7">
            <a:extLst>
              <a:ext uri="{FF2B5EF4-FFF2-40B4-BE49-F238E27FC236}">
                <a16:creationId xmlns:a16="http://schemas.microsoft.com/office/drawing/2014/main" id="{2E2A7146-F0E4-AB6C-43AE-4A4A1214EC7E}"/>
              </a:ext>
            </a:extLst>
          </p:cNvPr>
          <p:cNvCxnSpPr>
            <a:cxnSpLocks/>
          </p:cNvCxnSpPr>
          <p:nvPr/>
        </p:nvCxnSpPr>
        <p:spPr>
          <a:xfrm>
            <a:off x="7696200" y="5257800"/>
            <a:ext cx="3657600" cy="0"/>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F19BCF-4B52-F1C8-07E7-E6BA14C16FBD}"/>
              </a:ext>
            </a:extLst>
          </p:cNvPr>
          <p:cNvSpPr txBox="1"/>
          <p:nvPr/>
        </p:nvSpPr>
        <p:spPr>
          <a:xfrm>
            <a:off x="2395537" y="5929312"/>
            <a:ext cx="9829800" cy="523220"/>
          </a:xfrm>
          <a:prstGeom prst="rect">
            <a:avLst/>
          </a:prstGeom>
          <a:noFill/>
        </p:spPr>
        <p:txBody>
          <a:bodyPr wrap="square" rtlCol="0">
            <a:spAutoFit/>
          </a:bodyPr>
          <a:lstStyle/>
          <a:p>
            <a:r>
              <a:rPr lang="en-US" sz="2800" b="1" dirty="0">
                <a:solidFill>
                  <a:srgbClr val="F49AC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 given time there is a range of travel distance</a:t>
            </a:r>
          </a:p>
        </p:txBody>
      </p:sp>
    </p:spTree>
    <p:extLst>
      <p:ext uri="{BB962C8B-B14F-4D97-AF65-F5344CB8AC3E}">
        <p14:creationId xmlns:p14="http://schemas.microsoft.com/office/powerpoint/2010/main" val="89457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82656F-90F6-4CC9-BE25-3A0E6B2A3BA6}"/>
              </a:ext>
            </a:extLst>
          </p:cNvPr>
          <p:cNvSpPr>
            <a:spLocks noGrp="1" noChangeArrowheads="1"/>
          </p:cNvSpPr>
          <p:nvPr>
            <p:ph type="title"/>
          </p:nvPr>
        </p:nvSpPr>
        <p:spPr>
          <a:xfrm>
            <a:off x="2057400" y="330518"/>
            <a:ext cx="3124200" cy="792162"/>
          </a:xfrm>
        </p:spPr>
        <p:txBody>
          <a:bodyPr>
            <a:normAutofit/>
          </a:bodyPr>
          <a:lstStyle/>
          <a:p>
            <a:pPr algn="ctr"/>
            <a:r>
              <a:rPr lang="en-US" sz="3600" b="1" dirty="0">
                <a:solidFill>
                  <a:srgbClr val="F49AC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Challenges</a:t>
            </a:r>
          </a:p>
        </p:txBody>
      </p:sp>
      <p:sp>
        <p:nvSpPr>
          <p:cNvPr id="5" name="Rectangle 3">
            <a:extLst>
              <a:ext uri="{FF2B5EF4-FFF2-40B4-BE49-F238E27FC236}">
                <a16:creationId xmlns:a16="http://schemas.microsoft.com/office/drawing/2014/main" id="{BEFA11CE-FA8A-4EE4-AB34-4E4B6690C8C4}"/>
              </a:ext>
            </a:extLst>
          </p:cNvPr>
          <p:cNvSpPr txBox="1">
            <a:spLocks noChangeArrowheads="1"/>
          </p:cNvSpPr>
          <p:nvPr/>
        </p:nvSpPr>
        <p:spPr>
          <a:xfrm>
            <a:off x="457200" y="1315357"/>
            <a:ext cx="10896600" cy="4227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fontAlgn="auto">
              <a:spcBef>
                <a:spcPts val="0"/>
              </a:spcBef>
              <a:spcAft>
                <a:spcPts val="1800"/>
              </a:spcAft>
              <a:buFontTx/>
              <a:buAutoNum type="arabicPeriod"/>
            </a:pPr>
            <a:r>
              <a:rPr lang="en-US" sz="24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Lithostratigraphic nomenclature presumes homogeneous sediments.</a:t>
            </a:r>
          </a:p>
          <a:p>
            <a:pPr marL="609600" indent="-609600" fontAlgn="auto">
              <a:spcBef>
                <a:spcPts val="0"/>
              </a:spcBef>
              <a:spcAft>
                <a:spcPts val="1800"/>
              </a:spcAft>
              <a:buFontTx/>
              <a:buAutoNum type="arabicPeriod"/>
            </a:pPr>
            <a:r>
              <a:rPr lang="en-US" sz="24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Aquifers are heterogeneous at the human scale.  Aquifers are not isotropic and homogeneous at any useful scale.</a:t>
            </a:r>
          </a:p>
          <a:p>
            <a:pPr marL="609600" indent="-609600" fontAlgn="auto">
              <a:spcBef>
                <a:spcPts val="0"/>
              </a:spcBef>
              <a:spcAft>
                <a:spcPts val="1800"/>
              </a:spcAft>
              <a:buFontTx/>
              <a:buAutoNum type="arabicPeriod"/>
            </a:pPr>
            <a:r>
              <a:rPr lang="en-US" sz="24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Porous media models based on isotropic, homogeneous assumptions and currently dominate hydrogeologic theory, practice and regulation.  </a:t>
            </a:r>
            <a:br>
              <a:rPr lang="en-US" sz="24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24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Porous media is the default assumption.</a:t>
            </a:r>
          </a:p>
          <a:p>
            <a:pPr marL="609600" indent="-609600" fontAlgn="auto">
              <a:spcBef>
                <a:spcPts val="0"/>
              </a:spcBef>
              <a:spcAft>
                <a:spcPts val="1800"/>
              </a:spcAft>
              <a:buFontTx/>
              <a:buAutoNum type="arabicPeriod"/>
            </a:pPr>
            <a:r>
              <a:rPr lang="en-US" sz="24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Hydrogeologists need a fast, economical way to evaluate the assumption of porous media.</a:t>
            </a:r>
          </a:p>
          <a:p>
            <a:pPr marL="609600" indent="-609600" fontAlgn="auto">
              <a:spcBef>
                <a:spcPts val="0"/>
              </a:spcBef>
              <a:spcAft>
                <a:spcPts val="1800"/>
              </a:spcAft>
              <a:buFontTx/>
              <a:buAutoNum type="arabicPeriod"/>
            </a:pPr>
            <a:endParaRPr lang="en-US" sz="24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09600" indent="-609600" fontAlgn="auto">
              <a:spcBef>
                <a:spcPts val="0"/>
              </a:spcBef>
              <a:spcAft>
                <a:spcPts val="1800"/>
              </a:spcAft>
              <a:buFontTx/>
              <a:buAutoNum type="arabicPeriod"/>
            </a:pPr>
            <a:endParaRPr lang="en-US" sz="24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63183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D4116-B245-2862-E849-E430F4A63F6F}"/>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6EE1DF07-9E4A-7C74-E31F-1E4D52C914A2}"/>
              </a:ext>
            </a:extLst>
          </p:cNvPr>
          <p:cNvPicPr>
            <a:picLocks noChangeAspect="1"/>
          </p:cNvPicPr>
          <p:nvPr/>
        </p:nvPicPr>
        <p:blipFill>
          <a:blip r:embed="rId2"/>
          <a:stretch>
            <a:fillRect/>
          </a:stretch>
        </p:blipFill>
        <p:spPr>
          <a:xfrm>
            <a:off x="-84932" y="-3132"/>
            <a:ext cx="12192000" cy="6857999"/>
          </a:xfrm>
          <a:prstGeom prst="rect">
            <a:avLst/>
          </a:prstGeom>
        </p:spPr>
      </p:pic>
      <p:sp>
        <p:nvSpPr>
          <p:cNvPr id="6" name="Text Box 4">
            <a:extLst>
              <a:ext uri="{FF2B5EF4-FFF2-40B4-BE49-F238E27FC236}">
                <a16:creationId xmlns:a16="http://schemas.microsoft.com/office/drawing/2014/main" id="{6F01F3F3-7C58-5648-5D1A-F7784E81232E}"/>
              </a:ext>
            </a:extLst>
          </p:cNvPr>
          <p:cNvSpPr txBox="1">
            <a:spLocks noChangeArrowheads="1"/>
          </p:cNvSpPr>
          <p:nvPr/>
        </p:nvSpPr>
        <p:spPr bwMode="auto">
          <a:xfrm>
            <a:off x="608411" y="808144"/>
            <a:ext cx="3563938" cy="954107"/>
          </a:xfrm>
          <a:prstGeom prst="rect">
            <a:avLst/>
          </a:prstGeom>
          <a:solidFill>
            <a:schemeClr val="bg2">
              <a:lumMod val="90000"/>
              <a:alpha val="50000"/>
            </a:schemeClr>
          </a:solidFill>
          <a:ln>
            <a:noFill/>
          </a:ln>
          <a:effectLst/>
          <a:extLs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spcAft>
                <a:spcPts val="600"/>
              </a:spcAft>
            </a:pPr>
            <a:r>
              <a:rPr lang="en-US" sz="28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Real World Observations</a:t>
            </a:r>
          </a:p>
        </p:txBody>
      </p:sp>
      <p:sp>
        <p:nvSpPr>
          <p:cNvPr id="8" name="Line 8">
            <a:extLst>
              <a:ext uri="{FF2B5EF4-FFF2-40B4-BE49-F238E27FC236}">
                <a16:creationId xmlns:a16="http://schemas.microsoft.com/office/drawing/2014/main" id="{F6C90E8C-92F6-7885-2B52-28060B946342}"/>
              </a:ext>
            </a:extLst>
          </p:cNvPr>
          <p:cNvSpPr>
            <a:spLocks noChangeShapeType="1"/>
          </p:cNvSpPr>
          <p:nvPr/>
        </p:nvSpPr>
        <p:spPr bwMode="auto">
          <a:xfrm>
            <a:off x="5735638" y="1184196"/>
            <a:ext cx="38100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bg2"/>
                </a:solidFill>
                <a:round/>
                <a:headEnd/>
                <a:tailEnd type="stealth"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1">
            <a:extLst>
              <a:ext uri="{FF2B5EF4-FFF2-40B4-BE49-F238E27FC236}">
                <a16:creationId xmlns:a16="http://schemas.microsoft.com/office/drawing/2014/main" id="{2009CFF2-9B11-1374-9D30-3C0B003D6B72}"/>
              </a:ext>
            </a:extLst>
          </p:cNvPr>
          <p:cNvSpPr>
            <a:spLocks noChangeShapeType="1"/>
          </p:cNvSpPr>
          <p:nvPr/>
        </p:nvSpPr>
        <p:spPr bwMode="auto">
          <a:xfrm>
            <a:off x="1697038" y="2403396"/>
            <a:ext cx="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bg2"/>
                </a:solidFill>
                <a:round/>
                <a:headEnd/>
                <a:tailEnd type="stealth"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4">
            <a:extLst>
              <a:ext uri="{FF2B5EF4-FFF2-40B4-BE49-F238E27FC236}">
                <a16:creationId xmlns:a16="http://schemas.microsoft.com/office/drawing/2014/main" id="{3BF9336B-369D-6748-260E-0A926660EDE5}"/>
              </a:ext>
            </a:extLst>
          </p:cNvPr>
          <p:cNvSpPr>
            <a:spLocks noChangeShapeType="1"/>
          </p:cNvSpPr>
          <p:nvPr/>
        </p:nvSpPr>
        <p:spPr bwMode="auto">
          <a:xfrm flipH="1">
            <a:off x="8991875" y="2311859"/>
            <a:ext cx="0" cy="431342"/>
          </a:xfrm>
          <a:prstGeom prst="line">
            <a:avLst/>
          </a:prstGeom>
          <a:solidFill>
            <a:schemeClr val="bg2">
              <a:lumMod val="90000"/>
              <a:alpha val="50000"/>
            </a:schemeClr>
          </a:solidFill>
          <a:ln w="63500">
            <a:solidFill>
              <a:srgbClr val="0000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4" name="Text Box 10">
            <a:extLst>
              <a:ext uri="{FF2B5EF4-FFF2-40B4-BE49-F238E27FC236}">
                <a16:creationId xmlns:a16="http://schemas.microsoft.com/office/drawing/2014/main" id="{DD435F7B-F94D-80BB-54B3-0B6085F14BB5}"/>
              </a:ext>
            </a:extLst>
          </p:cNvPr>
          <p:cNvSpPr txBox="1">
            <a:spLocks noChangeArrowheads="1"/>
          </p:cNvSpPr>
          <p:nvPr/>
        </p:nvSpPr>
        <p:spPr bwMode="auto">
          <a:xfrm>
            <a:off x="954689" y="2595574"/>
            <a:ext cx="4766661" cy="1569660"/>
          </a:xfrm>
          <a:prstGeom prst="rect">
            <a:avLst/>
          </a:prstGeom>
          <a:solidFill>
            <a:schemeClr val="bg2">
              <a:lumMod val="90000"/>
              <a:alpha val="50000"/>
            </a:schemeClr>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spcAft>
                <a:spcPts val="0"/>
              </a:spcAft>
            </a:pPr>
            <a:r>
              <a:rPr lang="en-US" sz="32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Groundwater doesn’t care how fancy your computer model is</a:t>
            </a:r>
          </a:p>
        </p:txBody>
      </p:sp>
      <p:sp>
        <p:nvSpPr>
          <p:cNvPr id="17" name="Text Box 7">
            <a:extLst>
              <a:ext uri="{FF2B5EF4-FFF2-40B4-BE49-F238E27FC236}">
                <a16:creationId xmlns:a16="http://schemas.microsoft.com/office/drawing/2014/main" id="{D0DFC454-3023-02B1-DF25-7C37AFA18C68}"/>
              </a:ext>
            </a:extLst>
          </p:cNvPr>
          <p:cNvSpPr txBox="1">
            <a:spLocks noChangeArrowheads="1"/>
          </p:cNvSpPr>
          <p:nvPr/>
        </p:nvSpPr>
        <p:spPr bwMode="auto">
          <a:xfrm>
            <a:off x="6557959" y="1591439"/>
            <a:ext cx="5295133" cy="523220"/>
          </a:xfrm>
          <a:prstGeom prst="rect">
            <a:avLst/>
          </a:prstGeom>
          <a:solidFill>
            <a:schemeClr val="bg2">
              <a:lumMod val="90000"/>
              <a:alpha val="50000"/>
            </a:schemeClr>
          </a:solidFill>
          <a:ln>
            <a:noFill/>
          </a:ln>
          <a:effectLst/>
          <a:extLs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spcAft>
                <a:spcPts val="600"/>
              </a:spcAft>
            </a:pPr>
            <a:r>
              <a:rPr lang="en-US" sz="28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Mathematical Solutions</a:t>
            </a:r>
          </a:p>
        </p:txBody>
      </p:sp>
      <p:sp>
        <p:nvSpPr>
          <p:cNvPr id="18" name="Line 16">
            <a:extLst>
              <a:ext uri="{FF2B5EF4-FFF2-40B4-BE49-F238E27FC236}">
                <a16:creationId xmlns:a16="http://schemas.microsoft.com/office/drawing/2014/main" id="{B9881FBC-0241-F07A-8AE3-9733E595B62F}"/>
              </a:ext>
            </a:extLst>
          </p:cNvPr>
          <p:cNvSpPr>
            <a:spLocks noChangeShapeType="1"/>
          </p:cNvSpPr>
          <p:nvPr/>
        </p:nvSpPr>
        <p:spPr bwMode="auto">
          <a:xfrm>
            <a:off x="4419600" y="1323452"/>
            <a:ext cx="1884383" cy="523219"/>
          </a:xfrm>
          <a:prstGeom prst="line">
            <a:avLst/>
          </a:prstGeom>
          <a:solidFill>
            <a:schemeClr val="bg2">
              <a:lumMod val="90000"/>
              <a:alpha val="50000"/>
            </a:schemeClr>
          </a:solidFill>
          <a:ln w="63500">
            <a:solidFill>
              <a:srgbClr val="0000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 name="Text Box 7">
            <a:extLst>
              <a:ext uri="{FF2B5EF4-FFF2-40B4-BE49-F238E27FC236}">
                <a16:creationId xmlns:a16="http://schemas.microsoft.com/office/drawing/2014/main" id="{91E67037-5702-FEC5-592A-086265D4FB41}"/>
              </a:ext>
            </a:extLst>
          </p:cNvPr>
          <p:cNvSpPr txBox="1">
            <a:spLocks noChangeArrowheads="1"/>
          </p:cNvSpPr>
          <p:nvPr/>
        </p:nvSpPr>
        <p:spPr bwMode="auto">
          <a:xfrm>
            <a:off x="6557958" y="2860596"/>
            <a:ext cx="5295133" cy="523220"/>
          </a:xfrm>
          <a:prstGeom prst="rect">
            <a:avLst/>
          </a:prstGeom>
          <a:solidFill>
            <a:schemeClr val="bg2">
              <a:lumMod val="90000"/>
              <a:alpha val="50000"/>
            </a:schemeClr>
          </a:solidFill>
          <a:ln>
            <a:noFill/>
          </a:ln>
          <a:effectLst/>
          <a:extLs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spcAft>
                <a:spcPts val="600"/>
              </a:spcAft>
            </a:pPr>
            <a:r>
              <a:rPr lang="en-US" sz="28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Computer Models</a:t>
            </a:r>
          </a:p>
        </p:txBody>
      </p:sp>
      <p:sp>
        <p:nvSpPr>
          <p:cNvPr id="3" name="Line 14">
            <a:extLst>
              <a:ext uri="{FF2B5EF4-FFF2-40B4-BE49-F238E27FC236}">
                <a16:creationId xmlns:a16="http://schemas.microsoft.com/office/drawing/2014/main" id="{5E3B5C66-C920-55F3-A058-78AADF3B1053}"/>
              </a:ext>
            </a:extLst>
          </p:cNvPr>
          <p:cNvSpPr>
            <a:spLocks noChangeShapeType="1"/>
          </p:cNvSpPr>
          <p:nvPr/>
        </p:nvSpPr>
        <p:spPr bwMode="auto">
          <a:xfrm flipH="1">
            <a:off x="8991875" y="3505200"/>
            <a:ext cx="0" cy="507681"/>
          </a:xfrm>
          <a:prstGeom prst="line">
            <a:avLst/>
          </a:prstGeom>
          <a:solidFill>
            <a:schemeClr val="bg2">
              <a:lumMod val="90000"/>
              <a:alpha val="50000"/>
            </a:schemeClr>
          </a:solidFill>
          <a:ln w="63500">
            <a:solidFill>
              <a:srgbClr val="0000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9" name="Text Box 7">
            <a:extLst>
              <a:ext uri="{FF2B5EF4-FFF2-40B4-BE49-F238E27FC236}">
                <a16:creationId xmlns:a16="http://schemas.microsoft.com/office/drawing/2014/main" id="{E0449C9F-805A-D839-97D7-321E92A12230}"/>
              </a:ext>
            </a:extLst>
          </p:cNvPr>
          <p:cNvSpPr txBox="1">
            <a:spLocks noChangeArrowheads="1"/>
          </p:cNvSpPr>
          <p:nvPr/>
        </p:nvSpPr>
        <p:spPr bwMode="auto">
          <a:xfrm>
            <a:off x="6557958" y="4165234"/>
            <a:ext cx="5295133" cy="523220"/>
          </a:xfrm>
          <a:prstGeom prst="rect">
            <a:avLst/>
          </a:prstGeom>
          <a:solidFill>
            <a:schemeClr val="bg2">
              <a:lumMod val="90000"/>
              <a:alpha val="50000"/>
            </a:schemeClr>
          </a:solidFill>
          <a:ln>
            <a:noFill/>
          </a:ln>
          <a:effectLst/>
          <a:extLs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spcAft>
                <a:spcPts val="600"/>
              </a:spcAft>
            </a:pPr>
            <a:r>
              <a:rPr lang="en-US" sz="28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Identify Controlling Factors</a:t>
            </a:r>
          </a:p>
        </p:txBody>
      </p:sp>
      <p:sp>
        <p:nvSpPr>
          <p:cNvPr id="21" name="Text Box 10">
            <a:extLst>
              <a:ext uri="{FF2B5EF4-FFF2-40B4-BE49-F238E27FC236}">
                <a16:creationId xmlns:a16="http://schemas.microsoft.com/office/drawing/2014/main" id="{C96EDB80-6F3F-33CA-77AC-7218F19873E8}"/>
              </a:ext>
            </a:extLst>
          </p:cNvPr>
          <p:cNvSpPr txBox="1">
            <a:spLocks noChangeArrowheads="1"/>
          </p:cNvSpPr>
          <p:nvPr/>
        </p:nvSpPr>
        <p:spPr bwMode="auto">
          <a:xfrm>
            <a:off x="968977" y="4318783"/>
            <a:ext cx="4766661" cy="2062103"/>
          </a:xfrm>
          <a:prstGeom prst="rect">
            <a:avLst/>
          </a:prstGeom>
          <a:solidFill>
            <a:schemeClr val="bg2">
              <a:lumMod val="90000"/>
              <a:alpha val="50000"/>
            </a:schemeClr>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spcAft>
                <a:spcPts val="0"/>
              </a:spcAft>
            </a:pPr>
            <a:r>
              <a:rPr lang="en-US" sz="32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Groundwater will flow thru all available pathways finding the optimal solution</a:t>
            </a:r>
          </a:p>
        </p:txBody>
      </p:sp>
      <p:sp>
        <p:nvSpPr>
          <p:cNvPr id="22" name="Line 14">
            <a:extLst>
              <a:ext uri="{FF2B5EF4-FFF2-40B4-BE49-F238E27FC236}">
                <a16:creationId xmlns:a16="http://schemas.microsoft.com/office/drawing/2014/main" id="{735E1188-38F7-95C6-4310-0B5675DEE26B}"/>
              </a:ext>
            </a:extLst>
          </p:cNvPr>
          <p:cNvSpPr>
            <a:spLocks noChangeShapeType="1"/>
          </p:cNvSpPr>
          <p:nvPr/>
        </p:nvSpPr>
        <p:spPr bwMode="auto">
          <a:xfrm flipH="1">
            <a:off x="8991875" y="4876800"/>
            <a:ext cx="0" cy="507681"/>
          </a:xfrm>
          <a:prstGeom prst="line">
            <a:avLst/>
          </a:prstGeom>
          <a:solidFill>
            <a:schemeClr val="bg2">
              <a:lumMod val="90000"/>
              <a:alpha val="50000"/>
            </a:schemeClr>
          </a:solidFill>
          <a:ln w="63500">
            <a:solidFill>
              <a:srgbClr val="0000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3" name="Text Box 7">
            <a:extLst>
              <a:ext uri="{FF2B5EF4-FFF2-40B4-BE49-F238E27FC236}">
                <a16:creationId xmlns:a16="http://schemas.microsoft.com/office/drawing/2014/main" id="{C3F4E51C-B7EC-39DD-3E38-D4EEFFDAA269}"/>
              </a:ext>
            </a:extLst>
          </p:cNvPr>
          <p:cNvSpPr txBox="1">
            <a:spLocks noChangeArrowheads="1"/>
          </p:cNvSpPr>
          <p:nvPr/>
        </p:nvSpPr>
        <p:spPr bwMode="auto">
          <a:xfrm>
            <a:off x="6557958" y="5496290"/>
            <a:ext cx="5295133" cy="954107"/>
          </a:xfrm>
          <a:prstGeom prst="rect">
            <a:avLst/>
          </a:prstGeom>
          <a:solidFill>
            <a:schemeClr val="bg2">
              <a:lumMod val="90000"/>
              <a:alpha val="50000"/>
            </a:schemeClr>
          </a:solidFill>
          <a:ln>
            <a:noFill/>
          </a:ln>
          <a:effectLst/>
          <a:extLs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spcAft>
                <a:spcPts val="600"/>
              </a:spcAft>
            </a:pPr>
            <a:r>
              <a:rPr lang="en-US" sz="28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Construct Better Models</a:t>
            </a:r>
            <a:br>
              <a:rPr lang="en-US" sz="28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28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Reiterate</a:t>
            </a:r>
          </a:p>
        </p:txBody>
      </p:sp>
    </p:spTree>
    <p:extLst>
      <p:ext uri="{BB962C8B-B14F-4D97-AF65-F5344CB8AC3E}">
        <p14:creationId xmlns:p14="http://schemas.microsoft.com/office/powerpoint/2010/main" val="165124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8DAB-1782-7BA8-2B8D-A7634F4DD223}"/>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455AE6F8-35AB-31CE-244A-F948E20DA0A9}"/>
              </a:ext>
            </a:extLst>
          </p:cNvPr>
          <p:cNvPicPr>
            <a:picLocks noChangeAspect="1"/>
          </p:cNvPicPr>
          <p:nvPr/>
        </p:nvPicPr>
        <p:blipFill>
          <a:blip r:embed="rId2"/>
          <a:stretch>
            <a:fillRect/>
          </a:stretch>
        </p:blipFill>
        <p:spPr>
          <a:xfrm>
            <a:off x="-33338" y="0"/>
            <a:ext cx="12192000" cy="6857999"/>
          </a:xfrm>
          <a:prstGeom prst="rect">
            <a:avLst/>
          </a:prstGeom>
        </p:spPr>
      </p:pic>
      <p:sp>
        <p:nvSpPr>
          <p:cNvPr id="4" name="Rectangle 2">
            <a:extLst>
              <a:ext uri="{FF2B5EF4-FFF2-40B4-BE49-F238E27FC236}">
                <a16:creationId xmlns:a16="http://schemas.microsoft.com/office/drawing/2014/main" id="{A2269ACA-7D65-DA4D-EBFC-3191326E38E2}"/>
              </a:ext>
            </a:extLst>
          </p:cNvPr>
          <p:cNvSpPr>
            <a:spLocks noGrp="1" noChangeArrowheads="1"/>
          </p:cNvSpPr>
          <p:nvPr>
            <p:ph type="title"/>
          </p:nvPr>
        </p:nvSpPr>
        <p:spPr>
          <a:xfrm>
            <a:off x="990600" y="1374696"/>
            <a:ext cx="7332661" cy="8382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Lst>
        </p:spPr>
        <p:txBody>
          <a:bodyPr>
            <a:normAutofit/>
          </a:bodyPr>
          <a:lstStyle/>
          <a:p>
            <a:r>
              <a:rPr lang="en-US" sz="4200" b="1" dirty="0">
                <a:solidFill>
                  <a:schemeClr val="tx1">
                    <a:lumMod val="95000"/>
                    <a:lumOff val="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Computers are just a tool</a:t>
            </a:r>
          </a:p>
        </p:txBody>
      </p:sp>
      <p:sp>
        <p:nvSpPr>
          <p:cNvPr id="6" name="Text Box 4">
            <a:extLst>
              <a:ext uri="{FF2B5EF4-FFF2-40B4-BE49-F238E27FC236}">
                <a16:creationId xmlns:a16="http://schemas.microsoft.com/office/drawing/2014/main" id="{C3EC000C-2822-0AB2-E3CA-BA921C705360}"/>
              </a:ext>
            </a:extLst>
          </p:cNvPr>
          <p:cNvSpPr txBox="1">
            <a:spLocks noChangeArrowheads="1"/>
          </p:cNvSpPr>
          <p:nvPr/>
        </p:nvSpPr>
        <p:spPr bwMode="auto">
          <a:xfrm>
            <a:off x="3432177" y="2590800"/>
            <a:ext cx="5410200" cy="2739211"/>
          </a:xfrm>
          <a:prstGeom prst="rect">
            <a:avLst/>
          </a:prstGeom>
          <a:solidFill>
            <a:schemeClr val="bg2">
              <a:lumMod val="90000"/>
              <a:alpha val="50000"/>
            </a:schemeClr>
          </a:solidFill>
          <a:ln>
            <a:noFill/>
          </a:ln>
          <a:effectLst/>
          <a:extLs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spcAft>
                <a:spcPts val="600"/>
              </a:spcAft>
            </a:pPr>
            <a:r>
              <a:rPr lang="en-US" sz="32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Don’t let a computer program limit how you answer a question</a:t>
            </a:r>
          </a:p>
          <a:p>
            <a:pPr>
              <a:spcBef>
                <a:spcPts val="600"/>
              </a:spcBef>
              <a:spcAft>
                <a:spcPts val="600"/>
              </a:spcAft>
            </a:pPr>
            <a:endParaRPr lang="en-US" sz="32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r">
              <a:spcBef>
                <a:spcPts val="600"/>
              </a:spcBef>
              <a:spcAft>
                <a:spcPts val="600"/>
              </a:spcAft>
            </a:pPr>
            <a:r>
              <a:rPr lang="en-US"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 Calvin Alexander, Jr.</a:t>
            </a:r>
          </a:p>
        </p:txBody>
      </p:sp>
      <p:sp>
        <p:nvSpPr>
          <p:cNvPr id="8" name="Line 8">
            <a:extLst>
              <a:ext uri="{FF2B5EF4-FFF2-40B4-BE49-F238E27FC236}">
                <a16:creationId xmlns:a16="http://schemas.microsoft.com/office/drawing/2014/main" id="{39B60D6B-C079-4C5F-3840-762FD5D258A2}"/>
              </a:ext>
            </a:extLst>
          </p:cNvPr>
          <p:cNvSpPr>
            <a:spLocks noChangeShapeType="1"/>
          </p:cNvSpPr>
          <p:nvPr/>
        </p:nvSpPr>
        <p:spPr bwMode="auto">
          <a:xfrm>
            <a:off x="5735638" y="1184196"/>
            <a:ext cx="38100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bg2"/>
                </a:solidFill>
                <a:round/>
                <a:headEnd/>
                <a:tailEnd type="stealth"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1">
            <a:extLst>
              <a:ext uri="{FF2B5EF4-FFF2-40B4-BE49-F238E27FC236}">
                <a16:creationId xmlns:a16="http://schemas.microsoft.com/office/drawing/2014/main" id="{47BB2D19-2C69-C324-5747-297630801DA7}"/>
              </a:ext>
            </a:extLst>
          </p:cNvPr>
          <p:cNvSpPr>
            <a:spLocks noChangeShapeType="1"/>
          </p:cNvSpPr>
          <p:nvPr/>
        </p:nvSpPr>
        <p:spPr bwMode="auto">
          <a:xfrm>
            <a:off x="1697038" y="2403396"/>
            <a:ext cx="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bg2"/>
                </a:solidFill>
                <a:round/>
                <a:headEnd/>
                <a:tailEnd type="stealth"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1031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8F7821-7861-494D-8DCB-4317656F27F7}"/>
              </a:ext>
            </a:extLst>
          </p:cNvPr>
          <p:cNvSpPr/>
          <p:nvPr/>
        </p:nvSpPr>
        <p:spPr>
          <a:xfrm>
            <a:off x="381000" y="299354"/>
            <a:ext cx="11430000" cy="5262979"/>
          </a:xfrm>
          <a:prstGeom prst="rect">
            <a:avLst/>
          </a:prstGeom>
        </p:spPr>
        <p:txBody>
          <a:bodyPr wrap="square">
            <a:spAutoFit/>
          </a:bodyPr>
          <a:lstStyle/>
          <a:p>
            <a:r>
              <a:rPr lang="en-US" sz="2800" b="1" dirty="0">
                <a:solidFill>
                  <a:srgbClr val="F8DDFF"/>
                </a:solidFill>
                <a:latin typeface="Cambria" panose="02040503050406030204" pitchFamily="18" charset="0"/>
                <a:ea typeface="Cambria" panose="02040503050406030204" pitchFamily="18" charset="0"/>
              </a:rPr>
              <a:t>“</a:t>
            </a:r>
            <a:r>
              <a:rPr lang="en-US" sz="2800" b="1" i="1" dirty="0">
                <a:solidFill>
                  <a:srgbClr val="F8DDFF"/>
                </a:solidFill>
                <a:latin typeface="Cambria" panose="02040503050406030204" pitchFamily="18" charset="0"/>
                <a:ea typeface="Cambria" panose="02040503050406030204" pitchFamily="18" charset="0"/>
              </a:rPr>
              <a:t>Beneath the ground surface in stratified formations,</a:t>
            </a:r>
          </a:p>
          <a:p>
            <a:endParaRPr lang="en-US" sz="2800" b="1" i="1" dirty="0">
              <a:solidFill>
                <a:srgbClr val="F8DDFF"/>
              </a:solidFill>
              <a:latin typeface="Cambria" panose="02040503050406030204" pitchFamily="18" charset="0"/>
              <a:ea typeface="Cambria" panose="02040503050406030204" pitchFamily="18" charset="0"/>
            </a:endParaRPr>
          </a:p>
          <a:p>
            <a:r>
              <a:rPr lang="en-US" sz="2800" b="1" i="1" dirty="0">
                <a:solidFill>
                  <a:srgbClr val="EFB3FF"/>
                </a:solidFill>
                <a:latin typeface="Cambria" panose="02040503050406030204" pitchFamily="18" charset="0"/>
                <a:ea typeface="Cambria" panose="02040503050406030204" pitchFamily="18" charset="0"/>
              </a:rPr>
              <a:t>sometimes there are actual underground watercourses that flow with appreciable velocities in fissures, crevices, or natural cavities</a:t>
            </a:r>
            <a:r>
              <a:rPr lang="en-US" sz="2800" b="1" i="1" dirty="0">
                <a:solidFill>
                  <a:srgbClr val="F8DDFF"/>
                </a:solidFill>
                <a:latin typeface="Cambria" panose="02040503050406030204" pitchFamily="18" charset="0"/>
                <a:ea typeface="Cambria" panose="02040503050406030204" pitchFamily="18" charset="0"/>
              </a:rPr>
              <a:t>, </a:t>
            </a:r>
          </a:p>
          <a:p>
            <a:endParaRPr lang="en-US" sz="2800" b="1" i="1" dirty="0">
              <a:solidFill>
                <a:srgbClr val="F8DDFF"/>
              </a:solidFill>
              <a:latin typeface="Cambria" panose="02040503050406030204" pitchFamily="18" charset="0"/>
              <a:ea typeface="Cambria" panose="02040503050406030204" pitchFamily="18" charset="0"/>
            </a:endParaRPr>
          </a:p>
          <a:p>
            <a:r>
              <a:rPr lang="en-US" sz="2800" b="1" i="1" dirty="0">
                <a:solidFill>
                  <a:srgbClr val="F49ACD"/>
                </a:solidFill>
                <a:latin typeface="Cambria" panose="02040503050406030204" pitchFamily="18" charset="0"/>
                <a:ea typeface="Cambria" panose="02040503050406030204" pitchFamily="18" charset="0"/>
              </a:rPr>
              <a:t>and sometimes there are aquifers derived from infiltration through sand that flow slowly between two impermeable beds.</a:t>
            </a:r>
            <a:r>
              <a:rPr lang="en-US" sz="2800" b="1" i="1" dirty="0">
                <a:solidFill>
                  <a:srgbClr val="F8DDFF"/>
                </a:solidFill>
                <a:latin typeface="Cambria" panose="02040503050406030204" pitchFamily="18" charset="0"/>
                <a:ea typeface="Cambria" panose="02040503050406030204" pitchFamily="18" charset="0"/>
              </a:rPr>
              <a:t>  </a:t>
            </a:r>
          </a:p>
          <a:p>
            <a:endParaRPr lang="en-US" sz="2800" b="1" i="1" dirty="0">
              <a:solidFill>
                <a:srgbClr val="F8DDFF"/>
              </a:solidFill>
              <a:latin typeface="Cambria" panose="02040503050406030204" pitchFamily="18" charset="0"/>
              <a:ea typeface="Cambria" panose="02040503050406030204" pitchFamily="18" charset="0"/>
            </a:endParaRPr>
          </a:p>
          <a:p>
            <a:r>
              <a:rPr lang="en-US" sz="2800" b="1" i="1" dirty="0">
                <a:solidFill>
                  <a:srgbClr val="F8DDFF"/>
                </a:solidFill>
                <a:latin typeface="Cambria" panose="02040503050406030204" pitchFamily="18" charset="0"/>
                <a:ea typeface="Cambria" panose="02040503050406030204" pitchFamily="18" charset="0"/>
              </a:rPr>
              <a:t>I will not cite all the examples …. invoked in support of the existence of this double fact, which cannot be contested.</a:t>
            </a:r>
            <a:r>
              <a:rPr lang="en-US" sz="2800" b="1" dirty="0">
                <a:solidFill>
                  <a:srgbClr val="F8DDFF"/>
                </a:solidFill>
                <a:latin typeface="Cambria" panose="02040503050406030204" pitchFamily="18" charset="0"/>
                <a:ea typeface="Cambria" panose="02040503050406030204" pitchFamily="18" charset="0"/>
              </a:rPr>
              <a:t>” </a:t>
            </a:r>
          </a:p>
          <a:p>
            <a:endParaRPr lang="en-US" sz="2800" b="1" dirty="0">
              <a:solidFill>
                <a:srgbClr val="F8DDFF"/>
              </a:solidFill>
              <a:latin typeface="Cambria" panose="02040503050406030204" pitchFamily="18" charset="0"/>
              <a:ea typeface="Cambria" panose="02040503050406030204" pitchFamily="18" charset="0"/>
            </a:endParaRPr>
          </a:p>
          <a:p>
            <a:r>
              <a:rPr lang="en-US" sz="2800" b="1" dirty="0">
                <a:solidFill>
                  <a:srgbClr val="F8DDFF"/>
                </a:solidFill>
                <a:latin typeface="Cambria" panose="02040503050406030204" pitchFamily="18" charset="0"/>
                <a:ea typeface="Cambria" panose="02040503050406030204" pitchFamily="18" charset="0"/>
              </a:rPr>
              <a:t>Darcy 1856</a:t>
            </a:r>
          </a:p>
        </p:txBody>
      </p:sp>
      <p:pic>
        <p:nvPicPr>
          <p:cNvPr id="190468" name="Picture 4">
            <a:extLst>
              <a:ext uri="{FF2B5EF4-FFF2-40B4-BE49-F238E27FC236}">
                <a16:creationId xmlns:a16="http://schemas.microsoft.com/office/drawing/2014/main" id="{A6C5321D-5C45-43D1-A23B-08AE834C80D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0" y="4419600"/>
            <a:ext cx="1695450" cy="228546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45" name="Line 13"/>
          <p:cNvSpPr>
            <a:spLocks noChangeShapeType="1"/>
          </p:cNvSpPr>
          <p:nvPr/>
        </p:nvSpPr>
        <p:spPr bwMode="auto">
          <a:xfrm>
            <a:off x="7543800" y="2133600"/>
            <a:ext cx="76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mbria" panose="02040503050406030204" pitchFamily="18" charset="0"/>
            </a:endParaRPr>
          </a:p>
        </p:txBody>
      </p:sp>
      <p:sp>
        <p:nvSpPr>
          <p:cNvPr id="22" name="Text Box 4">
            <a:extLst>
              <a:ext uri="{FF2B5EF4-FFF2-40B4-BE49-F238E27FC236}">
                <a16:creationId xmlns:a16="http://schemas.microsoft.com/office/drawing/2014/main" id="{E2F22149-DD3A-413A-96CE-53CD685B0829}"/>
              </a:ext>
            </a:extLst>
          </p:cNvPr>
          <p:cNvSpPr txBox="1">
            <a:spLocks noChangeArrowheads="1"/>
          </p:cNvSpPr>
          <p:nvPr/>
        </p:nvSpPr>
        <p:spPr bwMode="auto">
          <a:xfrm>
            <a:off x="4648201" y="5715000"/>
            <a:ext cx="6934200" cy="87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10000"/>
              </a:lnSpc>
            </a:pPr>
            <a:r>
              <a:rPr lang="en-US" altLang="en-US" b="1" dirty="0">
                <a:solidFill>
                  <a:srgbClr val="F8DDFF"/>
                </a:solidFill>
                <a:effectLst>
                  <a:outerShdw blurRad="38100" dist="38100" dir="2700000" algn="tl">
                    <a:srgbClr val="000000">
                      <a:alpha val="43137"/>
                    </a:srgbClr>
                  </a:outerShdw>
                </a:effectLst>
                <a:latin typeface="Cambria" panose="02040503050406030204" pitchFamily="18" charset="0"/>
              </a:rPr>
              <a:t>Unconfined (A) and Confined (B) Aquifers </a:t>
            </a:r>
          </a:p>
          <a:p>
            <a:pPr eaLnBrk="1" hangingPunct="1">
              <a:lnSpc>
                <a:spcPct val="110000"/>
              </a:lnSpc>
            </a:pPr>
            <a:r>
              <a:rPr lang="en-US" altLang="en-US" b="1" dirty="0">
                <a:solidFill>
                  <a:srgbClr val="F8DDFF"/>
                </a:solidFill>
                <a:effectLst>
                  <a:outerShdw blurRad="38100" dist="38100" dir="2700000" algn="tl">
                    <a:srgbClr val="000000">
                      <a:alpha val="43137"/>
                    </a:srgbClr>
                  </a:outerShdw>
                </a:effectLst>
                <a:latin typeface="Cambria" panose="02040503050406030204" pitchFamily="18" charset="0"/>
              </a:rPr>
              <a:t>Plate 22 Darcy 1856</a:t>
            </a:r>
          </a:p>
        </p:txBody>
      </p:sp>
      <p:pic>
        <p:nvPicPr>
          <p:cNvPr id="23" name="Picture 22">
            <a:extLst>
              <a:ext uri="{FF2B5EF4-FFF2-40B4-BE49-F238E27FC236}">
                <a16:creationId xmlns:a16="http://schemas.microsoft.com/office/drawing/2014/main" id="{4C492258-B4BB-47E2-8B4C-ADEB895B84DA}"/>
              </a:ext>
            </a:extLst>
          </p:cNvPr>
          <p:cNvPicPr>
            <a:picLocks noChangeAspect="1"/>
          </p:cNvPicPr>
          <p:nvPr/>
        </p:nvPicPr>
        <p:blipFill>
          <a:blip r:embed="rId2"/>
          <a:stretch>
            <a:fillRect/>
          </a:stretch>
        </p:blipFill>
        <p:spPr>
          <a:xfrm>
            <a:off x="76200" y="64150"/>
            <a:ext cx="4032450" cy="6729700"/>
          </a:xfrm>
          <a:prstGeom prst="rect">
            <a:avLst/>
          </a:prstGeom>
        </p:spPr>
      </p:pic>
      <p:sp>
        <p:nvSpPr>
          <p:cNvPr id="2" name="Rectangle 1">
            <a:extLst>
              <a:ext uri="{FF2B5EF4-FFF2-40B4-BE49-F238E27FC236}">
                <a16:creationId xmlns:a16="http://schemas.microsoft.com/office/drawing/2014/main" id="{34EDC441-4750-41A5-89E8-22AE3182F9BE}"/>
              </a:ext>
            </a:extLst>
          </p:cNvPr>
          <p:cNvSpPr/>
          <p:nvPr/>
        </p:nvSpPr>
        <p:spPr>
          <a:xfrm>
            <a:off x="6172200" y="1859340"/>
            <a:ext cx="4248137" cy="1200329"/>
          </a:xfrm>
          <a:prstGeom prst="rect">
            <a:avLst/>
          </a:prstGeom>
        </p:spPr>
        <p:txBody>
          <a:bodyPr wrap="square">
            <a:spAutoFit/>
          </a:bodyPr>
          <a:lstStyle/>
          <a:p>
            <a:r>
              <a:rPr lang="en-US" altLang="en-US" b="1" i="1" dirty="0">
                <a:solidFill>
                  <a:srgbClr val="F8DDFF"/>
                </a:solidFill>
                <a:effectLst>
                  <a:outerShdw blurRad="38100" dist="38100" dir="2700000" algn="tl">
                    <a:srgbClr val="000000">
                      <a:alpha val="43137"/>
                    </a:srgbClr>
                  </a:outerShdw>
                </a:effectLst>
                <a:latin typeface="Cambria" panose="02040503050406030204" pitchFamily="18" charset="0"/>
              </a:rPr>
              <a:t>Note that Darcy’s confined aquifers are the thin units, with high permeability</a:t>
            </a:r>
            <a:endParaRPr lang="en-US" dirty="0"/>
          </a:p>
        </p:txBody>
      </p:sp>
      <p:cxnSp>
        <p:nvCxnSpPr>
          <p:cNvPr id="4" name="Straight Arrow Connector 3">
            <a:extLst>
              <a:ext uri="{FF2B5EF4-FFF2-40B4-BE49-F238E27FC236}">
                <a16:creationId xmlns:a16="http://schemas.microsoft.com/office/drawing/2014/main" id="{CC6B791B-4D7F-43A4-86F6-33611F98CF1F}"/>
              </a:ext>
            </a:extLst>
          </p:cNvPr>
          <p:cNvCxnSpPr>
            <a:cxnSpLocks/>
          </p:cNvCxnSpPr>
          <p:nvPr/>
        </p:nvCxnSpPr>
        <p:spPr>
          <a:xfrm flipH="1">
            <a:off x="3886200" y="838200"/>
            <a:ext cx="1676400" cy="791795"/>
          </a:xfrm>
          <a:prstGeom prst="straightConnector1">
            <a:avLst/>
          </a:prstGeom>
          <a:ln w="635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CEFF724-FFE7-428A-A60C-87F0352F53FB}"/>
              </a:ext>
            </a:extLst>
          </p:cNvPr>
          <p:cNvCxnSpPr>
            <a:cxnSpLocks/>
          </p:cNvCxnSpPr>
          <p:nvPr/>
        </p:nvCxnSpPr>
        <p:spPr>
          <a:xfrm flipH="1">
            <a:off x="3864088" y="1684996"/>
            <a:ext cx="1616162" cy="838200"/>
          </a:xfrm>
          <a:prstGeom prst="straightConnector1">
            <a:avLst/>
          </a:prstGeom>
          <a:ln w="635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00EBF39-85FD-4C47-AB2D-ADBD52EEC4D3}"/>
              </a:ext>
            </a:extLst>
          </p:cNvPr>
          <p:cNvCxnSpPr>
            <a:cxnSpLocks/>
          </p:cNvCxnSpPr>
          <p:nvPr/>
        </p:nvCxnSpPr>
        <p:spPr>
          <a:xfrm flipH="1">
            <a:off x="3851749" y="2971800"/>
            <a:ext cx="1628501" cy="836902"/>
          </a:xfrm>
          <a:prstGeom prst="straightConnector1">
            <a:avLst/>
          </a:prstGeom>
          <a:ln w="635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EDADFC-2AD3-4D42-B00A-F906FB6920DC}"/>
              </a:ext>
            </a:extLst>
          </p:cNvPr>
          <p:cNvCxnSpPr>
            <a:cxnSpLocks/>
          </p:cNvCxnSpPr>
          <p:nvPr/>
        </p:nvCxnSpPr>
        <p:spPr>
          <a:xfrm flipH="1">
            <a:off x="3791687" y="4037675"/>
            <a:ext cx="1542313" cy="1000120"/>
          </a:xfrm>
          <a:prstGeom prst="straightConnector1">
            <a:avLst/>
          </a:prstGeom>
          <a:ln w="635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DA58B2-651A-4CDC-9C9A-DD4B92EB371F}"/>
              </a:ext>
            </a:extLst>
          </p:cNvPr>
          <p:cNvPicPr>
            <a:picLocks noChangeAspect="1"/>
          </p:cNvPicPr>
          <p:nvPr/>
        </p:nvPicPr>
        <p:blipFill>
          <a:blip r:embed="rId2"/>
          <a:stretch>
            <a:fillRect/>
          </a:stretch>
        </p:blipFill>
        <p:spPr>
          <a:xfrm>
            <a:off x="838200" y="526536"/>
            <a:ext cx="10754733" cy="3648583"/>
          </a:xfrm>
          <a:prstGeom prst="rect">
            <a:avLst/>
          </a:prstGeom>
          <a:noFill/>
          <a:ln w="19050">
            <a:solidFill>
              <a:schemeClr val="tx1"/>
            </a:solidFill>
          </a:ln>
        </p:spPr>
      </p:pic>
      <p:sp>
        <p:nvSpPr>
          <p:cNvPr id="5" name="Rectangle 4">
            <a:extLst>
              <a:ext uri="{FF2B5EF4-FFF2-40B4-BE49-F238E27FC236}">
                <a16:creationId xmlns:a16="http://schemas.microsoft.com/office/drawing/2014/main" id="{D01013F0-938D-4754-8F63-C98FE69E3805}"/>
              </a:ext>
            </a:extLst>
          </p:cNvPr>
          <p:cNvSpPr/>
          <p:nvPr/>
        </p:nvSpPr>
        <p:spPr>
          <a:xfrm>
            <a:off x="9144000" y="4648200"/>
            <a:ext cx="2028120" cy="461665"/>
          </a:xfrm>
          <a:prstGeom prst="rect">
            <a:avLst/>
          </a:prstGeom>
        </p:spPr>
        <p:txBody>
          <a:bodyPr wrap="none">
            <a:spAutoFit/>
          </a:bodyPr>
          <a:lstStyle/>
          <a:p>
            <a:r>
              <a:rPr lang="en-US" b="1" dirty="0" err="1">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Dupuit</a:t>
            </a: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1867 </a:t>
            </a:r>
            <a:endParaRPr lang="en-US" dirty="0"/>
          </a:p>
        </p:txBody>
      </p:sp>
      <p:sp>
        <p:nvSpPr>
          <p:cNvPr id="6" name="Rectangle 5">
            <a:extLst>
              <a:ext uri="{FF2B5EF4-FFF2-40B4-BE49-F238E27FC236}">
                <a16:creationId xmlns:a16="http://schemas.microsoft.com/office/drawing/2014/main" id="{83446A1E-929F-43F3-8859-562E5F6B92F8}"/>
              </a:ext>
            </a:extLst>
          </p:cNvPr>
          <p:cNvSpPr/>
          <p:nvPr/>
        </p:nvSpPr>
        <p:spPr>
          <a:xfrm>
            <a:off x="1447800" y="64871"/>
            <a:ext cx="5388847" cy="461665"/>
          </a:xfrm>
          <a:prstGeom prst="rect">
            <a:avLst/>
          </a:prstGeom>
        </p:spPr>
        <p:txBody>
          <a:bodyPr wrap="none">
            <a:spAutoFit/>
          </a:bodyPr>
          <a:lstStyle/>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Loss of hydraulic head in Paris Basin </a:t>
            </a:r>
            <a:endParaRPr lang="en-US" dirty="0"/>
          </a:p>
        </p:txBody>
      </p:sp>
      <p:sp>
        <p:nvSpPr>
          <p:cNvPr id="7" name="Rectangle 6">
            <a:extLst>
              <a:ext uri="{FF2B5EF4-FFF2-40B4-BE49-F238E27FC236}">
                <a16:creationId xmlns:a16="http://schemas.microsoft.com/office/drawing/2014/main" id="{B9F016EA-7A1C-4951-B35E-820619A4A576}"/>
              </a:ext>
            </a:extLst>
          </p:cNvPr>
          <p:cNvSpPr/>
          <p:nvPr/>
        </p:nvSpPr>
        <p:spPr>
          <a:xfrm>
            <a:off x="304800" y="4211653"/>
            <a:ext cx="7362120" cy="1569660"/>
          </a:xfrm>
          <a:prstGeom prst="rect">
            <a:avLst/>
          </a:prstGeom>
        </p:spPr>
        <p:txBody>
          <a:bodyPr wrap="square">
            <a:spAutoFit/>
          </a:bodyPr>
          <a:lstStyle/>
          <a:p>
            <a:r>
              <a:rPr lang="en-US" b="1" i="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Darcy and </a:t>
            </a:r>
            <a:r>
              <a:rPr lang="en-US" b="1" i="1" dirty="0" err="1">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Dupuit</a:t>
            </a:r>
            <a:r>
              <a:rPr lang="en-US" b="1" i="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observed a parabolic change in hydraulic head moving along the aquifer</a:t>
            </a:r>
          </a:p>
          <a:p>
            <a:r>
              <a:rPr lang="en-US" b="1" i="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 flow were laminar the loss of head downgradient would have been linear. </a:t>
            </a:r>
          </a:p>
        </p:txBody>
      </p:sp>
      <p:sp>
        <p:nvSpPr>
          <p:cNvPr id="8" name="Rectangle 7">
            <a:extLst>
              <a:ext uri="{FF2B5EF4-FFF2-40B4-BE49-F238E27FC236}">
                <a16:creationId xmlns:a16="http://schemas.microsoft.com/office/drawing/2014/main" id="{C4E039EA-8638-4F7F-8A27-6A8F615158F7}"/>
              </a:ext>
            </a:extLst>
          </p:cNvPr>
          <p:cNvSpPr/>
          <p:nvPr/>
        </p:nvSpPr>
        <p:spPr>
          <a:xfrm>
            <a:off x="4800600" y="5738023"/>
            <a:ext cx="7086600" cy="830997"/>
          </a:xfrm>
          <a:prstGeom prst="rect">
            <a:avLst/>
          </a:prstGeom>
        </p:spPr>
        <p:txBody>
          <a:bodyPr wrap="square">
            <a:spAutoFit/>
          </a:bodyPr>
          <a:lstStyle/>
          <a:p>
            <a:r>
              <a:rPr lang="en-US" b="1" i="1" dirty="0">
                <a:solidFill>
                  <a:srgbClr val="F49AC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Ground water flow is therefore occurring in conduits and porous media, not just porous media</a:t>
            </a:r>
            <a:endParaRPr lang="en-US" i="1" dirty="0">
              <a:solidFill>
                <a:srgbClr val="F49ACD"/>
              </a:solidFill>
            </a:endParaRPr>
          </a:p>
        </p:txBody>
      </p:sp>
    </p:spTree>
    <p:extLst>
      <p:ext uri="{BB962C8B-B14F-4D97-AF65-F5344CB8AC3E}">
        <p14:creationId xmlns:p14="http://schemas.microsoft.com/office/powerpoint/2010/main" val="150995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74DF6C-4589-4508-9429-3FF424C1FD3F}"/>
              </a:ext>
            </a:extLst>
          </p:cNvPr>
          <p:cNvSpPr/>
          <p:nvPr/>
        </p:nvSpPr>
        <p:spPr>
          <a:xfrm>
            <a:off x="228600" y="1143000"/>
            <a:ext cx="8534400" cy="2923877"/>
          </a:xfrm>
          <a:prstGeom prst="rect">
            <a:avLst/>
          </a:prstGeom>
        </p:spPr>
        <p:txBody>
          <a:bodyPr wrap="square">
            <a:spAutoFit/>
          </a:bodyPr>
          <a:lstStyle/>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“There are two general methods by which water finds its way through the strata: </a:t>
            </a:r>
          </a:p>
          <a:p>
            <a:endParaRPr lang="en-US" sz="8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the one—the rocks being close-textured—the water passes through </a:t>
            </a:r>
            <a:r>
              <a:rPr lang="en-US" b="1" dirty="0">
                <a:solidFill>
                  <a:srgbClr val="F49AC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fissures formed by fracture</a:t>
            </a: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or </a:t>
            </a:r>
            <a:r>
              <a:rPr lang="en-US" b="1" dirty="0">
                <a:solidFill>
                  <a:srgbClr val="F49AC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tubular channels formed by solution;</a:t>
            </a: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endParaRPr lang="en-US" sz="8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the other—the rock being open-textured—the water </a:t>
            </a:r>
            <a:r>
              <a:rPr lang="en-US" b="1" dirty="0">
                <a:solidFill>
                  <a:srgbClr val="EFB3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seeps through the pores, permeating</a:t>
            </a: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 whole bed.”</a:t>
            </a:r>
          </a:p>
        </p:txBody>
      </p:sp>
      <p:sp>
        <p:nvSpPr>
          <p:cNvPr id="3" name="Rectangle 2">
            <a:extLst>
              <a:ext uri="{FF2B5EF4-FFF2-40B4-BE49-F238E27FC236}">
                <a16:creationId xmlns:a16="http://schemas.microsoft.com/office/drawing/2014/main" id="{2EB8CB54-37FC-44DB-A2AE-2ECBA8718B81}"/>
              </a:ext>
            </a:extLst>
          </p:cNvPr>
          <p:cNvSpPr/>
          <p:nvPr/>
        </p:nvSpPr>
        <p:spPr>
          <a:xfrm>
            <a:off x="3346130" y="4619924"/>
            <a:ext cx="3124200" cy="461665"/>
          </a:xfrm>
          <a:prstGeom prst="rect">
            <a:avLst/>
          </a:prstGeom>
        </p:spPr>
        <p:txBody>
          <a:bodyPr wrap="square">
            <a:spAutoFit/>
          </a:bodyPr>
          <a:lstStyle/>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Chamberlin 1885</a:t>
            </a:r>
          </a:p>
        </p:txBody>
      </p:sp>
      <p:pic>
        <p:nvPicPr>
          <p:cNvPr id="5" name="Picture 4">
            <a:extLst>
              <a:ext uri="{FF2B5EF4-FFF2-40B4-BE49-F238E27FC236}">
                <a16:creationId xmlns:a16="http://schemas.microsoft.com/office/drawing/2014/main" id="{14085D89-DB2E-4D0F-902A-DDD2EADDD0DE}"/>
              </a:ext>
            </a:extLst>
          </p:cNvPr>
          <p:cNvPicPr>
            <a:picLocks noChangeAspect="1"/>
          </p:cNvPicPr>
          <p:nvPr/>
        </p:nvPicPr>
        <p:blipFill>
          <a:blip r:embed="rId3"/>
          <a:stretch>
            <a:fillRect/>
          </a:stretch>
        </p:blipFill>
        <p:spPr>
          <a:xfrm>
            <a:off x="9372600" y="198060"/>
            <a:ext cx="2667000" cy="6436135"/>
          </a:xfrm>
          <a:prstGeom prst="rect">
            <a:avLst/>
          </a:prstGeom>
          <a:ln w="19050">
            <a:solidFill>
              <a:schemeClr val="tx1">
                <a:lumMod val="95000"/>
                <a:lumOff val="5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D9A502-154E-4AD1-B1D8-A29D24A8210F}"/>
              </a:ext>
            </a:extLst>
          </p:cNvPr>
          <p:cNvSpPr/>
          <p:nvPr/>
        </p:nvSpPr>
        <p:spPr>
          <a:xfrm>
            <a:off x="457200" y="340382"/>
            <a:ext cx="7772400" cy="2492990"/>
          </a:xfrm>
          <a:prstGeom prst="rect">
            <a:avLst/>
          </a:prstGeom>
        </p:spPr>
        <p:txBody>
          <a:bodyPr wrap="square">
            <a:spAutoFit/>
          </a:bodyPr>
          <a:lstStyle/>
          <a:p>
            <a:r>
              <a:rPr lang="de-DE" b="1" dirty="0">
                <a:solidFill>
                  <a:srgbClr val="F49AC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Dual/Triple Permeability</a:t>
            </a:r>
          </a:p>
          <a:p>
            <a:endParaRPr lang="de-DE" sz="12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r>
              <a:rPr lang="de-DE" b="1" dirty="0">
                <a:solidFill>
                  <a:srgbClr val="EFB3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Höfer von Heimhalt </a:t>
            </a:r>
            <a:r>
              <a:rPr lang="en-US" b="1" dirty="0">
                <a:solidFill>
                  <a:srgbClr val="EFB3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noted not only that there is both matrix and fracture porosity in bedrock (plus cave porosity in carbonates and gypsum) but also that there will be exchange of water between them. </a:t>
            </a:r>
          </a:p>
          <a:p>
            <a:endPar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26" name="Picture 2">
            <a:extLst>
              <a:ext uri="{FF2B5EF4-FFF2-40B4-BE49-F238E27FC236}">
                <a16:creationId xmlns:a16="http://schemas.microsoft.com/office/drawing/2014/main" id="{3D828D6E-6BBD-401D-8FFD-F22141933CA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86192" y="762000"/>
            <a:ext cx="2020888" cy="3079448"/>
          </a:xfrm>
          <a:prstGeom prst="rect">
            <a:avLst/>
          </a:prstGeom>
          <a:solidFill>
            <a:schemeClr val="tx1"/>
          </a:solidFill>
        </p:spPr>
      </p:pic>
      <p:pic>
        <p:nvPicPr>
          <p:cNvPr id="6" name="Picture 5">
            <a:extLst>
              <a:ext uri="{FF2B5EF4-FFF2-40B4-BE49-F238E27FC236}">
                <a16:creationId xmlns:a16="http://schemas.microsoft.com/office/drawing/2014/main" id="{EDD90159-16E7-4FE3-950D-138F249D46E1}"/>
              </a:ext>
            </a:extLst>
          </p:cNvPr>
          <p:cNvPicPr>
            <a:picLocks noChangeAspect="1"/>
          </p:cNvPicPr>
          <p:nvPr/>
        </p:nvPicPr>
        <p:blipFill>
          <a:blip r:embed="rId4"/>
          <a:stretch>
            <a:fillRect/>
          </a:stretch>
        </p:blipFill>
        <p:spPr>
          <a:xfrm>
            <a:off x="589049" y="2854138"/>
            <a:ext cx="7508701" cy="3633000"/>
          </a:xfrm>
          <a:prstGeom prst="rect">
            <a:avLst/>
          </a:prstGeom>
          <a:ln w="19050">
            <a:solidFill>
              <a:schemeClr val="tx1">
                <a:lumMod val="95000"/>
                <a:lumOff val="5000"/>
              </a:schemeClr>
            </a:solidFill>
          </a:ln>
        </p:spPr>
      </p:pic>
      <p:sp>
        <p:nvSpPr>
          <p:cNvPr id="7" name="Rectangle 6">
            <a:extLst>
              <a:ext uri="{FF2B5EF4-FFF2-40B4-BE49-F238E27FC236}">
                <a16:creationId xmlns:a16="http://schemas.microsoft.com/office/drawing/2014/main" id="{63DE620D-43E4-4133-9A4B-E7CC326C674F}"/>
              </a:ext>
            </a:extLst>
          </p:cNvPr>
          <p:cNvSpPr/>
          <p:nvPr/>
        </p:nvSpPr>
        <p:spPr>
          <a:xfrm>
            <a:off x="8686800" y="4114800"/>
            <a:ext cx="3019673" cy="830997"/>
          </a:xfrm>
          <a:prstGeom prst="rect">
            <a:avLst/>
          </a:prstGeom>
        </p:spPr>
        <p:txBody>
          <a:bodyPr wrap="none">
            <a:spAutoFit/>
          </a:bodyPr>
          <a:lstStyle/>
          <a:p>
            <a:r>
              <a:rPr lang="en-US" b="1" dirty="0" err="1">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Höfer</a:t>
            </a: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von </a:t>
            </a:r>
            <a:r>
              <a:rPr lang="en-US" b="1" dirty="0" err="1">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Heimhalt</a:t>
            </a: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1912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60BBDE-EDE1-41F9-97AC-FD45EBCAF0E4}"/>
              </a:ext>
            </a:extLst>
          </p:cNvPr>
          <p:cNvSpPr/>
          <p:nvPr/>
        </p:nvSpPr>
        <p:spPr>
          <a:xfrm>
            <a:off x="457200" y="182165"/>
            <a:ext cx="11658600" cy="3416320"/>
          </a:xfrm>
          <a:prstGeom prst="rect">
            <a:avLst/>
          </a:prstGeom>
        </p:spPr>
        <p:txBody>
          <a:bodyPr wrap="square">
            <a:spAutoFit/>
          </a:bodyPr>
          <a:lstStyle/>
          <a:p>
            <a:r>
              <a:rPr lang="en-US" b="1" dirty="0">
                <a:solidFill>
                  <a:srgbClr val="F49AC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Three principal types of underground openings:</a:t>
            </a:r>
          </a:p>
          <a:p>
            <a:pPr algn="l"/>
            <a:endParaRPr lang="en-US" sz="8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indent="-457200" algn="l">
              <a:buFont typeface="+mj-lt"/>
              <a:buAutoNum type="arabicPeriod"/>
            </a:pP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Pores – the characteristic openings of pervious granular materials, which are intricately interconnected and chiefly of capillary size </a:t>
            </a:r>
            <a:r>
              <a:rPr lang="en-US" b="1" i="1" dirty="0">
                <a:solidFill>
                  <a:srgbClr val="EFB3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[Pore Water]</a:t>
            </a:r>
            <a:r>
              <a:rPr lang="en-US" b="1" dirty="0">
                <a:solidFill>
                  <a:srgbClr val="EFB3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pPr marL="457200" indent="-457200" algn="l">
              <a:buFont typeface="+mj-lt"/>
              <a:buAutoNum type="arabicPeriod"/>
            </a:pPr>
            <a:endParaRPr lang="en-US" sz="8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indent="-457200" algn="l">
              <a:buFont typeface="+mj-lt"/>
              <a:buAutoNum type="arabicPeriod"/>
            </a:pP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Open fractures – occur chiefly in dense crystalline or cemented rocks, the master fractures fed by tributaries of capillary size </a:t>
            </a:r>
            <a:r>
              <a:rPr lang="en-US" b="1" i="1" dirty="0">
                <a:solidFill>
                  <a:srgbClr val="EFB3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[Fracture Water]</a:t>
            </a:r>
            <a:r>
              <a:rPr lang="en-US" b="1" dirty="0">
                <a:solidFill>
                  <a:srgbClr val="EFB3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pPr marL="457200" indent="-457200" algn="l">
              <a:buFont typeface="+mj-lt"/>
              <a:buAutoNum type="arabicPeriod"/>
            </a:pPr>
            <a:endParaRPr lang="en-US" sz="800"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indent="-457200" algn="l">
              <a:buFont typeface="+mj-lt"/>
              <a:buAutoNum type="arabicPeriod"/>
            </a:pP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Large tubular or cavernous openings – solutional openings in limestone and flowage tunnels in lavas </a:t>
            </a:r>
            <a:r>
              <a:rPr lang="en-US" b="1" i="1" dirty="0">
                <a:solidFill>
                  <a:srgbClr val="EFB3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[Karst Water]</a:t>
            </a:r>
            <a:r>
              <a:rPr lang="en-US" b="1" dirty="0">
                <a:solidFill>
                  <a:srgbClr val="EFB3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pPr algn="l"/>
            <a:endPar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93CE88D-FF24-44F7-933F-324E7860C97C}"/>
              </a:ext>
            </a:extLst>
          </p:cNvPr>
          <p:cNvPicPr>
            <a:picLocks noChangeAspect="1"/>
          </p:cNvPicPr>
          <p:nvPr/>
        </p:nvPicPr>
        <p:blipFill>
          <a:blip r:embed="rId2"/>
          <a:stretch>
            <a:fillRect/>
          </a:stretch>
        </p:blipFill>
        <p:spPr>
          <a:xfrm>
            <a:off x="5334000" y="3275898"/>
            <a:ext cx="6096000" cy="3420257"/>
          </a:xfrm>
          <a:prstGeom prst="rect">
            <a:avLst/>
          </a:prstGeom>
          <a:ln w="19050">
            <a:solidFill>
              <a:schemeClr val="tx1">
                <a:lumMod val="95000"/>
                <a:lumOff val="5000"/>
              </a:schemeClr>
            </a:solidFill>
          </a:ln>
        </p:spPr>
      </p:pic>
      <p:sp>
        <p:nvSpPr>
          <p:cNvPr id="4" name="Rectangle 3">
            <a:extLst>
              <a:ext uri="{FF2B5EF4-FFF2-40B4-BE49-F238E27FC236}">
                <a16:creationId xmlns:a16="http://schemas.microsoft.com/office/drawing/2014/main" id="{DB37B28A-6B48-4493-88B5-E11700F450FF}"/>
              </a:ext>
            </a:extLst>
          </p:cNvPr>
          <p:cNvSpPr/>
          <p:nvPr/>
        </p:nvSpPr>
        <p:spPr>
          <a:xfrm>
            <a:off x="1600200" y="5715000"/>
            <a:ext cx="2364943" cy="461665"/>
          </a:xfrm>
          <a:prstGeom prst="rect">
            <a:avLst/>
          </a:prstGeom>
        </p:spPr>
        <p:txBody>
          <a:bodyPr wrap="none">
            <a:spAutoFit/>
          </a:bodyPr>
          <a:lstStyle/>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(Tolman 1937) </a:t>
            </a:r>
            <a:endParaRPr lang="en-US" dirty="0"/>
          </a:p>
        </p:txBody>
      </p:sp>
      <p:sp>
        <p:nvSpPr>
          <p:cNvPr id="6" name="TextBox 5">
            <a:extLst>
              <a:ext uri="{FF2B5EF4-FFF2-40B4-BE49-F238E27FC236}">
                <a16:creationId xmlns:a16="http://schemas.microsoft.com/office/drawing/2014/main" id="{7D9720B9-A9D6-8D52-352A-D8CC5DA39F40}"/>
              </a:ext>
            </a:extLst>
          </p:cNvPr>
          <p:cNvSpPr txBox="1"/>
          <p:nvPr/>
        </p:nvSpPr>
        <p:spPr>
          <a:xfrm>
            <a:off x="0" y="3711063"/>
            <a:ext cx="5334000" cy="1569660"/>
          </a:xfrm>
          <a:prstGeom prst="rect">
            <a:avLst/>
          </a:prstGeom>
          <a:noFill/>
        </p:spPr>
        <p:txBody>
          <a:bodyPr wrap="square">
            <a:spAutoFit/>
          </a:bodyPr>
          <a:lstStyle/>
          <a:p>
            <a:r>
              <a:rPr lang="en-US" b="1" dirty="0">
                <a:solidFill>
                  <a:srgbClr val="F49AC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key point is these are not separate and independent…</a:t>
            </a:r>
          </a:p>
          <a:p>
            <a:r>
              <a:rPr lang="en-US" b="1" dirty="0">
                <a:solidFill>
                  <a:srgbClr val="F49AC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Groundwater is flowing in all three systems simultaneously.</a:t>
            </a:r>
          </a:p>
        </p:txBody>
      </p:sp>
    </p:spTree>
    <p:extLst>
      <p:ext uri="{BB962C8B-B14F-4D97-AF65-F5344CB8AC3E}">
        <p14:creationId xmlns:p14="http://schemas.microsoft.com/office/powerpoint/2010/main" val="292093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AE57F0D-C009-41F8-98EE-18140A04E02D}"/>
              </a:ext>
            </a:extLst>
          </p:cNvPr>
          <p:cNvSpPr txBox="1">
            <a:spLocks/>
          </p:cNvSpPr>
          <p:nvPr/>
        </p:nvSpPr>
        <p:spPr>
          <a:xfrm>
            <a:off x="6087517" y="-7739"/>
            <a:ext cx="3886200" cy="617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endParaRPr lang="en-US" altLang="en-US" sz="2400" b="1" dirty="0">
              <a:solidFill>
                <a:srgbClr val="EFB3FF"/>
              </a:solidFill>
              <a:effectLst>
                <a:outerShdw blurRad="38100" dist="38100" dir="2700000" algn="tl">
                  <a:srgbClr val="000000"/>
                </a:outerShdw>
              </a:effectLst>
              <a:latin typeface="Constantia" panose="02030602050306030303" pitchFamily="18" charset="0"/>
            </a:endParaRPr>
          </a:p>
          <a:p>
            <a:pPr algn="ctr" fontAlgn="auto">
              <a:spcAft>
                <a:spcPts val="0"/>
              </a:spcAft>
            </a:pPr>
            <a:r>
              <a:rPr lang="en-US" altLang="en-US" sz="2400" b="1" dirty="0">
                <a:solidFill>
                  <a:srgbClr val="EFB3FF"/>
                </a:solidFill>
                <a:effectLst>
                  <a:outerShdw blurRad="38100" dist="38100" dir="2700000" algn="tl">
                    <a:srgbClr val="000000"/>
                  </a:outerShdw>
                </a:effectLst>
                <a:latin typeface="Constantia" panose="02030602050306030303" pitchFamily="18" charset="0"/>
              </a:rPr>
              <a:t>Active flow at all scales</a:t>
            </a:r>
          </a:p>
        </p:txBody>
      </p:sp>
      <p:pic>
        <p:nvPicPr>
          <p:cNvPr id="5" name="Picture 3" descr="The Spigot SVC">
            <a:extLst>
              <a:ext uri="{FF2B5EF4-FFF2-40B4-BE49-F238E27FC236}">
                <a16:creationId xmlns:a16="http://schemas.microsoft.com/office/drawing/2014/main" id="{22BD8C57-BF6E-4A60-AB04-8D20ECE10D5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98308" y="1577611"/>
            <a:ext cx="3886200" cy="520418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C54275D-5BF3-4367-8888-4FE4146ED4F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2573" y="137160"/>
            <a:ext cx="3874314" cy="522755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a:extLst>
              <a:ext uri="{FF2B5EF4-FFF2-40B4-BE49-F238E27FC236}">
                <a16:creationId xmlns:a16="http://schemas.microsoft.com/office/drawing/2014/main" id="{4D514159-9245-4E01-9E1E-A3B7ED274666}"/>
              </a:ext>
            </a:extLst>
          </p:cNvPr>
          <p:cNvSpPr txBox="1">
            <a:spLocks noChangeArrowheads="1"/>
          </p:cNvSpPr>
          <p:nvPr/>
        </p:nvSpPr>
        <p:spPr bwMode="auto">
          <a:xfrm>
            <a:off x="228600" y="5721905"/>
            <a:ext cx="5804102"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00000"/>
              </a:lnSpc>
              <a:spcBef>
                <a:spcPct val="50000"/>
              </a:spcBef>
            </a:pPr>
            <a:r>
              <a:rPr lang="en-US" altLang="en-US" b="1" dirty="0">
                <a:solidFill>
                  <a:srgbClr val="DAC4DB"/>
                </a:solidFill>
                <a:effectLst>
                  <a:outerShdw blurRad="38100" dist="38100" dir="2700000" algn="tl">
                    <a:srgbClr val="000000"/>
                  </a:outerShdw>
                </a:effectLst>
                <a:latin typeface="Constantia" panose="02030602050306030303" pitchFamily="18" charset="0"/>
                <a:ea typeface="ＭＳ Ｐゴシック" panose="020B0600070205080204" pitchFamily="34" charset="-128"/>
              </a:rPr>
              <a:t>Triple Porosity Aquifers</a:t>
            </a:r>
          </a:p>
          <a:p>
            <a:pPr algn="l">
              <a:lnSpc>
                <a:spcPct val="100000"/>
              </a:lnSpc>
              <a:spcBef>
                <a:spcPct val="50000"/>
              </a:spcBef>
            </a:pPr>
            <a:r>
              <a:rPr lang="en-US" altLang="en-US" sz="1800" b="1" dirty="0">
                <a:solidFill>
                  <a:srgbClr val="DAC4DB"/>
                </a:solidFill>
                <a:effectLst>
                  <a:outerShdw blurRad="38100" dist="38100" dir="2700000" algn="tl">
                    <a:srgbClr val="000000"/>
                  </a:outerShdw>
                </a:effectLst>
                <a:latin typeface="Constantia" panose="02030602050306030303" pitchFamily="18" charset="0"/>
                <a:ea typeface="ＭＳ Ｐゴシック" panose="020B0600070205080204" pitchFamily="34" charset="-128"/>
              </a:rPr>
              <a:t>Matrix / Fractures &amp; Bedding Planes / Conduits</a:t>
            </a:r>
          </a:p>
        </p:txBody>
      </p:sp>
      <p:pic>
        <p:nvPicPr>
          <p:cNvPr id="8" name="Picture 6">
            <a:extLst>
              <a:ext uri="{FF2B5EF4-FFF2-40B4-BE49-F238E27FC236}">
                <a16:creationId xmlns:a16="http://schemas.microsoft.com/office/drawing/2014/main" id="{17AB55BF-7D90-45D5-B8A2-A7EC27A6E8E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15613" y="815221"/>
            <a:ext cx="3953968" cy="5227558"/>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66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055E02-D46E-4ECD-8A0F-69096EC4E2D9}"/>
              </a:ext>
            </a:extLst>
          </p:cNvPr>
          <p:cNvPicPr>
            <a:picLocks noChangeAspect="1"/>
          </p:cNvPicPr>
          <p:nvPr/>
        </p:nvPicPr>
        <p:blipFill>
          <a:blip r:embed="rId3"/>
          <a:stretch>
            <a:fillRect/>
          </a:stretch>
        </p:blipFill>
        <p:spPr>
          <a:xfrm rot="16200000">
            <a:off x="6821782" y="798218"/>
            <a:ext cx="2516779" cy="6863943"/>
          </a:xfrm>
          <a:prstGeom prst="rect">
            <a:avLst/>
          </a:prstGeom>
          <a:ln w="19050">
            <a:solidFill>
              <a:schemeClr val="tx1">
                <a:lumMod val="95000"/>
                <a:lumOff val="5000"/>
              </a:schemeClr>
            </a:solidFill>
          </a:ln>
        </p:spPr>
      </p:pic>
      <p:sp>
        <p:nvSpPr>
          <p:cNvPr id="3" name="Rectangle 2">
            <a:extLst>
              <a:ext uri="{FF2B5EF4-FFF2-40B4-BE49-F238E27FC236}">
                <a16:creationId xmlns:a16="http://schemas.microsoft.com/office/drawing/2014/main" id="{1B66F398-69A1-4E4D-9D1D-95BA8EC22BCF}"/>
              </a:ext>
            </a:extLst>
          </p:cNvPr>
          <p:cNvSpPr/>
          <p:nvPr/>
        </p:nvSpPr>
        <p:spPr>
          <a:xfrm>
            <a:off x="838200" y="360425"/>
            <a:ext cx="10515600" cy="1595630"/>
          </a:xfrm>
          <a:prstGeom prst="rect">
            <a:avLst/>
          </a:prstGeom>
        </p:spPr>
        <p:txBody>
          <a:bodyPr wrap="square">
            <a:spAutoFit/>
          </a:bodyPr>
          <a:lstStyle/>
          <a:p>
            <a:pPr eaLnBrk="1" hangingPunct="1">
              <a:lnSpc>
                <a:spcPct val="115000"/>
              </a:lnSpc>
              <a:spcBef>
                <a:spcPts val="0"/>
              </a:spcBef>
              <a:spcAft>
                <a:spcPts val="1000"/>
              </a:spcAft>
            </a:pP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What happened?</a:t>
            </a:r>
          </a:p>
          <a:p>
            <a:pPr eaLnBrk="1" hangingPunct="1">
              <a:lnSpc>
                <a:spcPct val="115000"/>
              </a:lnSpc>
              <a:spcBef>
                <a:spcPts val="0"/>
              </a:spcBef>
              <a:spcAft>
                <a:spcPts val="1000"/>
              </a:spcAft>
            </a:pP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Early and longstanding recognition of the importance</a:t>
            </a:r>
          </a:p>
          <a:p>
            <a:pPr eaLnBrk="1" hangingPunct="1">
              <a:lnSpc>
                <a:spcPct val="115000"/>
              </a:lnSpc>
              <a:spcBef>
                <a:spcPts val="0"/>
              </a:spcBef>
              <a:spcAft>
                <a:spcPts val="1000"/>
              </a:spcAft>
            </a:pPr>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of multiple permeability pathways was lost.</a:t>
            </a:r>
            <a:endParaRPr lang="en-US" b="1" dirty="0">
              <a:solidFill>
                <a:srgbClr val="F8DD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C155750-B1A7-4103-A735-368B3F7591AC}"/>
              </a:ext>
            </a:extLst>
          </p:cNvPr>
          <p:cNvSpPr/>
          <p:nvPr/>
        </p:nvSpPr>
        <p:spPr>
          <a:xfrm>
            <a:off x="7772400" y="5917725"/>
            <a:ext cx="1624355" cy="461665"/>
          </a:xfrm>
          <a:prstGeom prst="rect">
            <a:avLst/>
          </a:prstGeom>
        </p:spPr>
        <p:txBody>
          <a:bodyPr wrap="none">
            <a:spAutoFit/>
          </a:bodyPr>
          <a:lstStyle/>
          <a:p>
            <a:r>
              <a:rPr lang="en-US" b="1" dirty="0">
                <a:solidFill>
                  <a:srgbClr val="F8DDFF"/>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Toth 1963</a:t>
            </a:r>
            <a:endParaRPr lang="en-US" dirty="0"/>
          </a:p>
        </p:txBody>
      </p:sp>
      <p:pic>
        <p:nvPicPr>
          <p:cNvPr id="5" name="Picture 4">
            <a:extLst>
              <a:ext uri="{FF2B5EF4-FFF2-40B4-BE49-F238E27FC236}">
                <a16:creationId xmlns:a16="http://schemas.microsoft.com/office/drawing/2014/main" id="{8022AF49-6326-4B3F-A14B-45D069C021A9}"/>
              </a:ext>
            </a:extLst>
          </p:cNvPr>
          <p:cNvPicPr>
            <a:picLocks noChangeAspect="1"/>
          </p:cNvPicPr>
          <p:nvPr/>
        </p:nvPicPr>
        <p:blipFill>
          <a:blip r:embed="rId4"/>
          <a:stretch>
            <a:fillRect/>
          </a:stretch>
        </p:blipFill>
        <p:spPr>
          <a:xfrm>
            <a:off x="838200" y="2560506"/>
            <a:ext cx="2895600" cy="3937069"/>
          </a:xfrm>
          <a:prstGeom prst="rect">
            <a:avLst/>
          </a:prstGeom>
        </p:spPr>
      </p:pic>
    </p:spTree>
    <p:extLst>
      <p:ext uri="{BB962C8B-B14F-4D97-AF65-F5344CB8AC3E}">
        <p14:creationId xmlns:p14="http://schemas.microsoft.com/office/powerpoint/2010/main" val="4007114711"/>
      </p:ext>
    </p:extLst>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EEAB3603307D4F9E2B37A1799746A6" ma:contentTypeVersion="14" ma:contentTypeDescription="Create a new document." ma:contentTypeScope="" ma:versionID="bde77ac65cbb771c205424bfa32fa2b5">
  <xsd:schema xmlns:xsd="http://www.w3.org/2001/XMLSchema" xmlns:xs="http://www.w3.org/2001/XMLSchema" xmlns:p="http://schemas.microsoft.com/office/2006/metadata/properties" xmlns:ns2="92c2c90f-ec0f-479b-8be6-cc55420959ca" xmlns:ns3="464332b6-5e26-469b-bc78-a668ade92207" targetNamespace="http://schemas.microsoft.com/office/2006/metadata/properties" ma:root="true" ma:fieldsID="5acc492931e4b9cd5086b98017cd3d58" ns2:_="" ns3:_="">
    <xsd:import namespace="92c2c90f-ec0f-479b-8be6-cc55420959ca"/>
    <xsd:import namespace="464332b6-5e26-469b-bc78-a668ade92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c2c90f-ec0f-479b-8be6-cc55420959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d2d8785-c121-4c5a-8934-b7a009f0201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4332b6-5e26-469b-bc78-a668ade9220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11e9c4e-0b8f-4039-b538-b4a4fb5c31bf}" ma:internalName="TaxCatchAll" ma:showField="CatchAllData" ma:web="464332b6-5e26-469b-bc78-a668ade922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2c2c90f-ec0f-479b-8be6-cc55420959ca">
      <Terms xmlns="http://schemas.microsoft.com/office/infopath/2007/PartnerControls"/>
    </lcf76f155ced4ddcb4097134ff3c332f>
    <TaxCatchAll xmlns="464332b6-5e26-469b-bc78-a668ade92207" xsi:nil="true"/>
  </documentManagement>
</p:properties>
</file>

<file path=customXml/itemProps1.xml><?xml version="1.0" encoding="utf-8"?>
<ds:datastoreItem xmlns:ds="http://schemas.openxmlformats.org/officeDocument/2006/customXml" ds:itemID="{63D2ADFB-9EF1-47C3-B5CA-D5107705C290}"/>
</file>

<file path=customXml/itemProps2.xml><?xml version="1.0" encoding="utf-8"?>
<ds:datastoreItem xmlns:ds="http://schemas.openxmlformats.org/officeDocument/2006/customXml" ds:itemID="{EC7E618B-8099-41BD-A4DA-1FE7A63D3A6E}"/>
</file>

<file path=customXml/itemProps3.xml><?xml version="1.0" encoding="utf-8"?>
<ds:datastoreItem xmlns:ds="http://schemas.openxmlformats.org/officeDocument/2006/customXml" ds:itemID="{81C76012-EF67-482C-B357-9BD076C2B66E}"/>
</file>

<file path=docProps/app.xml><?xml version="1.0" encoding="utf-8"?>
<Properties xmlns="http://schemas.openxmlformats.org/officeDocument/2006/extended-properties" xmlns:vt="http://schemas.openxmlformats.org/officeDocument/2006/docPropsVTypes">
  <TotalTime>9309</TotalTime>
  <Words>783</Words>
  <Application>Microsoft Office PowerPoint</Application>
  <PresentationFormat>Widescreen</PresentationFormat>
  <Paragraphs>101</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vt:lpstr>
      <vt:lpstr>Constantia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Aquifers</vt:lpstr>
      <vt:lpstr>PowerPoint Presentation</vt:lpstr>
      <vt:lpstr>PowerPoint Presentation</vt:lpstr>
      <vt:lpstr>PowerPoint Presentation</vt:lpstr>
      <vt:lpstr>Challenges</vt:lpstr>
      <vt:lpstr>PowerPoint Presentation</vt:lpstr>
      <vt:lpstr>Computers are just a tool</vt:lpstr>
    </vt:vector>
  </TitlesOfParts>
  <Company>Minnesota Geological Survey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Influence of Ground Water on the Lakes of the Carnelian-Marine Watershed District</dc:title>
  <dc:creator>dsetterh</dc:creator>
  <cp:lastModifiedBy>Scott Alexander</cp:lastModifiedBy>
  <cp:revision>351</cp:revision>
  <dcterms:created xsi:type="dcterms:W3CDTF">2001-10-08T19:25:38Z</dcterms:created>
  <dcterms:modified xsi:type="dcterms:W3CDTF">2026-04-17T21:17:18Z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0x0101007FEEAB3603307D4F9E2B37A1799746A6</vt:lpwstr>
  </property>
</Properties>
</file>