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BC63B-486B-6A75-975F-EE89A324D274}" v="687" dt="2026-04-16T17:35:21.230"/>
    <p1510:client id="{4CF9B5BE-7C52-BB64-81A5-199693F80B6D}" v="46" dt="2026-04-16T21:07:42.073"/>
    <p1510:client id="{527C1DA6-807C-120D-70E0-429CDC69E8B4}" v="35" dt="2026-04-16T14:41:35.644"/>
    <p1510:client id="{C4DF308C-0334-90D4-0AD1-BF448B04A536}" v="8" dt="2026-04-16T21:13:10.098"/>
    <p1510:client id="{E679C14B-58D7-92FD-73FA-326883F0492F}" v="366" dt="2026-04-16T17:58:05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FF25-23E4-4154-B3DD-48085B369336}" type="datetimeFigureOut"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7A6-6F7F-42C0-A09F-C0C36FD492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8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dnr.state.mn.us/waters/groundwater_section/mapping/mha/hg02_report.pdf" TargetMode="External"/><Relationship Id="rId7" Type="http://schemas.openxmlformats.org/officeDocument/2006/relationships/hyperlink" Target="https://files.dnr.state.mn.us/waters/groundwater_section/mapping/provinces/2021-provinces.pdf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ngs-umn.opendata.arcgis.com/maps/UMN::depth-to-bedrock-vs-bedrock-topography/explore?location=46.130766%2C-93.213767%2C5&amp;path=" TargetMode="External"/><Relationship Id="rId5" Type="http://schemas.openxmlformats.org/officeDocument/2006/relationships/hyperlink" Target="https://www.dnr.state.mn.us/waters/groundwater_section/mapping/provinces.html" TargetMode="External"/><Relationship Id="rId4" Type="http://schemas.openxmlformats.org/officeDocument/2006/relationships/hyperlink" Target="https://www.dnr.state.mn.us/waters/groundwater_section/mapping/mn-hydro-atlas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DD3B1-B87A-3A73-F245-C499F913D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0D1CD-468E-5F36-573F-9D4DBDD25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32C904-2618-0122-86BE-5D3C2A481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https://files.dnr.state.mn.us/waters/groundwater_section/mapping/mha/hg02_report.pdf</a:t>
            </a:r>
            <a:endParaRPr lang="en-US"/>
          </a:p>
          <a:p>
            <a:r>
              <a:rPr lang="en-US">
                <a:hlinkClick r:id="rId4"/>
              </a:rPr>
              <a:t>https://www.dnr.state.mn.us/waters/groundwater_section/mapping/mn-hydro-atlas.html</a:t>
            </a:r>
            <a:r>
              <a:rPr lang="en-US"/>
              <a:t> </a:t>
            </a:r>
          </a:p>
          <a:p>
            <a:r>
              <a:rPr lang="en-US">
                <a:hlinkClick r:id="rId5"/>
              </a:rPr>
              <a:t>https://www.dnr.state.mn.us/waters/groundwater_section/mapping/provinces.html</a:t>
            </a:r>
            <a:r>
              <a:rPr lang="en-US"/>
              <a:t> </a:t>
            </a:r>
          </a:p>
          <a:p>
            <a:r>
              <a:rPr lang="en-US">
                <a:hlinkClick r:id="rId6"/>
              </a:rPr>
              <a:t>https://mngs-umn.opendata.arcgis.com/maps/UMN::depth-to-bedrock-vs-bedrock-topography/explore?location=46.130766%2C-93.213767%2C5&amp;path=</a:t>
            </a:r>
            <a:r>
              <a:rPr lang="en-US"/>
              <a:t> </a:t>
            </a:r>
            <a:r>
              <a:rPr lang="en-US">
                <a:solidFill>
                  <a:srgbClr val="4C4C4C"/>
                </a:solidFill>
                <a:highlight>
                  <a:srgbClr val="F8F8F8"/>
                </a:highlight>
              </a:rPr>
              <a:t>This map displays Minnesota's bedrock topography (elevation surface) and the depth (thickness of glacial till) under ground surface elevation. </a:t>
            </a:r>
          </a:p>
          <a:p>
            <a:r>
              <a:rPr lang="en-US">
                <a:hlinkClick r:id="rId7"/>
              </a:rPr>
              <a:t>https://files.dnr.state.mn.us/waters/groundwater_section/mapping/provinces/2021-provinces.pdf</a:t>
            </a:r>
            <a:r>
              <a:rPr lang="en-US"/>
              <a:t> 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F1625-F54F-DE4B-D3FF-B92384C08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CE7A6-6F7F-42C0-A09F-C0C36FD492F1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70016443" TargetMode="External"/><Relationship Id="rId2" Type="http://schemas.openxmlformats.org/officeDocument/2006/relationships/hyperlink" Target="https://www.dnr.state.mn.us/waters/groundwater_section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7FFF3-0DA3-3328-F67F-D560FD70D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EA311F5E-5AA0-9AE7-B1B8-DB9263630E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174" t="80417" r="537" b="16303"/>
          <a:stretch>
            <a:fillRect/>
          </a:stretch>
        </p:blipFill>
        <p:spPr>
          <a:xfrm>
            <a:off x="11375094" y="5392976"/>
            <a:ext cx="770901" cy="120137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79CFB45-6AE2-84D0-D2D3-E3B642C09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4453" y="34455"/>
            <a:ext cx="10042894" cy="16820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>
                <a:solidFill>
                  <a:srgbClr val="FFFFFF"/>
                </a:solidFill>
                <a:latin typeface="Times New Roman"/>
                <a:cs typeface="Times New Roman"/>
              </a:rPr>
              <a:t>Understanding Groundwater Discharge in Northeastern Minnesota </a:t>
            </a:r>
            <a:endParaRPr lang="en-US" sz="280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61B656-F91B-01C8-5532-40A5AE81E952}"/>
              </a:ext>
            </a:extLst>
          </p:cNvPr>
          <p:cNvSpPr txBox="1">
            <a:spLocks/>
          </p:cNvSpPr>
          <p:nvPr/>
        </p:nvSpPr>
        <p:spPr>
          <a:xfrm>
            <a:off x="2158696" y="469015"/>
            <a:ext cx="7595420" cy="5742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rgbClr val="FFFFFF"/>
                </a:solidFill>
                <a:latin typeface="Times New Roman"/>
                <a:cs typeface="Times New Roman"/>
              </a:rPr>
              <a:t>Mikell Schoonover, Dr. Carl Isaacson, Dr. Miriam Rios - Sanchez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091BE6-497B-5FC5-7C56-1F8ACB10DEB2}"/>
              </a:ext>
            </a:extLst>
          </p:cNvPr>
          <p:cNvSpPr txBox="1"/>
          <p:nvPr/>
        </p:nvSpPr>
        <p:spPr>
          <a:xfrm rot="10800000" flipV="1">
            <a:off x="5926035" y="6554448"/>
            <a:ext cx="623119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 New Roman"/>
              </a:rPr>
              <a:t>Fig 2. General Bedrock Geology Map with Study Sites 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189E5-5EA7-9D1C-EFF7-7F1977C9377B}"/>
              </a:ext>
            </a:extLst>
          </p:cNvPr>
          <p:cNvSpPr txBox="1"/>
          <p:nvPr/>
        </p:nvSpPr>
        <p:spPr>
          <a:xfrm>
            <a:off x="2766245" y="5394308"/>
            <a:ext cx="309146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FFFFFF"/>
                </a:solidFill>
                <a:latin typeface="Times New Roman"/>
              </a:rPr>
              <a:t>Fig 1. Surficial Geology Map with Study Sites </a:t>
            </a:r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8" name="Picture 7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93F55CD1-CE9A-44C7-0FFF-6F79F1B285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65" t="-340" r="574" b="15487"/>
          <a:stretch>
            <a:fillRect/>
          </a:stretch>
        </p:blipFill>
        <p:spPr>
          <a:xfrm>
            <a:off x="5929583" y="757279"/>
            <a:ext cx="6218424" cy="4636573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CA19ED5-E118-26A1-AA91-7CCDBDDC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09" t="18325" r="7026" b="27731"/>
          <a:stretch>
            <a:fillRect/>
          </a:stretch>
        </p:blipFill>
        <p:spPr>
          <a:xfrm>
            <a:off x="5936263" y="5385443"/>
            <a:ext cx="5113272" cy="1218683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EA2BE28-5547-E738-DC0A-927646AB9E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06" t="76685" r="76471" b="10146"/>
          <a:stretch>
            <a:fillRect/>
          </a:stretch>
        </p:blipFill>
        <p:spPr>
          <a:xfrm>
            <a:off x="10459762" y="5394577"/>
            <a:ext cx="1162157" cy="297528"/>
          </a:xfrm>
          <a:prstGeom prst="rect">
            <a:avLst/>
          </a:prstGeom>
        </p:spPr>
      </p:pic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D2C356-A5A9-8027-CA99-C2C8DCE591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222" t="73455" r="57255" b="8439"/>
          <a:stretch>
            <a:fillRect/>
          </a:stretch>
        </p:blipFill>
        <p:spPr>
          <a:xfrm>
            <a:off x="10458895" y="5655831"/>
            <a:ext cx="1167737" cy="409019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C069051-3B94-29E7-0C4A-7A69B735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67" t="70782" r="38072" b="5350"/>
          <a:stretch>
            <a:fillRect/>
          </a:stretch>
        </p:blipFill>
        <p:spPr>
          <a:xfrm>
            <a:off x="10460488" y="6060772"/>
            <a:ext cx="1152897" cy="539223"/>
          </a:xfrm>
          <a:prstGeom prst="rect">
            <a:avLst/>
          </a:prstGeom>
        </p:spPr>
      </p:pic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E2C51BC7-215F-ED67-0643-2DFB68960D76}"/>
              </a:ext>
            </a:extLst>
          </p:cNvPr>
          <p:cNvSpPr/>
          <p:nvPr/>
        </p:nvSpPr>
        <p:spPr>
          <a:xfrm>
            <a:off x="8334558" y="1235853"/>
            <a:ext cx="326842" cy="3014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3E832C37-7CFA-9002-321D-2DB9E2F719CC}"/>
              </a:ext>
            </a:extLst>
          </p:cNvPr>
          <p:cNvSpPr/>
          <p:nvPr/>
        </p:nvSpPr>
        <p:spPr>
          <a:xfrm>
            <a:off x="7777504" y="1787294"/>
            <a:ext cx="326842" cy="3014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7F75C9B-EC84-13A0-3248-42862CCAEA9B}"/>
              </a:ext>
            </a:extLst>
          </p:cNvPr>
          <p:cNvSpPr/>
          <p:nvPr/>
        </p:nvSpPr>
        <p:spPr>
          <a:xfrm>
            <a:off x="7263970" y="1655311"/>
            <a:ext cx="326842" cy="2891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C729220A-28CD-50B5-7804-3F8C96F1C255}"/>
              </a:ext>
            </a:extLst>
          </p:cNvPr>
          <p:cNvSpPr/>
          <p:nvPr/>
        </p:nvSpPr>
        <p:spPr>
          <a:xfrm>
            <a:off x="6471683" y="1081474"/>
            <a:ext cx="326842" cy="3014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id="{0F8C0E94-B579-8F0B-894E-3FC941AD68F4}"/>
              </a:ext>
            </a:extLst>
          </p:cNvPr>
          <p:cNvSpPr/>
          <p:nvPr/>
        </p:nvSpPr>
        <p:spPr>
          <a:xfrm>
            <a:off x="10385508" y="4786200"/>
            <a:ext cx="326842" cy="2891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1" name="Picture 30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E66968B0-C670-A491-5DC4-FB14AB165B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543" t="182" r="2024" b="10727"/>
          <a:stretch>
            <a:fillRect/>
          </a:stretch>
        </p:blipFill>
        <p:spPr>
          <a:xfrm>
            <a:off x="439228" y="766906"/>
            <a:ext cx="5409470" cy="4173913"/>
          </a:xfrm>
          <a:prstGeom prst="rect">
            <a:avLst/>
          </a:prstGeom>
        </p:spPr>
      </p:pic>
      <p:pic>
        <p:nvPicPr>
          <p:cNvPr id="32" name="Picture 31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06D13356-FB10-F6C0-8106-3465FFBD488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468" t="87273" r="56056" b="2207"/>
          <a:stretch>
            <a:fillRect/>
          </a:stretch>
        </p:blipFill>
        <p:spPr>
          <a:xfrm>
            <a:off x="2747322" y="4856717"/>
            <a:ext cx="2256234" cy="537987"/>
          </a:xfrm>
          <a:prstGeom prst="rect">
            <a:avLst/>
          </a:prstGeom>
        </p:spPr>
      </p:pic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A6A1F8E-49FD-469F-1EA5-D4B07379B8FC}"/>
              </a:ext>
            </a:extLst>
          </p:cNvPr>
          <p:cNvSpPr/>
          <p:nvPr/>
        </p:nvSpPr>
        <p:spPr>
          <a:xfrm>
            <a:off x="2582387" y="1245146"/>
            <a:ext cx="326842" cy="3014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7AE23FD0-D235-8657-B98F-EA238D7A2369}"/>
              </a:ext>
            </a:extLst>
          </p:cNvPr>
          <p:cNvSpPr/>
          <p:nvPr/>
        </p:nvSpPr>
        <p:spPr>
          <a:xfrm>
            <a:off x="2090382" y="1787294"/>
            <a:ext cx="326842" cy="3014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AD3C216D-80FC-FC5A-B058-8286271EEE74}"/>
              </a:ext>
            </a:extLst>
          </p:cNvPr>
          <p:cNvSpPr/>
          <p:nvPr/>
        </p:nvSpPr>
        <p:spPr>
          <a:xfrm>
            <a:off x="1641897" y="1655311"/>
            <a:ext cx="326842" cy="2891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C9395B0E-E807-D3D0-2B52-AE6209584D82}"/>
              </a:ext>
            </a:extLst>
          </p:cNvPr>
          <p:cNvSpPr/>
          <p:nvPr/>
        </p:nvSpPr>
        <p:spPr>
          <a:xfrm>
            <a:off x="961122" y="1090767"/>
            <a:ext cx="326842" cy="30147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9CE4C3B6-0249-594F-9742-071291E0154E}"/>
              </a:ext>
            </a:extLst>
          </p:cNvPr>
          <p:cNvSpPr/>
          <p:nvPr/>
        </p:nvSpPr>
        <p:spPr>
          <a:xfrm>
            <a:off x="4484654" y="4172882"/>
            <a:ext cx="326842" cy="289189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2" name="Picture 41" descr="Minnesota Groundwater Provinces map">
            <a:extLst>
              <a:ext uri="{FF2B5EF4-FFF2-40B4-BE49-F238E27FC236}">
                <a16:creationId xmlns:a16="http://schemas.microsoft.com/office/drawing/2014/main" id="{1B6AD7E1-DCFD-A34E-0B11-FE29B5D1F2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744" t="-580" r="798" b="21625"/>
          <a:stretch>
            <a:fillRect/>
          </a:stretch>
        </p:blipFill>
        <p:spPr>
          <a:xfrm>
            <a:off x="126068" y="4242233"/>
            <a:ext cx="2615043" cy="24685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5" name="Picture 4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3435267A-6F67-33BC-98B5-979D4A766A4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5" t="7042" r="5096" b="1692"/>
          <a:stretch>
            <a:fillRect/>
          </a:stretch>
        </p:blipFill>
        <p:spPr>
          <a:xfrm>
            <a:off x="126790" y="6281207"/>
            <a:ext cx="2631377" cy="5381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928A6C2-5C8F-93BE-31B1-4FB3C35D7635}"/>
              </a:ext>
            </a:extLst>
          </p:cNvPr>
          <p:cNvSpPr txBox="1"/>
          <p:nvPr/>
        </p:nvSpPr>
        <p:spPr>
          <a:xfrm>
            <a:off x="2030070" y="4988405"/>
            <a:ext cx="245896" cy="180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53" name="Picture 52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939C1959-4B7E-8870-CC37-CEEF4E4D9C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7548" t="87106" r="56198" b="1869"/>
          <a:stretch>
            <a:fillRect/>
          </a:stretch>
        </p:blipFill>
        <p:spPr>
          <a:xfrm>
            <a:off x="3286297" y="4838925"/>
            <a:ext cx="1095464" cy="563786"/>
          </a:xfrm>
          <a:prstGeom prst="rect">
            <a:avLst/>
          </a:prstGeom>
        </p:spPr>
      </p:pic>
      <p:pic>
        <p:nvPicPr>
          <p:cNvPr id="52" name="Picture 51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1BD7F4C8-0433-0126-6639-110C588424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6759" t="88686" r="26256" b="2130"/>
          <a:stretch>
            <a:fillRect/>
          </a:stretch>
        </p:blipFill>
        <p:spPr>
          <a:xfrm>
            <a:off x="4030712" y="4923323"/>
            <a:ext cx="1818780" cy="469707"/>
          </a:xfrm>
          <a:prstGeom prst="rect">
            <a:avLst/>
          </a:prstGeom>
        </p:spPr>
      </p:pic>
      <p:pic>
        <p:nvPicPr>
          <p:cNvPr id="54" name="Picture 53" descr="A map of geological formations&#10;&#10;AI-generated content may be incorrect.">
            <a:extLst>
              <a:ext uri="{FF2B5EF4-FFF2-40B4-BE49-F238E27FC236}">
                <a16:creationId xmlns:a16="http://schemas.microsoft.com/office/drawing/2014/main" id="{172E3F93-4E60-115A-ABD7-7B806A72EC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000" t="88880" r="20690" b="1935"/>
          <a:stretch>
            <a:fillRect/>
          </a:stretch>
        </p:blipFill>
        <p:spPr>
          <a:xfrm>
            <a:off x="4802004" y="4923992"/>
            <a:ext cx="1031912" cy="46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2DFA0-CE2A-E62F-6032-A8167C8F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908" y="1319186"/>
            <a:ext cx="3512407" cy="63993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/>
                <a:cs typeface="Times New Roman"/>
              </a:rPr>
              <a:t>References</a:t>
            </a:r>
            <a:r>
              <a:rPr lang="en-US" sz="2800">
                <a:solidFill>
                  <a:schemeClr val="bg1"/>
                </a:solidFill>
                <a:latin typeface="Aptos Display"/>
                <a:cs typeface="Times New Roman"/>
              </a:rPr>
              <a:t>: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1C1BF3-EA62-1D7F-3BF5-E94CFF8315D4}"/>
              </a:ext>
            </a:extLst>
          </p:cNvPr>
          <p:cNvSpPr txBox="1"/>
          <p:nvPr/>
        </p:nvSpPr>
        <p:spPr>
          <a:xfrm>
            <a:off x="7674469" y="2083599"/>
            <a:ext cx="4511862" cy="4616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-457200"/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Minnesota Department of Natural Resources (n.d.). Groundwater section. </a:t>
            </a:r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https://www.dnr.state.mn.us/waters/groundwater_section/index.html</a:t>
            </a:r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Barry, John &amp; Walsh, James &amp; Runkel, Anthony &amp; Aley, Thomas. (2023). Identifying Recharge and Flow in Fractured Crystalline Rock Using Karst Characterization Methods. ResearchGate. </a:t>
            </a:r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https://www.researchgate.net/publication/370016443</a:t>
            </a:r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 </a:t>
            </a:r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Carleton Hydrogeology Research. (2026, January 21). Surveying Springs in the Driftless [</a:t>
            </a:r>
            <a:r>
              <a:rPr lang="en-US" sz="1400" err="1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StoryMap</a:t>
            </a:r>
            <a:r>
              <a:rPr lang="en-US" sz="1400">
                <a:solidFill>
                  <a:schemeClr val="bg1"/>
                </a:solidFill>
                <a:latin typeface="Times New Roman"/>
                <a:ea typeface="+mn-lt"/>
                <a:cs typeface="Times New Roman"/>
              </a:rPr>
              <a:t>].Esri. https://storymaps.arcgis.com/stories/9a1038096f134ab98be269f8004fe416   </a:t>
            </a:r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r>
              <a:rPr lang="en-US" sz="1400">
                <a:solidFill>
                  <a:schemeClr val="bg1"/>
                </a:solidFill>
                <a:latin typeface="Times New Roman"/>
                <a:cs typeface="Times New Roman"/>
              </a:rPr>
              <a:t>Special thanks to John Barry, Chloe Fandel, Mike Sibley, Thomas </a:t>
            </a:r>
            <a:r>
              <a:rPr lang="en-US" sz="1400" err="1">
                <a:solidFill>
                  <a:schemeClr val="bg1"/>
                </a:solidFill>
                <a:latin typeface="Times New Roman"/>
                <a:cs typeface="Times New Roman"/>
              </a:rPr>
              <a:t>Boitz</a:t>
            </a:r>
            <a:r>
              <a:rPr lang="en-US" sz="1400">
                <a:solidFill>
                  <a:schemeClr val="bg1"/>
                </a:solidFill>
                <a:latin typeface="Times New Roman"/>
                <a:cs typeface="Times New Roman"/>
              </a:rPr>
              <a:t>, Ken </a:t>
            </a:r>
            <a:r>
              <a:rPr lang="en-US" sz="1400" err="1">
                <a:solidFill>
                  <a:schemeClr val="bg1"/>
                </a:solidFill>
                <a:latin typeface="Times New Roman"/>
                <a:cs typeface="Times New Roman"/>
              </a:rPr>
              <a:t>Hupila</a:t>
            </a:r>
            <a:r>
              <a:rPr lang="en-US" sz="1400">
                <a:solidFill>
                  <a:schemeClr val="bg1"/>
                </a:solidFill>
                <a:latin typeface="Times New Roman"/>
                <a:cs typeface="Times New Roman"/>
              </a:rPr>
              <a:t>, and Brett Snitker for their time, support and encouragement.  </a:t>
            </a:r>
          </a:p>
          <a:p>
            <a:pPr indent="-457200"/>
            <a:endParaRPr lang="en-US" sz="14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indent="-457200"/>
            <a:r>
              <a:rPr lang="en-US" sz="14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7" name="Picture 6" descr="A logo with trees and dna&#10;&#10;AI-generated content may be incorrect.">
            <a:extLst>
              <a:ext uri="{FF2B5EF4-FFF2-40B4-BE49-F238E27FC236}">
                <a16:creationId xmlns:a16="http://schemas.microsoft.com/office/drawing/2014/main" id="{FF1ED979-9819-D138-150D-C66A6F842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66" y="3994519"/>
            <a:ext cx="2501081" cy="2511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13DCC-2E5A-0291-61B3-25BD7D1A6CD4}"/>
              </a:ext>
            </a:extLst>
          </p:cNvPr>
          <p:cNvSpPr txBox="1"/>
          <p:nvPr/>
        </p:nvSpPr>
        <p:spPr>
          <a:xfrm>
            <a:off x="3966510" y="280233"/>
            <a:ext cx="2949678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0" i="0" u="none" strike="noStrike" baseline="0">
                <a:solidFill>
                  <a:srgbClr val="FFFFFF"/>
                </a:solidFill>
                <a:latin typeface="Times New Roman"/>
              </a:rPr>
              <a:t>Thank you! 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12" name="Picture 11" descr="A map of the state of arizona&#10;&#10;AI-generated content may be incorrect.">
            <a:extLst>
              <a:ext uri="{FF2B5EF4-FFF2-40B4-BE49-F238E27FC236}">
                <a16:creationId xmlns:a16="http://schemas.microsoft.com/office/drawing/2014/main" id="{638F5E67-ADC2-7521-D4D0-A20B4CB539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443" t="2998" r="5430" b="14638"/>
          <a:stretch>
            <a:fillRect/>
          </a:stretch>
        </p:blipFill>
        <p:spPr>
          <a:xfrm>
            <a:off x="3437492" y="1322544"/>
            <a:ext cx="4023986" cy="5238479"/>
          </a:xfrm>
          <a:prstGeom prst="rect">
            <a:avLst/>
          </a:prstGeom>
        </p:spPr>
      </p:pic>
      <p:pic>
        <p:nvPicPr>
          <p:cNvPr id="4" name="Picture 3" descr="Bemidji State to offer first equity certificate in Minnesota State system  of colleges">
            <a:extLst>
              <a:ext uri="{FF2B5EF4-FFF2-40B4-BE49-F238E27FC236}">
                <a16:creationId xmlns:a16="http://schemas.microsoft.com/office/drawing/2014/main" id="{13C42E1B-EDE8-CBAF-2E33-9ECB144AD57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400" r="11200" b="595"/>
          <a:stretch>
            <a:fillRect/>
          </a:stretch>
        </p:blipFill>
        <p:spPr>
          <a:xfrm>
            <a:off x="308774" y="1316299"/>
            <a:ext cx="2487343" cy="20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80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EEAB3603307D4F9E2B37A1799746A6" ma:contentTypeVersion="14" ma:contentTypeDescription="Create a new document." ma:contentTypeScope="" ma:versionID="bde77ac65cbb771c205424bfa32fa2b5">
  <xsd:schema xmlns:xsd="http://www.w3.org/2001/XMLSchema" xmlns:xs="http://www.w3.org/2001/XMLSchema" xmlns:p="http://schemas.microsoft.com/office/2006/metadata/properties" xmlns:ns2="92c2c90f-ec0f-479b-8be6-cc55420959ca" xmlns:ns3="464332b6-5e26-469b-bc78-a668ade92207" targetNamespace="http://schemas.microsoft.com/office/2006/metadata/properties" ma:root="true" ma:fieldsID="5acc492931e4b9cd5086b98017cd3d58" ns2:_="" ns3:_="">
    <xsd:import namespace="92c2c90f-ec0f-479b-8be6-cc55420959ca"/>
    <xsd:import namespace="464332b6-5e26-469b-bc78-a668ade922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2c90f-ec0f-479b-8be6-cc5542095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d2d8785-c121-4c5a-8934-b7a009f02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4332b6-5e26-469b-bc78-a668ade9220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1e9c4e-0b8f-4039-b538-b4a4fb5c31bf}" ma:internalName="TaxCatchAll" ma:showField="CatchAllData" ma:web="464332b6-5e26-469b-bc78-a668ade922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c2c90f-ec0f-479b-8be6-cc55420959ca">
      <Terms xmlns="http://schemas.microsoft.com/office/infopath/2007/PartnerControls"/>
    </lcf76f155ced4ddcb4097134ff3c332f>
    <TaxCatchAll xmlns="464332b6-5e26-469b-bc78-a668ade92207" xsi:nil="true"/>
  </documentManagement>
</p:properties>
</file>

<file path=customXml/itemProps1.xml><?xml version="1.0" encoding="utf-8"?>
<ds:datastoreItem xmlns:ds="http://schemas.openxmlformats.org/officeDocument/2006/customXml" ds:itemID="{A0849665-739D-48AB-B19E-7803504C469B}"/>
</file>

<file path=customXml/itemProps2.xml><?xml version="1.0" encoding="utf-8"?>
<ds:datastoreItem xmlns:ds="http://schemas.openxmlformats.org/officeDocument/2006/customXml" ds:itemID="{A0FFE1AD-55E3-43B9-8426-AFD6772EE42A}"/>
</file>

<file path=customXml/itemProps3.xml><?xml version="1.0" encoding="utf-8"?>
<ds:datastoreItem xmlns:ds="http://schemas.openxmlformats.org/officeDocument/2006/customXml" ds:itemID="{2EC76EC0-07A3-46F3-9F32-BC4C338C140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References: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37</cp:revision>
  <dcterms:created xsi:type="dcterms:W3CDTF">2026-04-08T14:41:20Z</dcterms:created>
  <dcterms:modified xsi:type="dcterms:W3CDTF">2026-04-16T21:13:29Z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0x0101007FEEAB3603307D4F9E2B37A1799746A6</vt:lpwstr>
  </property>
</Properties>
</file>