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67" r:id="rId3"/>
    <p:sldId id="26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14" autoAdjust="0"/>
  </p:normalViewPr>
  <p:slideViewPr>
    <p:cSldViewPr snapToGrid="0">
      <p:cViewPr>
        <p:scale>
          <a:sx n="100" d="100"/>
          <a:sy n="100" d="100"/>
        </p:scale>
        <p:origin x="72" y="-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C921A-0C29-4727-81F8-869E6E5786E1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76D95-6F82-4184-B9F5-F3E31E5A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3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76D95-6F82-4184-B9F5-F3E31E5ACD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58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Public data: DEM (which provides TWI and TPI-based landform classification, DTW (from DNR, either state- or county-wide), soil Ksat (from SSURGO)</a:t>
            </a:r>
          </a:p>
          <a:p>
            <a:r>
              <a:rPr lang="en-US" dirty="0"/>
              <a:t>Literature or public data: K, psi, delta</a:t>
            </a:r>
          </a:p>
          <a:p>
            <a:r>
              <a:rPr lang="en-US" dirty="0"/>
              <a:t>Operational parameters: time, and basin area (user defined)</a:t>
            </a:r>
          </a:p>
          <a:p>
            <a:r>
              <a:rPr lang="en-US" dirty="0"/>
              <a:t>Notes DEM cell size has trade-off: smaller leads to better classification but takes significantly longer (hours for county-wide 3m)</a:t>
            </a:r>
          </a:p>
          <a:p>
            <a:r>
              <a:rPr lang="en-US" dirty="0"/>
              <a:t>Note that K, psi, delta can also be obtained with field data for more accurate estimation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76D95-6F82-4184-B9F5-F3E31E5ACD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30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B57BB-37A0-935C-B0DC-CE0623053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2E922F-0BE8-8873-F9EB-444E23FBB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C4AAB-738A-5577-058B-8B14DCC32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5546-C9CE-4153-B71F-D1A0D6D49B86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F45B8-94FE-76CC-43F0-F598623BA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AB64D-14E6-96C4-AADE-600BD46B9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7EA00-3F0E-4564-9F0E-4080BA65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62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1AE6A-47D4-6171-E41E-3C91DC112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DEAE6E-B747-1289-1C7E-E378D415A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259F3-CE19-0C7B-C72F-B567D8248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5546-C9CE-4153-B71F-D1A0D6D49B86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89C8E-1052-A02A-8B1E-49C97928C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E1BE2-D257-FD9A-604B-6881D959D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7EA00-3F0E-4564-9F0E-4080BA65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05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198ADB-A9C0-31A0-20F0-BFD95C7853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BBEC7B-1DF8-E199-1DD0-B80616E62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43232-B449-D7D4-ACD9-3C2D6AD19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5546-C9CE-4153-B71F-D1A0D6D49B86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DBA29-7193-F695-972F-347EB0C5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DC0CF-1A1B-7493-4E39-D602EE743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7EA00-3F0E-4564-9F0E-4080BA65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98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E777A-5529-BF91-4E7D-03CAADB79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37576-30E3-890D-70CF-711DBA612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496E4-81AE-D436-FFD4-06505B41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5546-C9CE-4153-B71F-D1A0D6D49B86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F43C9-C1B1-AB02-B676-72705297D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7BD45-EFAC-0A61-8D13-C86374627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7EA00-3F0E-4564-9F0E-4080BA65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99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6FADC-6F1D-2331-B34E-981573A60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95226-4D9D-28CE-C1D2-69B320847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5508B-4610-3992-2704-D57A2C389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5546-C9CE-4153-B71F-D1A0D6D49B86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93A1C-613A-D239-3026-4F113127A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30A3C-F02A-10B7-E67A-C2928C092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7EA00-3F0E-4564-9F0E-4080BA65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94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817D3-C44D-2A01-419E-1F22F1259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0F778-00BC-9EE4-7981-25396C49A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1096B-6D38-A640-6B4D-D8CD162F0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02AFE-ACAE-6B5C-4B98-F9311E98C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5546-C9CE-4153-B71F-D1A0D6D49B86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2F5D8-34C7-0C7C-8906-E702AE33E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3AF60-A5B6-C7DA-5B67-9AEBEB41E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7EA00-3F0E-4564-9F0E-4080BA65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85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64674-527F-AF20-1224-76A9353A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C1EB7-9A22-9024-58E8-6840E67BA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E65C70-D47F-ADB7-8418-3B51FC81A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E9897C-3DF0-51B6-E3F6-AA8721F26F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AD17D6-74BE-2573-CC7E-375E71DED0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D6281E-D50F-0E50-7BF2-7EACF7B0E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5546-C9CE-4153-B71F-D1A0D6D49B86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351D7A-8958-2A6B-8302-29B0175F2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29209C-F071-F7CE-6135-6A8747D8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7EA00-3F0E-4564-9F0E-4080BA65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27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C2D5-B7A1-D65D-31D4-DF16754A8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B5B8C6-6630-D48E-D7EB-7BBFCA16E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5546-C9CE-4153-B71F-D1A0D6D49B86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8D823-2E6F-8783-36F1-E69BB0806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FCE224-D07B-416B-07B9-403778020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7EA00-3F0E-4564-9F0E-4080BA65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48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BB35A2-1369-9891-14C9-FC216D26A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5546-C9CE-4153-B71F-D1A0D6D49B86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2E2C7A-98B0-5CB3-5DC5-49D6E5B88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9421F-BBE2-3180-1CFE-1CC8FC1C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7EA00-3F0E-4564-9F0E-4080BA65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9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EBBB3-C7B1-EFC5-2E84-64C4972F1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F1957-20B5-6753-7AE1-B13442E4E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A414CB-007B-D2DE-F0B3-3E929A527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EA1E9-AD93-AB5F-10CB-80F7CAD0B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5546-C9CE-4153-B71F-D1A0D6D49B86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708B7-DC6B-8591-05A7-386EF3128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2952F-2E09-5A99-DCFB-B1BDDB49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7EA00-3F0E-4564-9F0E-4080BA65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2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2EE06-B7BD-B7D5-776D-3AC0B914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C23630-87CE-8DD6-7E78-1D857F2344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C65A16-C07E-3540-05A7-FF578ADE1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C3A68-77AC-230B-1076-88D4BDDE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5546-C9CE-4153-B71F-D1A0D6D49B86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D90B9F-EB0D-9F1D-79ED-F0A049503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461C0-22EC-79AB-22F2-67561DA3C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7EA00-3F0E-4564-9F0E-4080BA65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71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DCC91C-823F-4720-3D17-18BD3609F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9582B-7FCE-061C-0E79-BBF7F26F0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7BDC2-A5AC-F24F-9551-978781B5F3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D45546-C9CE-4153-B71F-D1A0D6D49B86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B35B0-E6E0-94D4-DC2D-5A0910C87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FD49D-F248-F850-F62E-3D4221942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17EA00-3F0E-4564-9F0E-4080BA65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naged Aquifer Recharge – Groundwater Exchange">
            <a:extLst>
              <a:ext uri="{FF2B5EF4-FFF2-40B4-BE49-F238E27FC236}">
                <a16:creationId xmlns:a16="http://schemas.microsoft.com/office/drawing/2014/main" id="{877AFE28-BDE3-D45D-85B7-D1F06755B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47199B-EFBE-321A-3B63-CF408A9ADD04}"/>
              </a:ext>
            </a:extLst>
          </p:cNvPr>
          <p:cNvSpPr txBox="1"/>
          <p:nvPr/>
        </p:nvSpPr>
        <p:spPr>
          <a:xfrm>
            <a:off x="9901989" y="192506"/>
            <a:ext cx="2089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groundwaterexchange.org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70F54-D1B4-CBC0-1F70-3A346BBAD5EC}"/>
              </a:ext>
            </a:extLst>
          </p:cNvPr>
          <p:cNvSpPr txBox="1"/>
          <p:nvPr/>
        </p:nvSpPr>
        <p:spPr>
          <a:xfrm>
            <a:off x="217714" y="5218944"/>
            <a:ext cx="11773308" cy="14465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 dirty="0"/>
              <a:t>A GIS TOOL FOR MAPPING AQUIFER RECHARGE POTENTIAL</a:t>
            </a:r>
          </a:p>
          <a:p>
            <a:pPr algn="r"/>
            <a:r>
              <a:rPr lang="en-US" b="1" dirty="0"/>
              <a:t>Presenter: </a:t>
            </a:r>
            <a:r>
              <a:rPr lang="en-US" dirty="0"/>
              <a:t>Phillipe Lima* </a:t>
            </a:r>
          </a:p>
          <a:p>
            <a:pPr algn="r"/>
            <a:r>
              <a:rPr lang="en-US" b="1" dirty="0"/>
              <a:t>Coauthors: </a:t>
            </a:r>
            <a:r>
              <a:rPr lang="en-US" dirty="0"/>
              <a:t>Kramer*, J., Wei*, G., Runkel, A., Gulliver, J., Neiber, J., Jennings, J., Kang*, P. K.</a:t>
            </a:r>
          </a:p>
          <a:p>
            <a:pPr algn="r"/>
            <a:r>
              <a:rPr lang="en-US" b="1" dirty="0"/>
              <a:t>Affiliation: </a:t>
            </a:r>
            <a:r>
              <a:rPr lang="en-US" dirty="0"/>
              <a:t>University of Minnesota, Twin Cities</a:t>
            </a:r>
          </a:p>
        </p:txBody>
      </p:sp>
    </p:spTree>
    <p:extLst>
      <p:ext uri="{BB962C8B-B14F-4D97-AF65-F5344CB8AC3E}">
        <p14:creationId xmlns:p14="http://schemas.microsoft.com/office/powerpoint/2010/main" val="89462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B2EB64-C981-6A24-19EF-1C27567FF375}"/>
              </a:ext>
            </a:extLst>
          </p:cNvPr>
          <p:cNvSpPr/>
          <p:nvPr/>
        </p:nvSpPr>
        <p:spPr>
          <a:xfrm>
            <a:off x="78956" y="2211762"/>
            <a:ext cx="1062652" cy="4884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2"/>
                </a:solidFill>
              </a:rPr>
              <a:t>Ss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B944D1-4577-3361-50A8-39B01E2CF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2421" y="-36751"/>
            <a:ext cx="12653318" cy="1325563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QGIS plugin tool can map the injection well-based aquifer recharge potential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6CF19D-1B58-43FE-BA73-FAE8D38C7358}"/>
              </a:ext>
            </a:extLst>
          </p:cNvPr>
          <p:cNvSpPr/>
          <p:nvPr/>
        </p:nvSpPr>
        <p:spPr>
          <a:xfrm>
            <a:off x="2455641" y="2211762"/>
            <a:ext cx="1062652" cy="48847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1E69F2-BF8D-3481-C7CF-34EEEEFEB043}"/>
              </a:ext>
            </a:extLst>
          </p:cNvPr>
          <p:cNvSpPr/>
          <p:nvPr/>
        </p:nvSpPr>
        <p:spPr>
          <a:xfrm>
            <a:off x="1267299" y="2211762"/>
            <a:ext cx="1062652" cy="48847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B8B61F-EDDC-BBE1-5721-41388F994FB2}"/>
              </a:ext>
            </a:extLst>
          </p:cNvPr>
          <p:cNvSpPr/>
          <p:nvPr/>
        </p:nvSpPr>
        <p:spPr>
          <a:xfrm>
            <a:off x="3643984" y="2211763"/>
            <a:ext cx="1062652" cy="48847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Initial head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28C7D2-A2AD-76AE-286C-C31E6E171A70}"/>
              </a:ext>
            </a:extLst>
          </p:cNvPr>
          <p:cNvSpPr/>
          <p:nvPr/>
        </p:nvSpPr>
        <p:spPr>
          <a:xfrm>
            <a:off x="4832325" y="2211760"/>
            <a:ext cx="1668249" cy="48847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Fracturing pressure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DC75B3-1FA7-85C9-08E1-72CB751D021D}"/>
              </a:ext>
            </a:extLst>
          </p:cNvPr>
          <p:cNvSpPr/>
          <p:nvPr/>
        </p:nvSpPr>
        <p:spPr>
          <a:xfrm>
            <a:off x="5437922" y="4023514"/>
            <a:ext cx="1062652" cy="48847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5"/>
                </a:solidFill>
              </a:rPr>
              <a:t>Safety factor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0FD08D-CF1C-B04E-E1E5-CAF872C3D2E6}"/>
              </a:ext>
            </a:extLst>
          </p:cNvPr>
          <p:cNvSpPr/>
          <p:nvPr/>
        </p:nvSpPr>
        <p:spPr>
          <a:xfrm>
            <a:off x="4175310" y="3214668"/>
            <a:ext cx="1282610" cy="48847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Maximum head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77F75B-FDBF-A52C-CFCE-A7AE32D288FC}"/>
              </a:ext>
            </a:extLst>
          </p:cNvPr>
          <p:cNvSpPr/>
          <p:nvPr/>
        </p:nvSpPr>
        <p:spPr>
          <a:xfrm>
            <a:off x="1850045" y="3211461"/>
            <a:ext cx="1062652" cy="4884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4060C0-EE2A-8C28-8DAF-4FC971EBC181}"/>
              </a:ext>
            </a:extLst>
          </p:cNvPr>
          <p:cNvSpPr/>
          <p:nvPr/>
        </p:nvSpPr>
        <p:spPr>
          <a:xfrm>
            <a:off x="661702" y="3211460"/>
            <a:ext cx="1062652" cy="4884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FC1366-7A76-E076-4A4F-149CD140B134}"/>
              </a:ext>
            </a:extLst>
          </p:cNvPr>
          <p:cNvSpPr/>
          <p:nvPr/>
        </p:nvSpPr>
        <p:spPr>
          <a:xfrm>
            <a:off x="5437922" y="4679706"/>
            <a:ext cx="1062652" cy="48847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5"/>
                </a:solidFill>
              </a:rPr>
              <a:t>Well radius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526547-C1CE-9DD0-C79F-061431F73BA4}"/>
              </a:ext>
            </a:extLst>
          </p:cNvPr>
          <p:cNvSpPr/>
          <p:nvPr/>
        </p:nvSpPr>
        <p:spPr>
          <a:xfrm>
            <a:off x="5437922" y="5337212"/>
            <a:ext cx="1062652" cy="48847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5"/>
                </a:solidFill>
              </a:rPr>
              <a:t>Injection time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7A5AD2-79C2-F7B9-14AF-E8A1BD3C1DD4}"/>
              </a:ext>
            </a:extLst>
          </p:cNvPr>
          <p:cNvSpPr/>
          <p:nvPr/>
        </p:nvSpPr>
        <p:spPr>
          <a:xfrm>
            <a:off x="845391" y="4636715"/>
            <a:ext cx="3105501" cy="125149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6"/>
                </a:solidFill>
              </a:rPr>
              <a:t>Injection capacity map </a:t>
            </a:r>
            <a:r>
              <a:rPr lang="en-US" sz="2000" dirty="0">
                <a:solidFill>
                  <a:schemeClr val="accent6"/>
                </a:solidFill>
              </a:rPr>
              <a:t>(based on Theis solution)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0FF1B0-C77D-F813-F5C6-E459529ABD61}"/>
              </a:ext>
            </a:extLst>
          </p:cNvPr>
          <p:cNvCxnSpPr>
            <a:cxnSpLocks/>
          </p:cNvCxnSpPr>
          <p:nvPr/>
        </p:nvCxnSpPr>
        <p:spPr>
          <a:xfrm>
            <a:off x="661702" y="2700238"/>
            <a:ext cx="0" cy="24341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71789B-C500-8175-2721-1B6B6C2BF8F8}"/>
              </a:ext>
            </a:extLst>
          </p:cNvPr>
          <p:cNvCxnSpPr>
            <a:cxnSpLocks/>
          </p:cNvCxnSpPr>
          <p:nvPr/>
        </p:nvCxnSpPr>
        <p:spPr>
          <a:xfrm>
            <a:off x="1724354" y="2700238"/>
            <a:ext cx="0" cy="24341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8FA1236-A5E3-AF61-5A58-AF31213DA503}"/>
              </a:ext>
            </a:extLst>
          </p:cNvPr>
          <p:cNvCxnSpPr>
            <a:cxnSpLocks/>
          </p:cNvCxnSpPr>
          <p:nvPr/>
        </p:nvCxnSpPr>
        <p:spPr>
          <a:xfrm>
            <a:off x="1858614" y="2700238"/>
            <a:ext cx="0" cy="24341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4AC1970-FB60-DBCE-0D13-D99F6F3F2957}"/>
              </a:ext>
            </a:extLst>
          </p:cNvPr>
          <p:cNvCxnSpPr>
            <a:cxnSpLocks/>
          </p:cNvCxnSpPr>
          <p:nvPr/>
        </p:nvCxnSpPr>
        <p:spPr>
          <a:xfrm>
            <a:off x="4175310" y="2701363"/>
            <a:ext cx="0" cy="24341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08DD36D-5FD1-FE26-C732-30393C710C2A}"/>
              </a:ext>
            </a:extLst>
          </p:cNvPr>
          <p:cNvCxnSpPr>
            <a:cxnSpLocks/>
          </p:cNvCxnSpPr>
          <p:nvPr/>
        </p:nvCxnSpPr>
        <p:spPr>
          <a:xfrm>
            <a:off x="5457920" y="2700238"/>
            <a:ext cx="0" cy="2434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533D91-EB7E-13FD-A0B7-FA60AFF2F39E}"/>
              </a:ext>
            </a:extLst>
          </p:cNvPr>
          <p:cNvCxnSpPr>
            <a:cxnSpLocks/>
          </p:cNvCxnSpPr>
          <p:nvPr/>
        </p:nvCxnSpPr>
        <p:spPr>
          <a:xfrm>
            <a:off x="661702" y="2943652"/>
            <a:ext cx="106265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0494FA-0F6F-5C03-2837-88AEB9950DD2}"/>
              </a:ext>
            </a:extLst>
          </p:cNvPr>
          <p:cNvCxnSpPr>
            <a:cxnSpLocks/>
          </p:cNvCxnSpPr>
          <p:nvPr/>
        </p:nvCxnSpPr>
        <p:spPr>
          <a:xfrm>
            <a:off x="2995537" y="2700238"/>
            <a:ext cx="0" cy="24341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A3B5B9D-3B73-753B-B2B6-44D6F0C94F72}"/>
              </a:ext>
            </a:extLst>
          </p:cNvPr>
          <p:cNvCxnSpPr/>
          <p:nvPr/>
        </p:nvCxnSpPr>
        <p:spPr>
          <a:xfrm>
            <a:off x="1858614" y="2943652"/>
            <a:ext cx="113692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9B83D3C-F7D7-C3CF-0CFD-72C006C3298A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2381368" y="2943652"/>
            <a:ext cx="3" cy="26780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1B2F699-3EC0-3955-1595-208C3383FC28}"/>
              </a:ext>
            </a:extLst>
          </p:cNvPr>
          <p:cNvCxnSpPr>
            <a:cxnSpLocks/>
          </p:cNvCxnSpPr>
          <p:nvPr/>
        </p:nvCxnSpPr>
        <p:spPr>
          <a:xfrm>
            <a:off x="1193026" y="2943652"/>
            <a:ext cx="3" cy="26780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D2BFD5F-B873-920F-D283-2ABAD5F6245A}"/>
              </a:ext>
            </a:extLst>
          </p:cNvPr>
          <p:cNvCxnSpPr>
            <a:cxnSpLocks/>
          </p:cNvCxnSpPr>
          <p:nvPr/>
        </p:nvCxnSpPr>
        <p:spPr>
          <a:xfrm>
            <a:off x="4175310" y="2943652"/>
            <a:ext cx="128261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A4E77E7-7455-E578-A7B9-9A9549B0F6CF}"/>
              </a:ext>
            </a:extLst>
          </p:cNvPr>
          <p:cNvCxnSpPr>
            <a:cxnSpLocks/>
          </p:cNvCxnSpPr>
          <p:nvPr/>
        </p:nvCxnSpPr>
        <p:spPr>
          <a:xfrm>
            <a:off x="4816614" y="2946860"/>
            <a:ext cx="3" cy="26780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93FDED1-D3D6-43A2-27C1-15D4DB84431A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457920" y="3458907"/>
            <a:ext cx="511328" cy="4819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5B8B492-FF24-CEA5-BD96-7C0B641B3A9C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193028" y="3699937"/>
            <a:ext cx="209619" cy="9558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7182B75-1EE1-267F-79E8-FA1E5986B817}"/>
              </a:ext>
            </a:extLst>
          </p:cNvPr>
          <p:cNvCxnSpPr>
            <a:cxnSpLocks/>
            <a:stCxn id="11" idx="2"/>
            <a:endCxn id="15" idx="0"/>
          </p:cNvCxnSpPr>
          <p:nvPr/>
        </p:nvCxnSpPr>
        <p:spPr>
          <a:xfrm>
            <a:off x="2381371" y="3699938"/>
            <a:ext cx="16771" cy="9367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26CD751-BD45-0E03-4012-2DA7ACDBC0DF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3477774" y="3703146"/>
            <a:ext cx="1338841" cy="9335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862598F-8FAF-D021-336A-72DFB916B9FF}"/>
              </a:ext>
            </a:extLst>
          </p:cNvPr>
          <p:cNvCxnSpPr>
            <a:cxnSpLocks/>
            <a:stCxn id="13" idx="1"/>
            <a:endCxn id="15" idx="3"/>
          </p:cNvCxnSpPr>
          <p:nvPr/>
        </p:nvCxnSpPr>
        <p:spPr>
          <a:xfrm flipH="1">
            <a:off x="3950892" y="4923945"/>
            <a:ext cx="1487030" cy="3385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B9D45A8-8A55-799D-59DF-93D08AABDF64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3950892" y="5581451"/>
            <a:ext cx="148703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24" name="TextBox 1023">
            <a:extLst>
              <a:ext uri="{FF2B5EF4-FFF2-40B4-BE49-F238E27FC236}">
                <a16:creationId xmlns:a16="http://schemas.microsoft.com/office/drawing/2014/main" id="{9D1AC9B7-F0EE-26E2-B632-6E59C7B1BD8A}"/>
              </a:ext>
            </a:extLst>
          </p:cNvPr>
          <p:cNvSpPr txBox="1"/>
          <p:nvPr/>
        </p:nvSpPr>
        <p:spPr>
          <a:xfrm>
            <a:off x="2301597" y="1694204"/>
            <a:ext cx="1346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Public data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549AE0C1-92FF-809C-4F6B-00466328E8D6}"/>
              </a:ext>
            </a:extLst>
          </p:cNvPr>
          <p:cNvSpPr txBox="1"/>
          <p:nvPr/>
        </p:nvSpPr>
        <p:spPr>
          <a:xfrm>
            <a:off x="78956" y="1694204"/>
            <a:ext cx="1141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Literature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F4CC8CCE-2DA9-5FBB-6F4E-38BFB5F88451}"/>
              </a:ext>
            </a:extLst>
          </p:cNvPr>
          <p:cNvSpPr txBox="1"/>
          <p:nvPr/>
        </p:nvSpPr>
        <p:spPr>
          <a:xfrm>
            <a:off x="4975500" y="1459822"/>
            <a:ext cx="1357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Literature + 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Public data</a:t>
            </a: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558A99E5-5479-76F7-EE56-461B0657D626}"/>
              </a:ext>
            </a:extLst>
          </p:cNvPr>
          <p:cNvSpPr txBox="1"/>
          <p:nvPr/>
        </p:nvSpPr>
        <p:spPr>
          <a:xfrm>
            <a:off x="4735129" y="5888209"/>
            <a:ext cx="2444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Operational parameters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FB7F4D65-335C-0916-E896-833AE6F173B8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5969248" y="3463726"/>
            <a:ext cx="0" cy="55978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F49FEB4-BD55-C446-1843-17E9689913F9}"/>
              </a:ext>
            </a:extLst>
          </p:cNvPr>
          <p:cNvSpPr txBox="1"/>
          <p:nvPr/>
        </p:nvSpPr>
        <p:spPr>
          <a:xfrm>
            <a:off x="78956" y="6131623"/>
            <a:ext cx="5185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Plugin can also map injection capacity for fractured aquifers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DB282A1-C019-52DA-A467-5D591AD53190}"/>
              </a:ext>
            </a:extLst>
          </p:cNvPr>
          <p:cNvSpPr txBox="1"/>
          <p:nvPr/>
        </p:nvSpPr>
        <p:spPr>
          <a:xfrm>
            <a:off x="7927301" y="1694204"/>
            <a:ext cx="287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QGIS plugin demonstration</a:t>
            </a:r>
          </a:p>
        </p:txBody>
      </p:sp>
      <p:pic>
        <p:nvPicPr>
          <p:cNvPr id="5" name="injection_demo">
            <a:hlinkClick r:id="" action="ppaction://media"/>
            <a:extLst>
              <a:ext uri="{FF2B5EF4-FFF2-40B4-BE49-F238E27FC236}">
                <a16:creationId xmlns:a16="http://schemas.microsoft.com/office/drawing/2014/main" id="{F83C792F-7E8E-0D50-41DE-150A8FA24F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2049" y="2106153"/>
            <a:ext cx="5542767" cy="383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E06429D9-FB03-9136-B7AE-2965165309AA}"/>
              </a:ext>
            </a:extLst>
          </p:cNvPr>
          <p:cNvSpPr txBox="1"/>
          <p:nvPr/>
        </p:nvSpPr>
        <p:spPr>
          <a:xfrm>
            <a:off x="616083" y="274697"/>
            <a:ext cx="11723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+mj-lt"/>
              </a:rPr>
              <a:t>QGIS plugin tool can map the infiltration-based aquifer recharge potential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D07A96-7539-17F6-FB1E-30B378489564}"/>
              </a:ext>
            </a:extLst>
          </p:cNvPr>
          <p:cNvSpPr txBox="1"/>
          <p:nvPr/>
        </p:nvSpPr>
        <p:spPr>
          <a:xfrm>
            <a:off x="4972685" y="5148737"/>
            <a:ext cx="141376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Operational parameters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62A0D4-EC34-1635-BC45-34BB79A10F57}"/>
              </a:ext>
            </a:extLst>
          </p:cNvPr>
          <p:cNvSpPr txBox="1"/>
          <p:nvPr/>
        </p:nvSpPr>
        <p:spPr>
          <a:xfrm>
            <a:off x="102964" y="1359434"/>
            <a:ext cx="131003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Public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91A3E3-0490-4324-4EDE-2B61B0196563}"/>
              </a:ext>
            </a:extLst>
          </p:cNvPr>
          <p:cNvSpPr txBox="1"/>
          <p:nvPr/>
        </p:nvSpPr>
        <p:spPr>
          <a:xfrm>
            <a:off x="193022" y="5650552"/>
            <a:ext cx="153411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Literature or public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B9A981-C18E-7248-F29D-5A38A9EEA628}"/>
              </a:ext>
            </a:extLst>
          </p:cNvPr>
          <p:cNvSpPr txBox="1"/>
          <p:nvPr/>
        </p:nvSpPr>
        <p:spPr>
          <a:xfrm>
            <a:off x="2545789" y="2126081"/>
            <a:ext cx="1442143" cy="5773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600" dirty="0">
                <a:latin typeface="Aptos" panose="020B0004020202020204" pitchFamily="34" charset="0"/>
              </a:rPr>
              <a:t>landform classification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F2D76D-6196-F346-990B-5CEDF4F19AC5}"/>
              </a:ext>
            </a:extLst>
          </p:cNvPr>
          <p:cNvSpPr txBox="1"/>
          <p:nvPr/>
        </p:nvSpPr>
        <p:spPr>
          <a:xfrm>
            <a:off x="1215496" y="2125295"/>
            <a:ext cx="1072363" cy="47848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/>
              <a:t>TWI</a:t>
            </a:r>
            <a:endParaRPr lang="en-US" dirty="0"/>
          </a:p>
          <a:p>
            <a:pPr algn="ctr"/>
            <a:r>
              <a:rPr lang="en-US" sz="1200" dirty="0"/>
              <a:t>(optional)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E13A06-0BED-B69A-130E-9A3F61FBAB02}"/>
              </a:ext>
            </a:extLst>
          </p:cNvPr>
          <p:cNvSpPr txBox="1"/>
          <p:nvPr/>
        </p:nvSpPr>
        <p:spPr>
          <a:xfrm>
            <a:off x="2424682" y="3131236"/>
            <a:ext cx="1687663" cy="47848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initial estimate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44C8D4-7290-C17D-B1B5-0641E8D35CF9}"/>
              </a:ext>
            </a:extLst>
          </p:cNvPr>
          <p:cNvCxnSpPr>
            <a:cxnSpLocks/>
            <a:stCxn id="11" idx="2"/>
            <a:endCxn id="61" idx="0"/>
          </p:cNvCxnSpPr>
          <p:nvPr/>
        </p:nvCxnSpPr>
        <p:spPr>
          <a:xfrm flipH="1">
            <a:off x="3266860" y="3609725"/>
            <a:ext cx="1654" cy="52722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8B11B4-10FE-E808-B628-89EB938AC61D}"/>
              </a:ext>
            </a:extLst>
          </p:cNvPr>
          <p:cNvCxnSpPr>
            <a:cxnSpLocks/>
            <a:stCxn id="61" idx="2"/>
            <a:endCxn id="63" idx="0"/>
          </p:cNvCxnSpPr>
          <p:nvPr/>
        </p:nvCxnSpPr>
        <p:spPr>
          <a:xfrm flipH="1">
            <a:off x="3261293" y="5060278"/>
            <a:ext cx="5567" cy="5902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0986839-0CC3-8813-06B2-C80CDC583E3E}"/>
              </a:ext>
            </a:extLst>
          </p:cNvPr>
          <p:cNvCxnSpPr>
            <a:cxnSpLocks/>
          </p:cNvCxnSpPr>
          <p:nvPr/>
        </p:nvCxnSpPr>
        <p:spPr>
          <a:xfrm flipH="1">
            <a:off x="4149732" y="1816861"/>
            <a:ext cx="1529835" cy="14079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E2ED7E7-9A51-2E05-4619-6B1D42EF22EC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>
            <a:off x="3266861" y="2703443"/>
            <a:ext cx="1653" cy="4277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54B5A71-B361-9315-9622-965DD5388C90}"/>
              </a:ext>
            </a:extLst>
          </p:cNvPr>
          <p:cNvCxnSpPr>
            <a:cxnSpLocks/>
          </p:cNvCxnSpPr>
          <p:nvPr/>
        </p:nvCxnSpPr>
        <p:spPr>
          <a:xfrm flipH="1">
            <a:off x="3987932" y="1815583"/>
            <a:ext cx="544895" cy="132809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15D196F-C13C-82AD-2389-9522651D2DD4}"/>
              </a:ext>
            </a:extLst>
          </p:cNvPr>
          <p:cNvCxnSpPr>
            <a:cxnSpLocks/>
            <a:stCxn id="83" idx="1"/>
            <a:endCxn id="61" idx="3"/>
          </p:cNvCxnSpPr>
          <p:nvPr/>
        </p:nvCxnSpPr>
        <p:spPr>
          <a:xfrm flipH="1">
            <a:off x="4647972" y="4598613"/>
            <a:ext cx="591270" cy="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82EB975-83C8-4923-050E-DF4F34918D8C}"/>
              </a:ext>
            </a:extLst>
          </p:cNvPr>
          <p:cNvCxnSpPr>
            <a:cxnSpLocks/>
          </p:cNvCxnSpPr>
          <p:nvPr/>
        </p:nvCxnSpPr>
        <p:spPr>
          <a:xfrm>
            <a:off x="2000894" y="2616358"/>
            <a:ext cx="849882" cy="5133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0D6593B-290B-25B5-8C9A-0B47542F62B2}"/>
              </a:ext>
            </a:extLst>
          </p:cNvPr>
          <p:cNvCxnSpPr>
            <a:cxnSpLocks/>
          </p:cNvCxnSpPr>
          <p:nvPr/>
        </p:nvCxnSpPr>
        <p:spPr>
          <a:xfrm flipV="1">
            <a:off x="1499709" y="4938383"/>
            <a:ext cx="386039" cy="239245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E310278-C589-D2CD-EC67-280547C5671D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1751677" y="1959478"/>
            <a:ext cx="1" cy="16581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B6FAC75-FE25-DAB3-C598-6F8A405CF988}"/>
              </a:ext>
            </a:extLst>
          </p:cNvPr>
          <p:cNvCxnSpPr>
            <a:cxnSpLocks/>
          </p:cNvCxnSpPr>
          <p:nvPr/>
        </p:nvCxnSpPr>
        <p:spPr>
          <a:xfrm>
            <a:off x="3210824" y="1959478"/>
            <a:ext cx="0" cy="1675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1013426-58B2-A3C5-4AAE-36C17A8EB163}"/>
              </a:ext>
            </a:extLst>
          </p:cNvPr>
          <p:cNvCxnSpPr>
            <a:cxnSpLocks/>
          </p:cNvCxnSpPr>
          <p:nvPr/>
        </p:nvCxnSpPr>
        <p:spPr>
          <a:xfrm>
            <a:off x="1751677" y="1959478"/>
            <a:ext cx="145914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FC938A0-D0E3-8AEC-0CFD-0C7C68447D95}"/>
              </a:ext>
            </a:extLst>
          </p:cNvPr>
          <p:cNvCxnSpPr>
            <a:cxnSpLocks/>
          </p:cNvCxnSpPr>
          <p:nvPr/>
        </p:nvCxnSpPr>
        <p:spPr>
          <a:xfrm>
            <a:off x="2490208" y="1816861"/>
            <a:ext cx="0" cy="14261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14611627-D69E-9EB3-8ED8-4934ED0419FA}"/>
              </a:ext>
            </a:extLst>
          </p:cNvPr>
          <p:cNvSpPr txBox="1"/>
          <p:nvPr/>
        </p:nvSpPr>
        <p:spPr>
          <a:xfrm>
            <a:off x="1885748" y="4136948"/>
            <a:ext cx="2762224" cy="92333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Ferrante equation 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(based on Green-Apt equation, solving for time)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6797714-21E6-134C-E687-161C90340544}"/>
              </a:ext>
            </a:extLst>
          </p:cNvPr>
          <p:cNvSpPr txBox="1"/>
          <p:nvPr/>
        </p:nvSpPr>
        <p:spPr>
          <a:xfrm>
            <a:off x="1885748" y="5650554"/>
            <a:ext cx="2751090" cy="646331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Max basin height for infiltration in 48 hours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05617D01-450F-B0DA-3CE7-D9B545E9AF78}"/>
              </a:ext>
            </a:extLst>
          </p:cNvPr>
          <p:cNvCxnSpPr>
            <a:cxnSpLocks/>
          </p:cNvCxnSpPr>
          <p:nvPr/>
        </p:nvCxnSpPr>
        <p:spPr>
          <a:xfrm>
            <a:off x="1506679" y="4071926"/>
            <a:ext cx="379069" cy="18229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76B22059-A2F0-F824-D7F5-271ED09F028C}"/>
              </a:ext>
            </a:extLst>
          </p:cNvPr>
          <p:cNvCxnSpPr>
            <a:cxnSpLocks/>
            <a:endCxn id="61" idx="1"/>
          </p:cNvCxnSpPr>
          <p:nvPr/>
        </p:nvCxnSpPr>
        <p:spPr>
          <a:xfrm flipV="1">
            <a:off x="1499709" y="4598613"/>
            <a:ext cx="386039" cy="31164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83D8F7A0-82C2-C3B5-A45E-DF1D58091E73}"/>
              </a:ext>
            </a:extLst>
          </p:cNvPr>
          <p:cNvCxnSpPr>
            <a:cxnSpLocks/>
            <a:stCxn id="114" idx="1"/>
          </p:cNvCxnSpPr>
          <p:nvPr/>
        </p:nvCxnSpPr>
        <p:spPr>
          <a:xfrm flipH="1" flipV="1">
            <a:off x="3268514" y="3832731"/>
            <a:ext cx="1351741" cy="5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10A4F975-00DB-982F-EBEF-51BC6EF37511}"/>
              </a:ext>
            </a:extLst>
          </p:cNvPr>
          <p:cNvSpPr txBox="1"/>
          <p:nvPr/>
        </p:nvSpPr>
        <p:spPr>
          <a:xfrm>
            <a:off x="4620255" y="3686435"/>
            <a:ext cx="1553077" cy="30387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/>
              <a:t>Basin selection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CBC884-9F6D-672A-0FCB-8E2B765C73E1}"/>
              </a:ext>
            </a:extLst>
          </p:cNvPr>
          <p:cNvSpPr/>
          <p:nvPr/>
        </p:nvSpPr>
        <p:spPr>
          <a:xfrm>
            <a:off x="1949924" y="1337094"/>
            <a:ext cx="1062652" cy="48847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DEM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F7D67F-3549-9AFC-63A3-215C59D7C5E9}"/>
              </a:ext>
            </a:extLst>
          </p:cNvPr>
          <p:cNvSpPr/>
          <p:nvPr/>
        </p:nvSpPr>
        <p:spPr>
          <a:xfrm>
            <a:off x="3976941" y="1330290"/>
            <a:ext cx="1062652" cy="48847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DTW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57BD6F-BC4C-D78E-498E-24AAD25488E0}"/>
              </a:ext>
            </a:extLst>
          </p:cNvPr>
          <p:cNvSpPr/>
          <p:nvPr/>
        </p:nvSpPr>
        <p:spPr>
          <a:xfrm>
            <a:off x="5138657" y="1331295"/>
            <a:ext cx="1062652" cy="48847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Soil </a:t>
            </a:r>
            <a:r>
              <a:rPr lang="en-US" sz="1600" b="1" dirty="0" err="1">
                <a:solidFill>
                  <a:srgbClr val="C00000"/>
                </a:solidFill>
              </a:rPr>
              <a:t>Ksat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7EB64C-84DD-AFE4-3663-E14673C70987}"/>
              </a:ext>
            </a:extLst>
          </p:cNvPr>
          <p:cNvSpPr/>
          <p:nvPr/>
        </p:nvSpPr>
        <p:spPr>
          <a:xfrm>
            <a:off x="434407" y="4983426"/>
            <a:ext cx="1062652" cy="4884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∆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2330BC3-DD05-1BB2-5A00-CD5C05BCB591}"/>
              </a:ext>
            </a:extLst>
          </p:cNvPr>
          <p:cNvSpPr/>
          <p:nvPr/>
        </p:nvSpPr>
        <p:spPr>
          <a:xfrm>
            <a:off x="437364" y="4394792"/>
            <a:ext cx="1062652" cy="4884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accent1"/>
                </a:solidFill>
                <a:latin typeface="Aptos" panose="020B0004020202020204" pitchFamily="34" charset="0"/>
              </a:rPr>
              <a:t>ψ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44017BE-F291-DD06-8D71-F60F4032B0E3}"/>
              </a:ext>
            </a:extLst>
          </p:cNvPr>
          <p:cNvSpPr/>
          <p:nvPr/>
        </p:nvSpPr>
        <p:spPr>
          <a:xfrm>
            <a:off x="434407" y="3797218"/>
            <a:ext cx="1062652" cy="48847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Aptos" panose="020B0004020202020204" pitchFamily="34" charset="0"/>
              </a:rPr>
              <a:t>K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AE0F932-181C-9133-180E-78AFC6E171E7}"/>
              </a:ext>
            </a:extLst>
          </p:cNvPr>
          <p:cNvSpPr/>
          <p:nvPr/>
        </p:nvSpPr>
        <p:spPr>
          <a:xfrm>
            <a:off x="5239242" y="4354374"/>
            <a:ext cx="1062652" cy="48847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5"/>
                </a:solidFill>
              </a:rPr>
              <a:t>Time</a:t>
            </a:r>
          </a:p>
        </p:txBody>
      </p:sp>
      <p:pic>
        <p:nvPicPr>
          <p:cNvPr id="85" name="infiltration_demo">
            <a:hlinkClick r:id="" action="ppaction://media"/>
            <a:extLst>
              <a:ext uri="{FF2B5EF4-FFF2-40B4-BE49-F238E27FC236}">
                <a16:creationId xmlns:a16="http://schemas.microsoft.com/office/drawing/2014/main" id="{2B7B0D5C-8073-215B-24A5-A5BB16122C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1124" y="1388307"/>
            <a:ext cx="5697659" cy="5194996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B982A5AF-37AE-CCC7-ECF5-20D45EE33CA2}"/>
              </a:ext>
            </a:extLst>
          </p:cNvPr>
          <p:cNvSpPr txBox="1"/>
          <p:nvPr/>
        </p:nvSpPr>
        <p:spPr>
          <a:xfrm>
            <a:off x="7873822" y="981745"/>
            <a:ext cx="287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QGIS plugin demonstration</a:t>
            </a:r>
          </a:p>
        </p:txBody>
      </p:sp>
    </p:spTree>
    <p:extLst>
      <p:ext uri="{BB962C8B-B14F-4D97-AF65-F5344CB8AC3E}">
        <p14:creationId xmlns:p14="http://schemas.microsoft.com/office/powerpoint/2010/main" val="240704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33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7538</TotalTime>
  <Words>269</Words>
  <Application>Microsoft Office PowerPoint</Application>
  <PresentationFormat>Widescreen</PresentationFormat>
  <Paragraphs>52</Paragraphs>
  <Slides>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PowerPoint Presentation</vt:lpstr>
      <vt:lpstr>QGIS plugin tool can map the injection well-based aquifer recharge potential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Phillipe F Lima</dc:creator>
  <cp:lastModifiedBy>Phillipe F Lima</cp:lastModifiedBy>
  <cp:revision>12</cp:revision>
  <dcterms:created xsi:type="dcterms:W3CDTF">2026-04-15T14:19:08Z</dcterms:created>
  <dcterms:modified xsi:type="dcterms:W3CDTF">2026-04-21T13:35:47Z</dcterms:modified>
</cp:coreProperties>
</file>