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1" r:id="rId2"/>
    <p:sldMasterId id="2147483699" r:id="rId3"/>
    <p:sldMasterId id="2147483716" r:id="rId4"/>
    <p:sldMasterId id="2147483733" r:id="rId5"/>
  </p:sldMasterIdLst>
  <p:notesMasterIdLst>
    <p:notesMasterId r:id="rId13"/>
  </p:notesMasterIdLst>
  <p:sldIdLst>
    <p:sldId id="259" r:id="rId6"/>
    <p:sldId id="264" r:id="rId7"/>
    <p:sldId id="262" r:id="rId8"/>
    <p:sldId id="269" r:id="rId9"/>
    <p:sldId id="265" r:id="rId10"/>
    <p:sldId id="267" r:id="rId11"/>
    <p:sldId id="266" r:id="rId12"/>
  </p:sldIdLst>
  <p:sldSz cx="14630400" cy="8229600"/>
  <p:notesSz cx="6858000" cy="9144000"/>
  <p:defaultTextStyle>
    <a:defPPr>
      <a:defRPr lang="en-US"/>
    </a:defPPr>
    <a:lvl1pPr marL="0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1pPr>
    <a:lvl2pPr marL="130622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2pPr>
    <a:lvl3pPr marL="261244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3pPr>
    <a:lvl4pPr marL="391866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4pPr>
    <a:lvl5pPr marL="522488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5pPr>
    <a:lvl6pPr marL="653110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6pPr>
    <a:lvl7pPr marL="783732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7pPr>
    <a:lvl8pPr marL="914354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8pPr>
    <a:lvl9pPr marL="1044976" algn="l" defTabSz="130622" rtl="0" eaLnBrk="1" latinLnBrk="0" hangingPunct="1">
      <a:defRPr sz="5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7" autoAdjust="0"/>
    <p:restoredTop sz="94660"/>
  </p:normalViewPr>
  <p:slideViewPr>
    <p:cSldViewPr snapToGrid="0">
      <p:cViewPr>
        <p:scale>
          <a:sx n="50" d="100"/>
          <a:sy n="50" d="100"/>
        </p:scale>
        <p:origin x="595" y="2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733BD-AE79-4434-BF87-090CC7BDE0D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8B3F7-A1CD-44E5-9F73-4C02FA9B6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1pPr>
    <a:lvl2pPr marL="130622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2pPr>
    <a:lvl3pPr marL="261244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3pPr>
    <a:lvl4pPr marL="391866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4pPr>
    <a:lvl5pPr marL="522488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5pPr>
    <a:lvl6pPr marL="653110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6pPr>
    <a:lvl7pPr marL="783732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7pPr>
    <a:lvl8pPr marL="914354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8pPr>
    <a:lvl9pPr marL="1044976" algn="l" defTabSz="261244" rtl="0" eaLnBrk="1" latinLnBrk="0" hangingPunct="1">
      <a:defRPr sz="3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FE459-01DF-564D-B23E-B4AD6129B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4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dge over Mississippi river near downtown Saint Paul, Minnesota ">
            <a:extLst>
              <a:ext uri="{FF2B5EF4-FFF2-40B4-BE49-F238E27FC236}">
                <a16:creationId xmlns:a16="http://schemas.microsoft.com/office/drawing/2014/main" id="{BACC443D-2BA0-C649-9F9A-F7FDBEEB9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4630401" cy="822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43B312-BA70-F045-A857-77EDCD332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51534"/>
            <a:ext cx="14630401" cy="2450592"/>
          </a:xfrm>
          <a:prstGeom prst="rect">
            <a:avLst/>
          </a:prstGeom>
          <a:solidFill>
            <a:srgbClr val="005DAA">
              <a:alpha val="751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4EBC7-292C-8146-8573-DA4DC12E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81866" y="4948714"/>
            <a:ext cx="3481734" cy="2450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 descr="Metropolitan Council logo">
            <a:extLst>
              <a:ext uri="{FF2B5EF4-FFF2-40B4-BE49-F238E27FC236}">
                <a16:creationId xmlns:a16="http://schemas.microsoft.com/office/drawing/2014/main" id="{CAB97230-D4A1-D84D-9956-7FB9D54697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729" y="5097127"/>
            <a:ext cx="2779294" cy="190758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15CBBBF-4B60-4CA6-8BD5-12A158BB4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59" y="5382217"/>
            <a:ext cx="9010493" cy="829250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One-line presentation title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3C373A3-5650-A449-B301-05FF206AC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8259" y="6324154"/>
            <a:ext cx="9010493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5760008-F588-264E-B29C-E95FFF6AE9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6126" y="7558862"/>
            <a:ext cx="7657475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Presenter Name   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106486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 Counci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landscape under blue sky with clouds&#10;">
            <a:extLst>
              <a:ext uri="{FF2B5EF4-FFF2-40B4-BE49-F238E27FC236}">
                <a16:creationId xmlns:a16="http://schemas.microsoft.com/office/drawing/2014/main" id="{0CB62242-2C0D-FF33-DE6B-2B01746E9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08699" y="2"/>
            <a:ext cx="4160404" cy="8229599"/>
          </a:xfrm>
          <a:prstGeom prst="rect">
            <a:avLst/>
          </a:prstGeom>
        </p:spPr>
      </p:pic>
      <p:pic>
        <p:nvPicPr>
          <p:cNvPr id="8" name="Picture 7" descr="Outdoors photograph of creek bed with running stream">
            <a:extLst>
              <a:ext uri="{FF2B5EF4-FFF2-40B4-BE49-F238E27FC236}">
                <a16:creationId xmlns:a16="http://schemas.microsoft.com/office/drawing/2014/main" id="{05FE2241-2CD5-B049-B4D9-0B842CF2D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5"/>
          <a:stretch/>
        </p:blipFill>
        <p:spPr>
          <a:xfrm>
            <a:off x="5263002" y="0"/>
            <a:ext cx="4142106" cy="8229600"/>
          </a:xfrm>
          <a:prstGeom prst="rect">
            <a:avLst/>
          </a:prstGeom>
        </p:spPr>
      </p:pic>
      <p:pic>
        <p:nvPicPr>
          <p:cNvPr id="9" name="Picture 8" descr="Outdoors photograph of Metro Transit Light Rail trains">
            <a:extLst>
              <a:ext uri="{FF2B5EF4-FFF2-40B4-BE49-F238E27FC236}">
                <a16:creationId xmlns:a16="http://schemas.microsoft.com/office/drawing/2014/main" id="{42906C1E-7175-254B-97DD-9B0EA5F56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9879" y="0"/>
            <a:ext cx="4152900" cy="822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282B0D-0D9B-5C40-B380-5097A7E2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4630401" cy="1077686"/>
          </a:xfrm>
          <a:prstGeom prst="rect">
            <a:avLst/>
          </a:prstGeom>
          <a:solidFill>
            <a:schemeClr val="bg2">
              <a:lumMod val="25000"/>
              <a:alpha val="75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D3C0A-7675-B94F-8F7A-A71163350A3E}"/>
              </a:ext>
            </a:extLst>
          </p:cNvPr>
          <p:cNvSpPr/>
          <p:nvPr userDrawn="1"/>
        </p:nvSpPr>
        <p:spPr>
          <a:xfrm>
            <a:off x="1109928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Long-range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F69A6C-2ADA-364F-8678-C7E8034F4BFC}"/>
              </a:ext>
            </a:extLst>
          </p:cNvPr>
          <p:cNvSpPr/>
          <p:nvPr userDrawn="1"/>
        </p:nvSpPr>
        <p:spPr>
          <a:xfrm>
            <a:off x="5257421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protection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0EF1F3-C20D-FB49-90F8-AB377B8582A9}"/>
              </a:ext>
            </a:extLst>
          </p:cNvPr>
          <p:cNvSpPr/>
          <p:nvPr userDrawn="1"/>
        </p:nvSpPr>
        <p:spPr>
          <a:xfrm>
            <a:off x="9405110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DA7636-6DF7-8B4B-A171-088C0C73E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1256" y="1074738"/>
            <a:ext cx="4142232" cy="95384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A360AA-3D30-324B-A06C-849886DAE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9928" y="1074738"/>
            <a:ext cx="4140266" cy="91440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E921F-CDC2-6E43-BE66-14758B52C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3826" y="1074738"/>
            <a:ext cx="4142106" cy="91440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13F92-A985-FE47-A6B1-44094231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B66663-EF78-7C44-AD53-BC2817EF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CDD90-0647-FD48-8E3E-50ECF6D682CD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8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67F46C-9549-FB4A-99DE-375FB18A186F}"/>
              </a:ext>
            </a:extLst>
          </p:cNvPr>
          <p:cNvSpPr/>
          <p:nvPr/>
        </p:nvSpPr>
        <p:spPr>
          <a:xfrm>
            <a:off x="0" y="0"/>
            <a:ext cx="5263978" cy="822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5DAA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BF9252-4698-0543-B808-E2CB5E2F5855}"/>
              </a:ext>
            </a:extLst>
          </p:cNvPr>
          <p:cNvSpPr/>
          <p:nvPr/>
        </p:nvSpPr>
        <p:spPr>
          <a:xfrm rot="5400000">
            <a:off x="3938695" y="4069078"/>
            <a:ext cx="2743200" cy="91440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D5919C-AC69-384D-9217-8524D4953D78}"/>
              </a:ext>
            </a:extLst>
          </p:cNvPr>
          <p:cNvSpPr/>
          <p:nvPr/>
        </p:nvSpPr>
        <p:spPr>
          <a:xfrm rot="5400000">
            <a:off x="3938695" y="1325880"/>
            <a:ext cx="2743200" cy="91440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4B30D-F7C7-634F-A966-C0F0C47E3B57}"/>
              </a:ext>
            </a:extLst>
          </p:cNvPr>
          <p:cNvSpPr/>
          <p:nvPr/>
        </p:nvSpPr>
        <p:spPr>
          <a:xfrm rot="5400000">
            <a:off x="3938695" y="6812280"/>
            <a:ext cx="274320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80209-9E3C-E34F-96D8-D9CD43802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61" y="3434861"/>
            <a:ext cx="3997325" cy="14419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6ACABD-6305-2641-9E1A-C84E68D02D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1785" y="3435350"/>
            <a:ext cx="5767388" cy="2051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dirty="0"/>
              <a:t>Section break copy. Click to edit this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D808B3-5F66-475D-A5AC-AC0F4FA50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6A687-2CAA-4217-8FF6-955E361E0FDA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5D58-24D3-409F-B3F4-EE43BF977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329499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3DDA437-8B86-40B0-866A-0A61C743BC9A}"/>
              </a:ext>
            </a:extLst>
          </p:cNvPr>
          <p:cNvGrpSpPr/>
          <p:nvPr userDrawn="1"/>
        </p:nvGrpSpPr>
        <p:grpSpPr>
          <a:xfrm>
            <a:off x="1230524" y="-1756980"/>
            <a:ext cx="8089009" cy="881862"/>
            <a:chOff x="2492994" y="2126192"/>
            <a:chExt cx="8089009" cy="8818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68FCD8-54CD-4FD2-A1E6-8D040FED3825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17A012-9BBD-41B9-884F-7888E601E79E}"/>
                </a:ext>
              </a:extLst>
            </p:cNvPr>
            <p:cNvSpPr txBox="1"/>
            <p:nvPr/>
          </p:nvSpPr>
          <p:spPr>
            <a:xfrm>
              <a:off x="2492994" y="2411822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 Council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9FE886-5CDF-4152-AC80-667153392A9B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77A874-86AE-425F-94FC-9EE3A4D1A805}"/>
                </a:ext>
              </a:extLst>
            </p:cNvPr>
            <p:cNvSpPr txBox="1"/>
            <p:nvPr/>
          </p:nvSpPr>
          <p:spPr>
            <a:xfrm>
              <a:off x="4125206" y="2454056"/>
              <a:ext cx="148979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 Development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2BCBA8-F667-4DBA-959E-1C2335DB889A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568B81-72A0-4138-8EF2-0AB8BC276C10}"/>
                </a:ext>
              </a:extLst>
            </p:cNvPr>
            <p:cNvSpPr txBox="1"/>
            <p:nvPr/>
          </p:nvSpPr>
          <p:spPr>
            <a:xfrm>
              <a:off x="5711163" y="2411822"/>
              <a:ext cx="14897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/Transportation Services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608A87-ECC2-4F01-AB1C-FA5EE356FCB1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C7A228-5740-4A81-904D-D45FB569ED86}"/>
                </a:ext>
              </a:extLst>
            </p:cNvPr>
            <p:cNvSpPr txBox="1"/>
            <p:nvPr/>
          </p:nvSpPr>
          <p:spPr>
            <a:xfrm>
              <a:off x="7309671" y="2411822"/>
              <a:ext cx="16002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 Services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5B7927-9FE6-46FB-A36B-CA34E4E9DDB9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AC1E14-6C1D-4D1E-A675-8F4DB704EEC6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B49FCF1-E58B-A34F-AC36-F95699C79A51}"/>
              </a:ext>
            </a:extLst>
          </p:cNvPr>
          <p:cNvSpPr/>
          <p:nvPr/>
        </p:nvSpPr>
        <p:spPr>
          <a:xfrm>
            <a:off x="1432194" y="2383531"/>
            <a:ext cx="958469" cy="951084"/>
          </a:xfrm>
          <a:prstGeom prst="rect">
            <a:avLst/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B34C3F-3E44-DA48-9A7B-CE896643B11D}"/>
              </a:ext>
            </a:extLst>
          </p:cNvPr>
          <p:cNvSpPr txBox="1"/>
          <p:nvPr/>
        </p:nvSpPr>
        <p:spPr>
          <a:xfrm>
            <a:off x="1355073" y="3397785"/>
            <a:ext cx="184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Primary Council</a:t>
            </a:r>
            <a:br>
              <a:rPr lang="en-US" sz="1000" dirty="0"/>
            </a:br>
            <a:r>
              <a:rPr lang="en-US" sz="1000" dirty="0"/>
              <a:t>RGB 0/93/170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5851A0-47B1-1045-A98F-D0AE1F77B89E}"/>
              </a:ext>
            </a:extLst>
          </p:cNvPr>
          <p:cNvGrpSpPr/>
          <p:nvPr userDrawn="1"/>
        </p:nvGrpSpPr>
        <p:grpSpPr>
          <a:xfrm>
            <a:off x="3549266" y="2383532"/>
            <a:ext cx="1849162" cy="1414364"/>
            <a:chOff x="3606416" y="2383531"/>
            <a:chExt cx="1849162" cy="141436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A77C51-0FD5-BB4A-A2B2-4AAD78C6AE60}"/>
                </a:ext>
              </a:extLst>
            </p:cNvPr>
            <p:cNvSpPr/>
            <p:nvPr userDrawn="1"/>
          </p:nvSpPr>
          <p:spPr>
            <a:xfrm>
              <a:off x="3683536" y="2383531"/>
              <a:ext cx="958469" cy="951084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0DE54E2-CB72-F847-8628-F3C07D742592}"/>
                </a:ext>
              </a:extLst>
            </p:cNvPr>
            <p:cNvSpPr txBox="1"/>
            <p:nvPr userDrawn="1"/>
          </p:nvSpPr>
          <p:spPr>
            <a:xfrm>
              <a:off x="3606416" y="3397785"/>
              <a:ext cx="18491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2nd/Community Development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F160E8-664B-6442-ADED-438170199106}"/>
              </a:ext>
            </a:extLst>
          </p:cNvPr>
          <p:cNvGrpSpPr/>
          <p:nvPr userDrawn="1"/>
        </p:nvGrpSpPr>
        <p:grpSpPr>
          <a:xfrm>
            <a:off x="5857759" y="2383532"/>
            <a:ext cx="1849162" cy="1414364"/>
            <a:chOff x="5857759" y="2383531"/>
            <a:chExt cx="1849162" cy="14143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E6CED8E-EA76-3048-9A6A-0D472B4A75D8}"/>
                </a:ext>
              </a:extLst>
            </p:cNvPr>
            <p:cNvSpPr/>
            <p:nvPr userDrawn="1"/>
          </p:nvSpPr>
          <p:spPr>
            <a:xfrm>
              <a:off x="5934879" y="2383531"/>
              <a:ext cx="958469" cy="951084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49F32E-E25A-AD4D-9764-173A6B079E9B}"/>
                </a:ext>
              </a:extLst>
            </p:cNvPr>
            <p:cNvSpPr txBox="1"/>
            <p:nvPr userDrawn="1"/>
          </p:nvSpPr>
          <p:spPr>
            <a:xfrm>
              <a:off x="5857759" y="3397785"/>
              <a:ext cx="1849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2nd/Transportation Services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144E2E-1495-9641-883B-CF6D0A0D4711}"/>
              </a:ext>
            </a:extLst>
          </p:cNvPr>
          <p:cNvGrpSpPr/>
          <p:nvPr userDrawn="1"/>
        </p:nvGrpSpPr>
        <p:grpSpPr>
          <a:xfrm>
            <a:off x="8109102" y="2383532"/>
            <a:ext cx="1773718" cy="1414364"/>
            <a:chOff x="8109102" y="2383531"/>
            <a:chExt cx="1773718" cy="1414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0DF7D8-7582-9D46-B93B-DC94E4E1E1C3}"/>
                </a:ext>
              </a:extLst>
            </p:cNvPr>
            <p:cNvSpPr/>
            <p:nvPr userDrawn="1"/>
          </p:nvSpPr>
          <p:spPr>
            <a:xfrm>
              <a:off x="8186222" y="2383531"/>
              <a:ext cx="958469" cy="951084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CFC84-83B7-CB4B-932E-71BDA57A79D4}"/>
                </a:ext>
              </a:extLst>
            </p:cNvPr>
            <p:cNvSpPr txBox="1"/>
            <p:nvPr userDrawn="1"/>
          </p:nvSpPr>
          <p:spPr>
            <a:xfrm>
              <a:off x="8109102" y="3397785"/>
              <a:ext cx="17737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 Services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174FC6-2FC5-7F4D-9906-EE6BBBDF449A}"/>
              </a:ext>
            </a:extLst>
          </p:cNvPr>
          <p:cNvGrpSpPr/>
          <p:nvPr userDrawn="1"/>
        </p:nvGrpSpPr>
        <p:grpSpPr>
          <a:xfrm>
            <a:off x="10360446" y="2383532"/>
            <a:ext cx="1344058" cy="1414364"/>
            <a:chOff x="10360446" y="2383531"/>
            <a:chExt cx="1344058" cy="141436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580C098-03E1-6B41-8527-0A720023AD87}"/>
                </a:ext>
              </a:extLst>
            </p:cNvPr>
            <p:cNvSpPr/>
            <p:nvPr userDrawn="1"/>
          </p:nvSpPr>
          <p:spPr>
            <a:xfrm>
              <a:off x="10437566" y="2383531"/>
              <a:ext cx="958469" cy="951084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C107A9-D888-3B42-92AC-69C0E1CD86B6}"/>
                </a:ext>
              </a:extLst>
            </p:cNvPr>
            <p:cNvSpPr txBox="1"/>
            <p:nvPr userDrawn="1"/>
          </p:nvSpPr>
          <p:spPr>
            <a:xfrm>
              <a:off x="10360446" y="3397785"/>
              <a:ext cx="1344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B4B3814-2F3E-934C-ACE2-156ADF48E56E}"/>
              </a:ext>
            </a:extLst>
          </p:cNvPr>
          <p:cNvSpPr txBox="1"/>
          <p:nvPr userDrawn="1"/>
        </p:nvSpPr>
        <p:spPr>
          <a:xfrm>
            <a:off x="1274400" y="1801461"/>
            <a:ext cx="880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 Brand Colors used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E07B9C-978C-A846-B8C6-8BE9C6253A70}"/>
              </a:ext>
            </a:extLst>
          </p:cNvPr>
          <p:cNvSpPr txBox="1"/>
          <p:nvPr userDrawn="1"/>
        </p:nvSpPr>
        <p:spPr>
          <a:xfrm>
            <a:off x="1344824" y="4016254"/>
            <a:ext cx="110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Tints of these colors, including grey, appear in values of 100, 70, 50, 30 and 10%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8FEFA6-BA4C-8447-8D5F-F40583D6399F}"/>
              </a:ext>
            </a:extLst>
          </p:cNvPr>
          <p:cNvSpPr/>
          <p:nvPr userDrawn="1"/>
        </p:nvSpPr>
        <p:spPr>
          <a:xfrm>
            <a:off x="1469985" y="4479404"/>
            <a:ext cx="752354" cy="7060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3490A0-A7B0-5340-AEF3-0403F086FA95}"/>
              </a:ext>
            </a:extLst>
          </p:cNvPr>
          <p:cNvSpPr/>
          <p:nvPr userDrawn="1"/>
        </p:nvSpPr>
        <p:spPr>
          <a:xfrm>
            <a:off x="1469985" y="5272270"/>
            <a:ext cx="752354" cy="706055"/>
          </a:xfrm>
          <a:prstGeom prst="rect">
            <a:avLst/>
          </a:prstGeom>
          <a:solidFill>
            <a:schemeClr val="accent1">
              <a:alpha val="4956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A27155-1C54-EF47-9C49-A0D046E27A70}"/>
              </a:ext>
            </a:extLst>
          </p:cNvPr>
          <p:cNvSpPr/>
          <p:nvPr userDrawn="1"/>
        </p:nvSpPr>
        <p:spPr>
          <a:xfrm>
            <a:off x="1469985" y="6065136"/>
            <a:ext cx="752354" cy="706055"/>
          </a:xfrm>
          <a:prstGeom prst="rect">
            <a:avLst/>
          </a:prstGeom>
          <a:solidFill>
            <a:schemeClr val="accent1">
              <a:alpha val="699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2E7BFA-0931-8A41-9235-07DE28788073}"/>
              </a:ext>
            </a:extLst>
          </p:cNvPr>
          <p:cNvSpPr/>
          <p:nvPr userDrawn="1"/>
        </p:nvSpPr>
        <p:spPr>
          <a:xfrm>
            <a:off x="1469985" y="6858001"/>
            <a:ext cx="752354" cy="70605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CDDFF1-9B2E-9F48-BC85-4D9FC3E74D2F}"/>
              </a:ext>
            </a:extLst>
          </p:cNvPr>
          <p:cNvSpPr txBox="1"/>
          <p:nvPr userDrawn="1"/>
        </p:nvSpPr>
        <p:spPr>
          <a:xfrm>
            <a:off x="2326510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E9160A-BC1C-FF42-AA0E-34EE4642B947}"/>
              </a:ext>
            </a:extLst>
          </p:cNvPr>
          <p:cNvSpPr txBox="1"/>
          <p:nvPr userDrawn="1"/>
        </p:nvSpPr>
        <p:spPr>
          <a:xfrm>
            <a:off x="2326510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9065AE-B355-0646-A8ED-9C93DCC05252}"/>
              </a:ext>
            </a:extLst>
          </p:cNvPr>
          <p:cNvSpPr txBox="1"/>
          <p:nvPr userDrawn="1"/>
        </p:nvSpPr>
        <p:spPr>
          <a:xfrm>
            <a:off x="2326510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DE35F-4357-6047-A626-16A124D4DE8C}"/>
              </a:ext>
            </a:extLst>
          </p:cNvPr>
          <p:cNvSpPr txBox="1"/>
          <p:nvPr userDrawn="1"/>
        </p:nvSpPr>
        <p:spPr>
          <a:xfrm>
            <a:off x="2326510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6834A9-742B-1148-8C63-1C6DAEA71064}"/>
              </a:ext>
            </a:extLst>
          </p:cNvPr>
          <p:cNvSpPr/>
          <p:nvPr userDrawn="1"/>
        </p:nvSpPr>
        <p:spPr>
          <a:xfrm>
            <a:off x="3733800" y="4479404"/>
            <a:ext cx="752354" cy="706055"/>
          </a:xfrm>
          <a:prstGeom prst="rect">
            <a:avLst/>
          </a:prstGeom>
          <a:solidFill>
            <a:srgbClr val="6CA4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AFB9EB-ECAF-3041-8F7C-AEB6F2EDD3A4}"/>
              </a:ext>
            </a:extLst>
          </p:cNvPr>
          <p:cNvSpPr/>
          <p:nvPr userDrawn="1"/>
        </p:nvSpPr>
        <p:spPr>
          <a:xfrm>
            <a:off x="3733800" y="5272270"/>
            <a:ext cx="752354" cy="706055"/>
          </a:xfrm>
          <a:prstGeom prst="rect">
            <a:avLst/>
          </a:prstGeom>
          <a:solidFill>
            <a:srgbClr val="6CA400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DF4681-089E-094D-8368-6CF3BB6444BE}"/>
              </a:ext>
            </a:extLst>
          </p:cNvPr>
          <p:cNvSpPr/>
          <p:nvPr userDrawn="1"/>
        </p:nvSpPr>
        <p:spPr>
          <a:xfrm>
            <a:off x="3733800" y="6065136"/>
            <a:ext cx="752354" cy="706055"/>
          </a:xfrm>
          <a:prstGeom prst="rect">
            <a:avLst/>
          </a:prstGeom>
          <a:solidFill>
            <a:srgbClr val="6CA400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A8D4D84-D921-1D46-ADEF-8D8F68685B99}"/>
              </a:ext>
            </a:extLst>
          </p:cNvPr>
          <p:cNvSpPr/>
          <p:nvPr userDrawn="1"/>
        </p:nvSpPr>
        <p:spPr>
          <a:xfrm>
            <a:off x="3733800" y="6858001"/>
            <a:ext cx="752354" cy="706055"/>
          </a:xfrm>
          <a:prstGeom prst="rect">
            <a:avLst/>
          </a:prstGeom>
          <a:solidFill>
            <a:srgbClr val="6CA4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851845-8806-304F-9402-83BB44ABFF11}"/>
              </a:ext>
            </a:extLst>
          </p:cNvPr>
          <p:cNvSpPr txBox="1"/>
          <p:nvPr userDrawn="1"/>
        </p:nvSpPr>
        <p:spPr>
          <a:xfrm>
            <a:off x="4590325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ADC30A-B80A-8D40-B391-F45BAA483A24}"/>
              </a:ext>
            </a:extLst>
          </p:cNvPr>
          <p:cNvSpPr txBox="1"/>
          <p:nvPr userDrawn="1"/>
        </p:nvSpPr>
        <p:spPr>
          <a:xfrm>
            <a:off x="4590325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F87E05-C4DC-834E-8580-60A401D94BA3}"/>
              </a:ext>
            </a:extLst>
          </p:cNvPr>
          <p:cNvSpPr txBox="1"/>
          <p:nvPr userDrawn="1"/>
        </p:nvSpPr>
        <p:spPr>
          <a:xfrm>
            <a:off x="4590325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9FDB6A0-C04C-E24E-92DE-A5594523705F}"/>
              </a:ext>
            </a:extLst>
          </p:cNvPr>
          <p:cNvSpPr txBox="1"/>
          <p:nvPr userDrawn="1"/>
        </p:nvSpPr>
        <p:spPr>
          <a:xfrm>
            <a:off x="4590325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799637-B105-BF43-8CC8-F283AF1C8D2A}"/>
              </a:ext>
            </a:extLst>
          </p:cNvPr>
          <p:cNvSpPr/>
          <p:nvPr userDrawn="1"/>
        </p:nvSpPr>
        <p:spPr>
          <a:xfrm>
            <a:off x="5943600" y="4479404"/>
            <a:ext cx="752354" cy="706055"/>
          </a:xfrm>
          <a:prstGeom prst="rect">
            <a:avLst/>
          </a:prstGeom>
          <a:solidFill>
            <a:srgbClr val="EE312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6156A37-535F-4C4A-8D58-7E9244EE0DF2}"/>
              </a:ext>
            </a:extLst>
          </p:cNvPr>
          <p:cNvSpPr/>
          <p:nvPr userDrawn="1"/>
        </p:nvSpPr>
        <p:spPr>
          <a:xfrm>
            <a:off x="5943600" y="5272270"/>
            <a:ext cx="752354" cy="706055"/>
          </a:xfrm>
          <a:prstGeom prst="rect">
            <a:avLst/>
          </a:prstGeom>
          <a:solidFill>
            <a:srgbClr val="EE3126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462E924-651D-8744-9C8C-4DA905065076}"/>
              </a:ext>
            </a:extLst>
          </p:cNvPr>
          <p:cNvSpPr/>
          <p:nvPr userDrawn="1"/>
        </p:nvSpPr>
        <p:spPr>
          <a:xfrm>
            <a:off x="5943600" y="6065136"/>
            <a:ext cx="752354" cy="706055"/>
          </a:xfrm>
          <a:prstGeom prst="rect">
            <a:avLst/>
          </a:prstGeom>
          <a:solidFill>
            <a:srgbClr val="EE3126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9DDDA1-E3B5-5F43-A934-34C1E433A005}"/>
              </a:ext>
            </a:extLst>
          </p:cNvPr>
          <p:cNvSpPr/>
          <p:nvPr userDrawn="1"/>
        </p:nvSpPr>
        <p:spPr>
          <a:xfrm>
            <a:off x="5943600" y="6858001"/>
            <a:ext cx="752354" cy="706055"/>
          </a:xfrm>
          <a:prstGeom prst="rect">
            <a:avLst/>
          </a:prstGeom>
          <a:solidFill>
            <a:srgbClr val="EE31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EE29D9-BC15-2743-A0DC-E02C4398C5A5}"/>
              </a:ext>
            </a:extLst>
          </p:cNvPr>
          <p:cNvSpPr txBox="1"/>
          <p:nvPr userDrawn="1"/>
        </p:nvSpPr>
        <p:spPr>
          <a:xfrm>
            <a:off x="6800125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A39F63-BC51-9D4A-80DB-E95B9E34E80F}"/>
              </a:ext>
            </a:extLst>
          </p:cNvPr>
          <p:cNvSpPr txBox="1"/>
          <p:nvPr userDrawn="1"/>
        </p:nvSpPr>
        <p:spPr>
          <a:xfrm>
            <a:off x="6800125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403D9B-EE14-7945-A277-606EC8C8D916}"/>
              </a:ext>
            </a:extLst>
          </p:cNvPr>
          <p:cNvSpPr txBox="1"/>
          <p:nvPr userDrawn="1"/>
        </p:nvSpPr>
        <p:spPr>
          <a:xfrm>
            <a:off x="6800125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951CBF-31FD-2C4A-9EF5-A46B81994FBC}"/>
              </a:ext>
            </a:extLst>
          </p:cNvPr>
          <p:cNvSpPr txBox="1"/>
          <p:nvPr userDrawn="1"/>
        </p:nvSpPr>
        <p:spPr>
          <a:xfrm>
            <a:off x="6800125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AD7C21-43A2-BE4E-94A9-333A98562245}"/>
              </a:ext>
            </a:extLst>
          </p:cNvPr>
          <p:cNvSpPr/>
          <p:nvPr userDrawn="1"/>
        </p:nvSpPr>
        <p:spPr>
          <a:xfrm>
            <a:off x="8229600" y="4479404"/>
            <a:ext cx="752354" cy="706055"/>
          </a:xfrm>
          <a:prstGeom prst="rect">
            <a:avLst/>
          </a:prstGeom>
          <a:solidFill>
            <a:srgbClr val="009AC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A4B71E-28C4-D04B-99D8-77A64210A1AB}"/>
              </a:ext>
            </a:extLst>
          </p:cNvPr>
          <p:cNvSpPr/>
          <p:nvPr userDrawn="1"/>
        </p:nvSpPr>
        <p:spPr>
          <a:xfrm>
            <a:off x="8229600" y="5272270"/>
            <a:ext cx="752354" cy="706055"/>
          </a:xfrm>
          <a:prstGeom prst="rect">
            <a:avLst/>
          </a:prstGeom>
          <a:solidFill>
            <a:srgbClr val="009AC7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364C7C5-191D-1143-9421-051FC23A934C}"/>
              </a:ext>
            </a:extLst>
          </p:cNvPr>
          <p:cNvSpPr/>
          <p:nvPr userDrawn="1"/>
        </p:nvSpPr>
        <p:spPr>
          <a:xfrm>
            <a:off x="8229600" y="6065136"/>
            <a:ext cx="752354" cy="706055"/>
          </a:xfrm>
          <a:prstGeom prst="rect">
            <a:avLst/>
          </a:prstGeom>
          <a:solidFill>
            <a:srgbClr val="009AC7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12D6D71-3FC9-2642-9210-D1B5ABD24688}"/>
              </a:ext>
            </a:extLst>
          </p:cNvPr>
          <p:cNvSpPr/>
          <p:nvPr userDrawn="1"/>
        </p:nvSpPr>
        <p:spPr>
          <a:xfrm>
            <a:off x="8229600" y="6858001"/>
            <a:ext cx="752354" cy="706055"/>
          </a:xfrm>
          <a:prstGeom prst="rect">
            <a:avLst/>
          </a:prstGeom>
          <a:solidFill>
            <a:srgbClr val="009AC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145897-5AF3-4A45-8449-5E80B82B5BED}"/>
              </a:ext>
            </a:extLst>
          </p:cNvPr>
          <p:cNvSpPr txBox="1"/>
          <p:nvPr userDrawn="1"/>
        </p:nvSpPr>
        <p:spPr>
          <a:xfrm>
            <a:off x="9086125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09F1BE-78D2-4F48-AD72-AE36A29B317C}"/>
              </a:ext>
            </a:extLst>
          </p:cNvPr>
          <p:cNvSpPr txBox="1"/>
          <p:nvPr userDrawn="1"/>
        </p:nvSpPr>
        <p:spPr>
          <a:xfrm>
            <a:off x="9086125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8685323-BC24-8840-B59C-5184D7C039F1}"/>
              </a:ext>
            </a:extLst>
          </p:cNvPr>
          <p:cNvSpPr txBox="1"/>
          <p:nvPr userDrawn="1"/>
        </p:nvSpPr>
        <p:spPr>
          <a:xfrm>
            <a:off x="9086125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0AC526-B8FD-D242-9BB7-3C9FE51B007E}"/>
              </a:ext>
            </a:extLst>
          </p:cNvPr>
          <p:cNvSpPr txBox="1"/>
          <p:nvPr userDrawn="1"/>
        </p:nvSpPr>
        <p:spPr>
          <a:xfrm>
            <a:off x="9086125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58EC831-A39B-E345-A3CE-59A6424E8DF4}"/>
              </a:ext>
            </a:extLst>
          </p:cNvPr>
          <p:cNvSpPr/>
          <p:nvPr userDrawn="1"/>
        </p:nvSpPr>
        <p:spPr>
          <a:xfrm>
            <a:off x="10363200" y="4479404"/>
            <a:ext cx="752354" cy="706055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4A61808-61BD-1042-A7EC-48051C1012CB}"/>
              </a:ext>
            </a:extLst>
          </p:cNvPr>
          <p:cNvSpPr/>
          <p:nvPr userDrawn="1"/>
        </p:nvSpPr>
        <p:spPr>
          <a:xfrm>
            <a:off x="10363200" y="5272270"/>
            <a:ext cx="752354" cy="706055"/>
          </a:xfrm>
          <a:prstGeom prst="rect">
            <a:avLst/>
          </a:prstGeom>
          <a:solidFill>
            <a:srgbClr val="000000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9EF382A-430A-DD40-B5A4-81BCD3F3287A}"/>
              </a:ext>
            </a:extLst>
          </p:cNvPr>
          <p:cNvSpPr/>
          <p:nvPr userDrawn="1"/>
        </p:nvSpPr>
        <p:spPr>
          <a:xfrm>
            <a:off x="10363200" y="6065136"/>
            <a:ext cx="752354" cy="706055"/>
          </a:xfrm>
          <a:prstGeom prst="rect">
            <a:avLst/>
          </a:prstGeom>
          <a:solidFill>
            <a:srgbClr val="000000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00F2B0-3082-A642-AF00-A83787D6529A}"/>
              </a:ext>
            </a:extLst>
          </p:cNvPr>
          <p:cNvSpPr/>
          <p:nvPr userDrawn="1"/>
        </p:nvSpPr>
        <p:spPr>
          <a:xfrm>
            <a:off x="10363200" y="6858001"/>
            <a:ext cx="752354" cy="706055"/>
          </a:xfrm>
          <a:prstGeom prst="rect">
            <a:avLst/>
          </a:prstGeom>
          <a:solidFill>
            <a:srgbClr val="0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C942036-30A6-7644-9B31-24E131C322AB}"/>
              </a:ext>
            </a:extLst>
          </p:cNvPr>
          <p:cNvSpPr txBox="1"/>
          <p:nvPr userDrawn="1"/>
        </p:nvSpPr>
        <p:spPr>
          <a:xfrm>
            <a:off x="11219725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43F737-F7D7-7043-A937-5E0043FAC6F6}"/>
              </a:ext>
            </a:extLst>
          </p:cNvPr>
          <p:cNvSpPr txBox="1"/>
          <p:nvPr userDrawn="1"/>
        </p:nvSpPr>
        <p:spPr>
          <a:xfrm>
            <a:off x="11219725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0F95D14-3290-E34C-B7D1-46A3100E7D44}"/>
              </a:ext>
            </a:extLst>
          </p:cNvPr>
          <p:cNvSpPr txBox="1"/>
          <p:nvPr userDrawn="1"/>
        </p:nvSpPr>
        <p:spPr>
          <a:xfrm>
            <a:off x="11219725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45F5F56-B7CF-AC41-A071-87069A9D26F4}"/>
              </a:ext>
            </a:extLst>
          </p:cNvPr>
          <p:cNvSpPr txBox="1"/>
          <p:nvPr userDrawn="1"/>
        </p:nvSpPr>
        <p:spPr>
          <a:xfrm>
            <a:off x="11219725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CB8F4F4-5E5B-7E42-B7C3-4D71A9AFE464}"/>
              </a:ext>
            </a:extLst>
          </p:cNvPr>
          <p:cNvGrpSpPr/>
          <p:nvPr userDrawn="1"/>
        </p:nvGrpSpPr>
        <p:grpSpPr>
          <a:xfrm>
            <a:off x="1355073" y="381597"/>
            <a:ext cx="10135543" cy="1128128"/>
            <a:chOff x="1302184" y="376535"/>
            <a:chExt cx="10135543" cy="1128128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7DFE691-DEEC-6B4C-873D-2A19E4CBC4A0}"/>
                </a:ext>
              </a:extLst>
            </p:cNvPr>
            <p:cNvSpPr txBox="1"/>
            <p:nvPr userDrawn="1"/>
          </p:nvSpPr>
          <p:spPr>
            <a:xfrm>
              <a:off x="1302184" y="376535"/>
              <a:ext cx="2812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Theme Colors used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3EE4717-4CD4-3148-A00F-A2DCA4B8C66A}"/>
                </a:ext>
              </a:extLst>
            </p:cNvPr>
            <p:cNvGrpSpPr/>
            <p:nvPr userDrawn="1"/>
          </p:nvGrpSpPr>
          <p:grpSpPr>
            <a:xfrm>
              <a:off x="1391103" y="836278"/>
              <a:ext cx="10046624" cy="668385"/>
              <a:chOff x="1391103" y="836278"/>
              <a:chExt cx="10046624" cy="668385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DA63F1A-9886-3140-A972-E24C81E66FC1}"/>
                  </a:ext>
                </a:extLst>
              </p:cNvPr>
              <p:cNvSpPr/>
              <p:nvPr/>
            </p:nvSpPr>
            <p:spPr>
              <a:xfrm>
                <a:off x="1491331" y="836278"/>
                <a:ext cx="623856" cy="2743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53443BD-C4C8-3749-9B7E-C918115C41E6}"/>
                  </a:ext>
                </a:extLst>
              </p:cNvPr>
              <p:cNvSpPr/>
              <p:nvPr userDrawn="1"/>
            </p:nvSpPr>
            <p:spPr>
              <a:xfrm>
                <a:off x="2772711" y="836278"/>
                <a:ext cx="623856" cy="2743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E6E6E6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9C99180-0E21-B64A-954F-42B179C9A22D}"/>
                  </a:ext>
                </a:extLst>
              </p:cNvPr>
              <p:cNvSpPr/>
              <p:nvPr userDrawn="1"/>
            </p:nvSpPr>
            <p:spPr>
              <a:xfrm>
                <a:off x="4054091" y="836278"/>
                <a:ext cx="623856" cy="2743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49D01B0-49C9-184E-AE63-420C7F533CD9}"/>
                  </a:ext>
                </a:extLst>
              </p:cNvPr>
              <p:cNvSpPr/>
              <p:nvPr userDrawn="1"/>
            </p:nvSpPr>
            <p:spPr>
              <a:xfrm>
                <a:off x="5335471" y="836278"/>
                <a:ext cx="623856" cy="27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3900BB0-005D-CF41-8063-8A0286F91E17}"/>
                  </a:ext>
                </a:extLst>
              </p:cNvPr>
              <p:cNvSpPr/>
              <p:nvPr userDrawn="1"/>
            </p:nvSpPr>
            <p:spPr>
              <a:xfrm>
                <a:off x="6616851" y="836278"/>
                <a:ext cx="623856" cy="27432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E89A3CF-9F50-4C43-B664-90BB31BFED31}"/>
                  </a:ext>
                </a:extLst>
              </p:cNvPr>
              <p:cNvSpPr/>
              <p:nvPr userDrawn="1"/>
            </p:nvSpPr>
            <p:spPr>
              <a:xfrm>
                <a:off x="7898231" y="836278"/>
                <a:ext cx="623856" cy="27432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B5D5F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B986A4F-DD46-084D-8DEB-7EA9C74CAEAE}"/>
                  </a:ext>
                </a:extLst>
              </p:cNvPr>
              <p:cNvSpPr/>
              <p:nvPr userDrawn="1"/>
            </p:nvSpPr>
            <p:spPr>
              <a:xfrm>
                <a:off x="9179611" y="836278"/>
                <a:ext cx="623856" cy="27432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76F0CA8-A4A1-704C-8665-CFF450063FB9}"/>
                  </a:ext>
                </a:extLst>
              </p:cNvPr>
              <p:cNvSpPr/>
              <p:nvPr userDrawn="1"/>
            </p:nvSpPr>
            <p:spPr>
              <a:xfrm>
                <a:off x="10460988" y="836278"/>
                <a:ext cx="623856" cy="27432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4FD1B1F-1C81-C544-B055-EC4FAD14524F}"/>
                  </a:ext>
                </a:extLst>
              </p:cNvPr>
              <p:cNvSpPr/>
              <p:nvPr userDrawn="1"/>
            </p:nvSpPr>
            <p:spPr>
              <a:xfrm>
                <a:off x="1391103" y="1258442"/>
                <a:ext cx="99097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55/55/55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B84F46A-97EF-AC49-A5B7-E61F486F0DAC}"/>
                  </a:ext>
                </a:extLst>
              </p:cNvPr>
              <p:cNvSpPr/>
              <p:nvPr userDrawn="1"/>
            </p:nvSpPr>
            <p:spPr>
              <a:xfrm>
                <a:off x="2646696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230/230/230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44DAD7E-CE9F-2B40-9040-09E0A6C07F53}"/>
                  </a:ext>
                </a:extLst>
              </p:cNvPr>
              <p:cNvSpPr/>
              <p:nvPr userDrawn="1"/>
            </p:nvSpPr>
            <p:spPr>
              <a:xfrm>
                <a:off x="3937845" y="1215565"/>
                <a:ext cx="99097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0/93/170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7294101-9481-FD40-B565-33E43C1E1CF4}"/>
                  </a:ext>
                </a:extLst>
              </p:cNvPr>
              <p:cNvSpPr/>
              <p:nvPr userDrawn="1"/>
            </p:nvSpPr>
            <p:spPr>
              <a:xfrm>
                <a:off x="5222664" y="1215565"/>
                <a:ext cx="113204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120/162/47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92A2A5-C4F8-8A4C-889C-E2862E6971EA}"/>
                  </a:ext>
                </a:extLst>
              </p:cNvPr>
              <p:cNvSpPr/>
              <p:nvPr userDrawn="1"/>
            </p:nvSpPr>
            <p:spPr>
              <a:xfrm>
                <a:off x="6493645" y="1215565"/>
                <a:ext cx="10615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238/49/36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FA9077-861E-5A4A-B02B-4692F24C201B}"/>
                  </a:ext>
                </a:extLst>
              </p:cNvPr>
              <p:cNvSpPr/>
              <p:nvPr userDrawn="1"/>
            </p:nvSpPr>
            <p:spPr>
              <a:xfrm>
                <a:off x="7779271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181/213/240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D2E7425-31D5-284D-B5A5-185047714523}"/>
                  </a:ext>
                </a:extLst>
              </p:cNvPr>
              <p:cNvSpPr/>
              <p:nvPr userDrawn="1"/>
            </p:nvSpPr>
            <p:spPr>
              <a:xfrm>
                <a:off x="9059288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126/126/126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5C11487-4265-6C4F-9B24-0A0F29D4C082}"/>
                  </a:ext>
                </a:extLst>
              </p:cNvPr>
              <p:cNvSpPr/>
              <p:nvPr userDrawn="1"/>
            </p:nvSpPr>
            <p:spPr>
              <a:xfrm>
                <a:off x="10376218" y="1215565"/>
                <a:ext cx="10615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0/154/199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285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ridge over a river.&#10;">
            <a:extLst>
              <a:ext uri="{FF2B5EF4-FFF2-40B4-BE49-F238E27FC236}">
                <a16:creationId xmlns:a16="http://schemas.microsoft.com/office/drawing/2014/main" id="{A9569DC6-E2FC-794C-8562-A7208A9C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6824"/>
            <a:ext cx="3106271" cy="74227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9BA62F-022E-493C-8797-5223B44B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08D856-A33F-B148-9E17-5B372B40EB05}"/>
              </a:ext>
            </a:extLst>
          </p:cNvPr>
          <p:cNvSpPr/>
          <p:nvPr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3601EB-AF3F-0D45-BEC4-90BBB5E0A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B2844-3DA3-624C-A4EA-EF788DB65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9D6FD54-8A66-1A41-8FE2-FE1A7F19DE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83724"/>
            <a:ext cx="11430000" cy="1228725"/>
          </a:xfrm>
        </p:spPr>
        <p:txBody>
          <a:bodyPr anchor="b"/>
          <a:lstStyle>
            <a:lvl1pPr marL="0" indent="0">
              <a:buFontTx/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D0A44-501F-D940-81F0-287C61871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A4189-6EFD-5B46-BDEB-D7BA039C95E4}"/>
              </a:ext>
            </a:extLst>
          </p:cNvPr>
          <p:cNvSpPr txBox="1"/>
          <p:nvPr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B09D8-6387-0746-827F-BECA47C94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D9E1CB86-2424-AF46-B0B1-778B10B1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8611" y="2230089"/>
            <a:ext cx="6510916" cy="585788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04E3B83-0CF3-1D41-BD27-49C246AB4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8611" y="2932741"/>
            <a:ext cx="6510916" cy="1086369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28FB1-21B5-154C-AC9E-909A35322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9D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DAB5E-6E09-4803-A039-C4AC4BC2770E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4C52C2-FFD9-4F2A-B271-D6A71B0AD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9A559-0B11-43B8-9D20-D658E5F0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31721-47A5-4EAD-8449-AE3BA8FE2DC5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2F6E7E-C733-4351-B9D8-52A60539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3635F1-F2F6-46BB-AD31-17C81199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6F8D02ED-14D6-194C-B560-FB5737501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8611" y="4604692"/>
            <a:ext cx="6510916" cy="585788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E1FEA26E-CDC4-014D-9DF5-B5E866FC1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8611" y="5307344"/>
            <a:ext cx="6510916" cy="1086369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E762F69-0C7C-5A41-B718-385D87DE9A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0910" y="2230090"/>
            <a:ext cx="1371600" cy="1019175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DE8D8E1-B945-4B42-9D5F-6376C6B399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0910" y="4604693"/>
            <a:ext cx="1371600" cy="1019175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en-US" dirty="0"/>
              <a:t>2</a:t>
            </a:r>
          </a:p>
        </p:txBody>
      </p:sp>
      <p:pic>
        <p:nvPicPr>
          <p:cNvPr id="13" name="Picture 12" descr="Two riders boarding a Metro Transit bus">
            <a:extLst>
              <a:ext uri="{FF2B5EF4-FFF2-40B4-BE49-F238E27FC236}">
                <a16:creationId xmlns:a16="http://schemas.microsoft.com/office/drawing/2014/main" id="{9BDFC3B0-4BF5-ADC8-580C-86F47A9A7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814"/>
            <a:ext cx="3166380" cy="6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6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095364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8" name="Picture 17" descr="Downtown Minneapolis Skyline from University of Minnesota campus.">
            <a:extLst>
              <a:ext uri="{FF2B5EF4-FFF2-40B4-BE49-F238E27FC236}">
                <a16:creationId xmlns:a16="http://schemas.microsoft.com/office/drawing/2014/main" id="{6F480E5C-F35B-2D44-B7EA-2412CDE34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958" y="0"/>
            <a:ext cx="8254214" cy="822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115578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742C81F-BE80-B741-A829-77958184B7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3958" y="0"/>
            <a:ext cx="8249640" cy="82296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61649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724"/>
            <a:ext cx="1188720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7539" y="3561730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0139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pic>
        <p:nvPicPr>
          <p:cNvPr id="15" name="Picture 14" descr="Outdoors photograph of Metro Transit Light Rail train at a platform stop">
            <a:extLst>
              <a:ext uri="{FF2B5EF4-FFF2-40B4-BE49-F238E27FC236}">
                <a16:creationId xmlns:a16="http://schemas.microsoft.com/office/drawing/2014/main" id="{5699583D-741C-714B-BA71-ACAC0D19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95585"/>
            <a:ext cx="2095500" cy="2130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y picking seed in Maple Plain regional park">
            <a:extLst>
              <a:ext uri="{FF2B5EF4-FFF2-40B4-BE49-F238E27FC236}">
                <a16:creationId xmlns:a16="http://schemas.microsoft.com/office/drawing/2014/main" id="{9E0F4A39-F336-52BF-6499-A63A8922E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4"/>
          <a:stretch/>
        </p:blipFill>
        <p:spPr>
          <a:xfrm>
            <a:off x="11468096" y="1704814"/>
            <a:ext cx="2095502" cy="2130552"/>
          </a:xfrm>
          <a:prstGeom prst="rect">
            <a:avLst/>
          </a:prstGeom>
        </p:spPr>
      </p:pic>
      <p:pic>
        <p:nvPicPr>
          <p:cNvPr id="4" name="Picture 3" descr="Man drinking from a water fountain">
            <a:extLst>
              <a:ext uri="{FF2B5EF4-FFF2-40B4-BE49-F238E27FC236}">
                <a16:creationId xmlns:a16="http://schemas.microsoft.com/office/drawing/2014/main" id="{8EC2F395-62AD-7E42-C6C7-97EE9E805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7"/>
          <a:stretch/>
        </p:blipFill>
        <p:spPr>
          <a:xfrm>
            <a:off x="11468096" y="3928221"/>
            <a:ext cx="2095500" cy="20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07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eal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724"/>
            <a:ext cx="1196340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0139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574E6-3658-463F-B60A-08F7E02A3FA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1468100" y="1727278"/>
            <a:ext cx="2095500" cy="2006523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30F5B4-EEB2-402D-A5E4-239E4A8CA55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468100" y="3913285"/>
            <a:ext cx="2095500" cy="2006523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2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B97334-55ED-4CCA-B757-CAB190B6969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1468100" y="6099292"/>
            <a:ext cx="2095500" cy="2130309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282588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 of Belle Plain">
            <a:extLst>
              <a:ext uri="{FF2B5EF4-FFF2-40B4-BE49-F238E27FC236}">
                <a16:creationId xmlns:a16="http://schemas.microsoft.com/office/drawing/2014/main" id="{A1D9870F-3E6B-D742-3B73-40A95B281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466" y="1704814"/>
            <a:ext cx="8342132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0631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3086100"/>
            <a:ext cx="3808877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44916DE-FF05-9F02-24A3-39631912C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199" y="6594654"/>
            <a:ext cx="7067550" cy="119538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“Add a quote or a statistic. Lorem ipsum dolor sit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416085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  <p15:guide id="5" pos="93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0631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3086100"/>
            <a:ext cx="3833813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59EB58C-4D28-75B0-1A02-2A3724F8B7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9700" y="1704815"/>
            <a:ext cx="8343900" cy="652478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media by clicking icon </a:t>
            </a:r>
          </a:p>
        </p:txBody>
      </p:sp>
    </p:spTree>
    <p:extLst>
      <p:ext uri="{BB962C8B-B14F-4D97-AF65-F5344CB8AC3E}">
        <p14:creationId xmlns:p14="http://schemas.microsoft.com/office/powerpoint/2010/main" val="2233023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  <p15:guide id="5" pos="9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17E7-4E9E-0649-BCCF-5B7B3510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00B06-7666-8E44-901C-4D7607A97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410701" cy="82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1B93D-8EDA-E141-BF60-627EACEB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61" y="5362187"/>
            <a:ext cx="3423868" cy="234998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5C8B-CF09-5B43-ABE1-6C6F9A4C8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6320" y="7132320"/>
            <a:ext cx="7233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3438A1-3C23-4497-AF7B-822C87ED1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89" y="2260825"/>
            <a:ext cx="6702129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presentation goes here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68068E9-498F-2943-85F8-07F6E0D578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996" y="4369324"/>
            <a:ext cx="6733608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A275FD-2079-F14B-A71F-85D844D907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997" y="6659720"/>
            <a:ext cx="6818669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0AAF368-F173-E54B-8878-34A5546AC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997" y="7299514"/>
            <a:ext cx="6818669" cy="4126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  <p:pic>
        <p:nvPicPr>
          <p:cNvPr id="5" name="Picture 4" descr="Overview of Belle Plain">
            <a:extLst>
              <a:ext uri="{FF2B5EF4-FFF2-40B4-BE49-F238E27FC236}">
                <a16:creationId xmlns:a16="http://schemas.microsoft.com/office/drawing/2014/main" id="{A2DC10FC-D40E-1D66-E4E5-2F729108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0546" y="1"/>
            <a:ext cx="5219699" cy="4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9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1101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3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883" marR="0" indent="-342883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uck in a marsh at Crosby Farm Regional Park in St. Paul">
            <a:extLst>
              <a:ext uri="{FF2B5EF4-FFF2-40B4-BE49-F238E27FC236}">
                <a16:creationId xmlns:a16="http://schemas.microsoft.com/office/drawing/2014/main" id="{4354E19E-C321-F973-5CAF-12363F845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3282"/>
            <a:ext cx="5213206" cy="65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1101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3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883" marR="0" indent="-342883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3249BA-F584-3840-AC82-1EA9848562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04815"/>
            <a:ext cx="5213206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46597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5AD68A8-78B9-9E4E-A669-F762236EA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06824"/>
            <a:ext cx="3106271" cy="74227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3724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1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4" name="Picture 3" descr="A highway with cars on it and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6C2EEE-EBD7-45E5-B0C2-5375989BC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3" y="1704814"/>
            <a:ext cx="3122896" cy="6524787"/>
          </a:xfrm>
          <a:prstGeom prst="rect">
            <a:avLst/>
          </a:prstGeom>
        </p:spPr>
      </p:pic>
      <p:pic>
        <p:nvPicPr>
          <p:cNvPr id="3" name="Picture 2" descr="A close-up of a field of flowers in St. Paul">
            <a:extLst>
              <a:ext uri="{FF2B5EF4-FFF2-40B4-BE49-F238E27FC236}">
                <a16:creationId xmlns:a16="http://schemas.microsoft.com/office/drawing/2014/main" id="{9AF889D3-F624-0092-C2A8-18017B01F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3" y="1704814"/>
            <a:ext cx="3257697" cy="65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4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3724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1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691D110-30AC-E54C-A4CF-203A6B5765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492" y="1704814"/>
            <a:ext cx="3105429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 </a:t>
            </a:r>
          </a:p>
          <a:p>
            <a:r>
              <a:rPr lang="en-US" dirty="0"/>
              <a:t>clicking icon</a:t>
            </a:r>
          </a:p>
        </p:txBody>
      </p:sp>
    </p:spTree>
    <p:extLst>
      <p:ext uri="{BB962C8B-B14F-4D97-AF65-F5344CB8AC3E}">
        <p14:creationId xmlns:p14="http://schemas.microsoft.com/office/powerpoint/2010/main" val="182123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95816"/>
            <a:ext cx="1188720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192161"/>
            <a:ext cx="1188720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2886075"/>
            <a:ext cx="11887200" cy="408379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957204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2830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15201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8770"/>
            <a:ext cx="11887201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5712" y="2760164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6348" y="2760164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058B3B47-7981-8A08-C2C3-5095EAF819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5712" y="3716499"/>
            <a:ext cx="5478784" cy="3370102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1A2BEFF7-BD93-6D6B-20A7-4216678BB4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6348" y="3718247"/>
            <a:ext cx="5478784" cy="3370102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7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96143"/>
            <a:ext cx="118990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263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428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6593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06B8CDA-AB0F-2642-8AB7-D69B6C5AB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1" y="3510098"/>
            <a:ext cx="3421384" cy="3652703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1761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6DE61F2-5225-FC40-B216-E668BF0256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1761" y="3510098"/>
            <a:ext cx="3421384" cy="3652703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9761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33112B82-F029-4A49-A9A4-A5B5C8C072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29455" y="3510098"/>
            <a:ext cx="3421384" cy="3652703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58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8770"/>
            <a:ext cx="118872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643664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8770"/>
            <a:ext cx="118872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763C46B-7CF2-8983-3813-20DF3B3B50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2093584"/>
            <a:ext cx="12649200" cy="62122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media by clicking icon </a:t>
            </a:r>
          </a:p>
        </p:txBody>
      </p:sp>
    </p:spTree>
    <p:extLst>
      <p:ext uri="{BB962C8B-B14F-4D97-AF65-F5344CB8AC3E}">
        <p14:creationId xmlns:p14="http://schemas.microsoft.com/office/powerpoint/2010/main" val="429165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64152" y="-1198128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1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17E7-4E9E-0649-BCCF-5B7B3510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00B06-7666-8E44-901C-4D7607A97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410701" cy="82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1B93D-8EDA-E141-BF60-627EACEB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61" y="5362187"/>
            <a:ext cx="3423868" cy="234998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5C8B-CF09-5B43-ABE1-6C6F9A4C8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6320" y="7132320"/>
            <a:ext cx="7233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3438A1-3C23-4497-AF7B-822C87ED1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89" y="2260825"/>
            <a:ext cx="6702129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68068E9-498F-2943-85F8-07F6E0D578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996" y="4369324"/>
            <a:ext cx="6733608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A275FD-2079-F14B-A71F-85D844D907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997" y="6659720"/>
            <a:ext cx="6818669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0AAF368-F173-E54B-8878-34A5546AC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997" y="7299514"/>
            <a:ext cx="6818669" cy="4126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0B883B5-CE28-7543-BC3A-E473B7F7EB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21092" y="1"/>
            <a:ext cx="5209309" cy="495732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49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4B4C27-85C1-49EB-A1B3-14872DA16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6" y="3413126"/>
            <a:ext cx="402432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BED054-A81C-4943-B7ED-B70480CCE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8" name="Picture 17" descr="An image of a water ripple.">
            <a:extLst>
              <a:ext uri="{FF2B5EF4-FFF2-40B4-BE49-F238E27FC236}">
                <a16:creationId xmlns:a16="http://schemas.microsoft.com/office/drawing/2014/main" id="{1A727383-AA61-2B40-867A-A035B8E24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313958" y="0"/>
            <a:ext cx="824964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8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5" y="3406070"/>
            <a:ext cx="4007026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74615C-7714-F648-B70A-3DF2621156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13959" y="434"/>
            <a:ext cx="8241329" cy="822916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645486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724"/>
            <a:ext cx="1188720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0139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ater tower in White Bear township">
            <a:extLst>
              <a:ext uri="{FF2B5EF4-FFF2-40B4-BE49-F238E27FC236}">
                <a16:creationId xmlns:a16="http://schemas.microsoft.com/office/drawing/2014/main" id="{3F0BAFFB-DBD9-6DBB-6110-CBE849F37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6764" y="3900200"/>
            <a:ext cx="2086834" cy="2130553"/>
          </a:xfrm>
          <a:prstGeom prst="rect">
            <a:avLst/>
          </a:prstGeom>
        </p:spPr>
      </p:pic>
      <p:pic>
        <p:nvPicPr>
          <p:cNvPr id="4" name="Picture 3" descr="Man drinking from a water fountain">
            <a:extLst>
              <a:ext uri="{FF2B5EF4-FFF2-40B4-BE49-F238E27FC236}">
                <a16:creationId xmlns:a16="http://schemas.microsoft.com/office/drawing/2014/main" id="{557E9224-8C18-F2B8-F8C1-A75FAAB88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1701766"/>
            <a:ext cx="2095500" cy="2133601"/>
          </a:xfrm>
          <a:prstGeom prst="rect">
            <a:avLst/>
          </a:prstGeom>
        </p:spPr>
      </p:pic>
      <p:pic>
        <p:nvPicPr>
          <p:cNvPr id="5" name="Picture 4" descr="Geese in a marsh at Crosby Farm Regional Park">
            <a:extLst>
              <a:ext uri="{FF2B5EF4-FFF2-40B4-BE49-F238E27FC236}">
                <a16:creationId xmlns:a16="http://schemas.microsoft.com/office/drawing/2014/main" id="{C6787197-A319-7EEB-51E3-B200B3795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6764" y="6095586"/>
            <a:ext cx="2086834" cy="21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9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724"/>
            <a:ext cx="1181100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0139" y="3086100"/>
            <a:ext cx="4362450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73C402E-57BB-1A5B-A3D6-0D7DA280A6E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1468100" y="1727277"/>
            <a:ext cx="2095500" cy="2130552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1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AB09F51D-9B94-F778-4A21-44192B25E7B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468100" y="3979268"/>
            <a:ext cx="2095500" cy="2064568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2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8CF076A-EF3C-2A3F-48F3-E786760E598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1468100" y="6165274"/>
            <a:ext cx="2095500" cy="2064569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3308833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eld and water tower in Lino Lakes">
            <a:extLst>
              <a:ext uri="{FF2B5EF4-FFF2-40B4-BE49-F238E27FC236}">
                <a16:creationId xmlns:a16="http://schemas.microsoft.com/office/drawing/2014/main" id="{B7A39B7F-D647-870B-FFB9-03D26C4F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118" y="1704814"/>
            <a:ext cx="8398792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71476"/>
            <a:ext cx="11944349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04187"/>
            <a:ext cx="3871913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3086100"/>
            <a:ext cx="3871913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C8677A1F-3E15-CCA4-13AC-48895978D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49" y="6385477"/>
            <a:ext cx="7410451" cy="13716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“Add a quote or a statistic. Lorem ipsum dolor sit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91087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69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3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0631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053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3086100"/>
            <a:ext cx="3819529" cy="428148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30FCA13-EEB5-71C7-5C36-CC3F035B9CD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9700" y="1704976"/>
            <a:ext cx="8343900" cy="65246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media by clicking icon </a:t>
            </a:r>
          </a:p>
        </p:txBody>
      </p:sp>
    </p:spTree>
    <p:extLst>
      <p:ext uri="{BB962C8B-B14F-4D97-AF65-F5344CB8AC3E}">
        <p14:creationId xmlns:p14="http://schemas.microsoft.com/office/powerpoint/2010/main" val="819953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  <p15:guide id="5" pos="93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1101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0553" y="2024938"/>
            <a:ext cx="747344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0553" y="2728912"/>
            <a:ext cx="7473447" cy="4961192"/>
          </a:xfrm>
        </p:spPr>
        <p:txBody>
          <a:bodyPr>
            <a:noAutofit/>
          </a:bodyPr>
          <a:lstStyle>
            <a:lvl1pPr marL="342883" marR="0" indent="-342883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3" name="Picture 2" descr="A bee on a dripping water spout">
            <a:extLst>
              <a:ext uri="{FF2B5EF4-FFF2-40B4-BE49-F238E27FC236}">
                <a16:creationId xmlns:a16="http://schemas.microsoft.com/office/drawing/2014/main" id="{8C54C9E5-27E8-4417-D46B-C5FFD214D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4815"/>
            <a:ext cx="4901532" cy="65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441" userDrawn="1">
          <p15:clr>
            <a:srgbClr val="FBAE40"/>
          </p15:clr>
        </p15:guide>
        <p15:guide id="26" pos="174" userDrawn="1">
          <p15:clr>
            <a:srgbClr val="FBAE40"/>
          </p15:clr>
        </p15:guide>
        <p15:guide id="28" pos="941" userDrawn="1">
          <p15:clr>
            <a:srgbClr val="FBAE40"/>
          </p15:clr>
        </p15:guide>
        <p15:guide id="35" orient="horz" userDrawn="1">
          <p15:clr>
            <a:srgbClr val="FBAE40"/>
          </p15:clr>
        </p15:guide>
        <p15:guide id="36" pos="1317" userDrawn="1">
          <p15:clr>
            <a:srgbClr val="FBAE40"/>
          </p15:clr>
        </p15:guide>
        <p15:guide id="37" orient="horz" pos="74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1101"/>
            <a:ext cx="11887199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3" y="2057400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883" marR="0" indent="-342883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4CAC0D-0ED4-5E4F-86EB-31799C4B1D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04814"/>
            <a:ext cx="5191622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86402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river&#10;&#10;Description automatically generated with low confidence">
            <a:extLst>
              <a:ext uri="{FF2B5EF4-FFF2-40B4-BE49-F238E27FC236}">
                <a16:creationId xmlns:a16="http://schemas.microsoft.com/office/drawing/2014/main" id="{C33F350E-2A43-8B42-A700-87AA665EA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6278"/>
            <a:ext cx="3162300" cy="6533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F86AF-DED5-45EE-8B6D-99C4C9DF3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3722"/>
            <a:ext cx="11821583" cy="1234122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2E5B9F-28A0-0C43-8A99-6E97EE333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59297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3724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72072BD-1528-274E-82C0-E4203715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704814"/>
            <a:ext cx="3095625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Insert picture by</a:t>
            </a:r>
          </a:p>
          <a:p>
            <a:r>
              <a:rPr lang="en-US" dirty="0"/>
              <a:t>clicking icon</a:t>
            </a:r>
          </a:p>
        </p:txBody>
      </p:sp>
    </p:spTree>
    <p:extLst>
      <p:ext uri="{BB962C8B-B14F-4D97-AF65-F5344CB8AC3E}">
        <p14:creationId xmlns:p14="http://schemas.microsoft.com/office/powerpoint/2010/main" val="172190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7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18D4F6-B146-3D40-85EE-56D4ACFA9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E449A-2805-6144-A078-78167593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97" y="0"/>
            <a:ext cx="9410701" cy="822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C1CFF6-28B3-0740-82BC-0970C814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812" y="7394028"/>
            <a:ext cx="4873547" cy="83557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22FC5-E64F-A941-9DB7-CB27CD2BE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95" y="717177"/>
            <a:ext cx="3856837" cy="283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7782E-3843-4A5C-B1A5-5FB027C96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36" y="3740898"/>
            <a:ext cx="6733681" cy="159067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7C409B-E0F7-0D42-A7F2-609FAD79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836" y="5664798"/>
            <a:ext cx="6733680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1352900-1093-184D-9A55-BC22387CE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837" y="6267791"/>
            <a:ext cx="673368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7717D33-EC0C-9449-8B37-0DE39721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4836" y="7620363"/>
            <a:ext cx="5053192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4108635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95816"/>
            <a:ext cx="11887201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192161"/>
            <a:ext cx="1188720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2886075"/>
            <a:ext cx="11887200" cy="4083799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96884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2830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15200" y="2413000"/>
            <a:ext cx="6103438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88770"/>
            <a:ext cx="11887200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5712" y="2760164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6349" y="2760164"/>
            <a:ext cx="5500052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DCFCF3EB-0B1C-4CA4-8302-C8651384FE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5712" y="3716499"/>
            <a:ext cx="5478784" cy="3370102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4257D449-D877-03A3-50B0-53D87842E0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6348" y="3718247"/>
            <a:ext cx="5478784" cy="3370102"/>
          </a:xfrm>
        </p:spPr>
        <p:txBody>
          <a:bodyPr>
            <a:norm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2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396143"/>
            <a:ext cx="118990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263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428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65938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E56F74E-CF48-684C-8C6B-3AE2F87D7F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3480292"/>
            <a:ext cx="3444874" cy="3758708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8271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A960663-69D6-D049-B633-C9C6BB9C5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8271" y="3486382"/>
            <a:ext cx="3444874" cy="3752619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9761" y="2842018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F2687938-90B6-C548-9083-4A3F5E9702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9761" y="3485658"/>
            <a:ext cx="3444874" cy="3753342"/>
          </a:xfrm>
        </p:spPr>
        <p:txBody>
          <a:bodyPr>
            <a:noAutofit/>
          </a:bodyPr>
          <a:lstStyle>
            <a:lvl1pPr marL="342883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60" indent="-342883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61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8770"/>
            <a:ext cx="118872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278169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8770"/>
            <a:ext cx="118872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2490A3C-12E5-9EB3-E03B-D40541E3CE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4400" y="2093583"/>
            <a:ext cx="12649200" cy="61360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media by clicking icon </a:t>
            </a:r>
          </a:p>
        </p:txBody>
      </p:sp>
    </p:spTree>
    <p:extLst>
      <p:ext uri="{BB962C8B-B14F-4D97-AF65-F5344CB8AC3E}">
        <p14:creationId xmlns:p14="http://schemas.microsoft.com/office/powerpoint/2010/main" val="160247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1" userDrawn="1">
          <p15:clr>
            <a:srgbClr val="FBAE40"/>
          </p15:clr>
        </p15:guide>
        <p15:guide id="2" pos="1317" userDrawn="1">
          <p15:clr>
            <a:srgbClr val="FBAE40"/>
          </p15:clr>
        </p15:guide>
        <p15:guide id="3" pos="2441" userDrawn="1">
          <p15:clr>
            <a:srgbClr val="FBAE40"/>
          </p15:clr>
        </p15:guide>
        <p15:guide id="4" pos="165" userDrawn="1">
          <p15:clr>
            <a:srgbClr val="FBAE40"/>
          </p15:clr>
        </p15:guide>
        <p15:guide id="5" pos="987" userDrawn="1">
          <p15:clr>
            <a:srgbClr val="FBAE40"/>
          </p15:clr>
        </p15:guide>
        <p15:guide id="6" pos="658" userDrawn="1">
          <p15:clr>
            <a:srgbClr val="FBAE40"/>
          </p15:clr>
        </p15:guide>
        <p15:guide id="7" pos="329" userDrawn="1">
          <p15:clr>
            <a:srgbClr val="FBAE40"/>
          </p15:clr>
        </p15:guide>
        <p15:guide id="8" pos="1646" userDrawn="1">
          <p15:clr>
            <a:srgbClr val="FBAE40"/>
          </p15:clr>
        </p15:guide>
        <p15:guide id="9" pos="1975" userDrawn="1">
          <p15:clr>
            <a:srgbClr val="FBAE40"/>
          </p15:clr>
        </p15:guide>
        <p15:guide id="10" pos="2304" userDrawn="1">
          <p15:clr>
            <a:srgbClr val="FBAE40"/>
          </p15:clr>
        </p15:guide>
        <p15:guide id="11" orient="horz" pos="370" userDrawn="1">
          <p15:clr>
            <a:srgbClr val="FBAE40"/>
          </p15:clr>
        </p15:guide>
        <p15:guide id="12" orient="horz" pos="1111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64152" y="-1198128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372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doors photograph of Minneapolis Flour Mill district on the Mississippi river">
            <a:extLst>
              <a:ext uri="{FF2B5EF4-FFF2-40B4-BE49-F238E27FC236}">
                <a16:creationId xmlns:a16="http://schemas.microsoft.com/office/drawing/2014/main" id="{2ED7BE3C-05C0-C74C-B2CE-16818CF0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533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84FFD-1D4C-47E7-AE4C-A64AAA9E1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223064" y="3319464"/>
            <a:ext cx="8229599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630BC-930C-5A4D-B014-C4F9F3AC4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F1A09-CC34-C940-83B0-31E36E0E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9" y="5824025"/>
            <a:ext cx="2191637" cy="1504239"/>
          </a:xfrm>
          <a:prstGeom prst="rect">
            <a:avLst/>
          </a:prstGeom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C25A713-3C6A-9A44-880E-96860545C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76" y="2865970"/>
            <a:ext cx="5597525" cy="370390"/>
          </a:xfrm>
        </p:spPr>
        <p:txBody>
          <a:bodyPr>
            <a:no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876DD-8E58-4282-9A87-8BFBCF644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6075" y="3267183"/>
            <a:ext cx="5597525" cy="1171575"/>
          </a:xfr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023711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ssissippi river with trees and a boat">
            <a:extLst>
              <a:ext uri="{FF2B5EF4-FFF2-40B4-BE49-F238E27FC236}">
                <a16:creationId xmlns:a16="http://schemas.microsoft.com/office/drawing/2014/main" id="{54357E26-FA7C-A4A5-74FB-DA3EBCD3C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53299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37201-AECA-4410-A7EF-46FA74D95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252662" y="3319465"/>
            <a:ext cx="8229600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92CD20-5BFD-B147-9A98-4DBA544D2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50611-BAFC-554D-9CEF-03C287F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9" y="5824025"/>
            <a:ext cx="2191637" cy="15042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0AAAE-3EDF-437B-8677-3F8F37B566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6075" y="1658411"/>
            <a:ext cx="5597525" cy="34505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05DAA"/>
                </a:solidFill>
              </a:defRPr>
            </a:lvl1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27D6D-679F-4087-8556-AC6A6CCA5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6076" y="2033856"/>
            <a:ext cx="5597525" cy="1038118"/>
          </a:xfrm>
        </p:spPr>
        <p:txBody>
          <a:bodyPr/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F604AF-F2E6-4800-9EEA-9B289B1EC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6074" y="3412158"/>
            <a:ext cx="5597525" cy="34505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05DAA"/>
                </a:solidFill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60C24DE-D322-443A-912E-66A6C690C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6075" y="3777329"/>
            <a:ext cx="5597525" cy="1038118"/>
          </a:xfrm>
        </p:spPr>
        <p:txBody>
          <a:bodyPr/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075019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verview of Belle Plain">
            <a:extLst>
              <a:ext uri="{FF2B5EF4-FFF2-40B4-BE49-F238E27FC236}">
                <a16:creationId xmlns:a16="http://schemas.microsoft.com/office/drawing/2014/main" id="{4D6A9FB9-5654-E0C0-CF7C-0E74DF5BE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" y="0"/>
            <a:ext cx="7320167" cy="822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91E55B-8B40-F34F-8230-535DA19EA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23E8B-197F-E143-92D5-422D3061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9" y="5824025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522B-D1DF-48B7-B4D8-401566177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362199" y="3276600"/>
            <a:ext cx="8229600" cy="1676400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Learn more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74B291-8D32-A44C-AC60-294C3A14999C}"/>
              </a:ext>
            </a:extLst>
          </p:cNvPr>
          <p:cNvSpPr txBox="1">
            <a:spLocks/>
          </p:cNvSpPr>
          <p:nvPr userDrawn="1"/>
        </p:nvSpPr>
        <p:spPr>
          <a:xfrm>
            <a:off x="7950750" y="3161655"/>
            <a:ext cx="5821521" cy="953146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 at metrocouncil.org.</a:t>
            </a:r>
          </a:p>
        </p:txBody>
      </p:sp>
    </p:spTree>
    <p:extLst>
      <p:ext uri="{BB962C8B-B14F-4D97-AF65-F5344CB8AC3E}">
        <p14:creationId xmlns:p14="http://schemas.microsoft.com/office/powerpoint/2010/main" val="751193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C51C614-E1B3-574C-AE90-726CD432E6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133200" cy="8229600"/>
          </a:xfrm>
        </p:spPr>
        <p:txBody>
          <a:bodyPr anchor="t">
            <a:noAutofit/>
          </a:bodyPr>
          <a:lstStyle>
            <a:lvl1pPr marL="457177" indent="0" algn="ctr">
              <a:lnSpc>
                <a:spcPct val="100000"/>
              </a:lnSpc>
              <a:buNone/>
              <a:tabLst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 </a:t>
            </a:r>
            <a:br>
              <a:rPr lang="en-US" dirty="0"/>
            </a:br>
            <a:r>
              <a:rPr lang="en-US" dirty="0"/>
              <a:t>and be sure the “thank you” text</a:t>
            </a:r>
            <a:br>
              <a:rPr lang="en-US" dirty="0"/>
            </a:br>
            <a:r>
              <a:rPr lang="en-US" dirty="0"/>
              <a:t>is readable over the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630BC-930C-5A4D-B014-C4F9F3AC4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F1A09-CC34-C940-83B0-31E36E0E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9" y="5824025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84FFD-1D4C-47E7-AE4C-A64AAA9E1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30964" y="3319464"/>
            <a:ext cx="8229599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C25A713-3C6A-9A44-880E-96860545C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76" y="2865970"/>
            <a:ext cx="5597525" cy="380664"/>
          </a:xfrm>
        </p:spPr>
        <p:txBody>
          <a:bodyPr>
            <a:no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D013B-8C8D-41F3-95C8-00B579075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6076" y="3276958"/>
            <a:ext cx="5597525" cy="1011792"/>
          </a:xfr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04116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18D4F6-B146-3D40-85EE-56D4ACFA9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E449A-2805-6144-A078-78167593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97" y="0"/>
            <a:ext cx="9410701" cy="822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C1CFF6-28B3-0740-82BC-0970C814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812" y="7394028"/>
            <a:ext cx="4873547" cy="83557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22FC5-E64F-A941-9DB7-CB27CD2BE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95" y="717177"/>
            <a:ext cx="3856837" cy="283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7782E-3843-4A5C-B1A5-5FB027C96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36" y="3740898"/>
            <a:ext cx="6733681" cy="159067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7C409B-E0F7-0D42-A7F2-609FAD79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836" y="5664798"/>
            <a:ext cx="6733680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1352900-1093-184D-9A55-BC22387CE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837" y="6267791"/>
            <a:ext cx="673368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7717D33-EC0C-9449-8B37-0DE39721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4836" y="7620363"/>
            <a:ext cx="5053192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1D85DE8-BDC5-0A4D-8208-D80BC7689B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40198" y="434"/>
            <a:ext cx="5190202" cy="822916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30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6388C9F-F72C-FE4D-AAA7-2EDD8AC16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315199" cy="8229600"/>
          </a:xfrm>
        </p:spPr>
        <p:txBody>
          <a:bodyPr anchor="t">
            <a:noAutofit/>
          </a:bodyPr>
          <a:lstStyle>
            <a:lvl1pPr marL="457177" indent="0" algn="ctr">
              <a:lnSpc>
                <a:spcPct val="100000"/>
              </a:lnSpc>
              <a:buNone/>
              <a:tabLst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 </a:t>
            </a:r>
            <a:br>
              <a:rPr lang="en-US" dirty="0"/>
            </a:br>
            <a:r>
              <a:rPr lang="en-US" dirty="0"/>
              <a:t>and be sure the “thank you” text</a:t>
            </a:r>
            <a:br>
              <a:rPr lang="en-US" dirty="0"/>
            </a:br>
            <a:r>
              <a:rPr lang="en-US" dirty="0"/>
              <a:t>is readable over the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91E55B-8B40-F34F-8230-535DA19EA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23E8B-197F-E143-92D5-422D3061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9" y="5824025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522B-D1DF-48B7-B4D8-401566177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133597" y="3276600"/>
            <a:ext cx="8229600" cy="1676400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Learn more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74B291-8D32-A44C-AC60-294C3A14999C}"/>
              </a:ext>
            </a:extLst>
          </p:cNvPr>
          <p:cNvSpPr txBox="1">
            <a:spLocks/>
          </p:cNvSpPr>
          <p:nvPr userDrawn="1"/>
        </p:nvSpPr>
        <p:spPr>
          <a:xfrm>
            <a:off x="7950750" y="3161655"/>
            <a:ext cx="5821521" cy="1749393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 at metrocouncil.org.</a:t>
            </a:r>
          </a:p>
        </p:txBody>
      </p:sp>
    </p:spTree>
    <p:extLst>
      <p:ext uri="{BB962C8B-B14F-4D97-AF65-F5344CB8AC3E}">
        <p14:creationId xmlns:p14="http://schemas.microsoft.com/office/powerpoint/2010/main" val="198240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70DC7E-F41E-064E-8FB0-74C76C52D0F6}"/>
              </a:ext>
            </a:extLst>
          </p:cNvPr>
          <p:cNvSpPr/>
          <p:nvPr userDrawn="1"/>
        </p:nvSpPr>
        <p:spPr>
          <a:xfrm>
            <a:off x="1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DA213-51DE-9C41-B8B0-AA9C41735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410701" cy="8229600"/>
          </a:xfrm>
          <a:prstGeom prst="rect">
            <a:avLst/>
          </a:prstGeom>
        </p:spPr>
      </p:pic>
      <p:pic>
        <p:nvPicPr>
          <p:cNvPr id="13" name="Picture 12" descr="Metropolitan Council logo">
            <a:extLst>
              <a:ext uri="{FF2B5EF4-FFF2-40B4-BE49-F238E27FC236}">
                <a16:creationId xmlns:a16="http://schemas.microsoft.com/office/drawing/2014/main" id="{C7F7ADA4-5BC8-C342-A73B-C0DC9A597B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906" y="2740010"/>
            <a:ext cx="3423868" cy="234998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2D3BA-3707-B44A-A7EA-60CEE0CDA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139083" y="7194177"/>
            <a:ext cx="342900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C54380-AB75-422A-97DA-6E1C1D74D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886" y="2558538"/>
            <a:ext cx="6704184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goes here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5489B9-D8A2-C740-A391-3505AD477A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318" y="4714175"/>
            <a:ext cx="6704184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5E5E761-E020-1843-B861-B2E59C04B2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1318" y="7289990"/>
            <a:ext cx="532379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DC3697B-3632-DB47-8D16-4CB808D4E0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3451" y="7289990"/>
            <a:ext cx="2047567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metrocouncil.org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C64D8C7-B230-A541-BEA1-D3470AC7F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0147" y="7355049"/>
            <a:ext cx="2236451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we ex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4D9934-2CC7-DA4A-A3A9-6866E42C2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3581529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AA5C3-FB24-DC48-A895-D790ADDB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608633-2749-E448-BD66-1B86894D6391}"/>
              </a:ext>
            </a:extLst>
          </p:cNvPr>
          <p:cNvSpPr txBox="1">
            <a:spLocks/>
          </p:cNvSpPr>
          <p:nvPr userDrawn="1"/>
        </p:nvSpPr>
        <p:spPr>
          <a:xfrm>
            <a:off x="1008214" y="3310422"/>
            <a:ext cx="7257244" cy="2937979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counties </a:t>
            </a:r>
          </a:p>
          <a:p>
            <a:pPr marL="228589" indent="-228589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182 cities and townships</a:t>
            </a:r>
          </a:p>
          <a:p>
            <a:pPr marL="228589" indent="-228589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than 3 million residents</a:t>
            </a:r>
          </a:p>
          <a:p>
            <a:pPr marL="228589" indent="-228589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people from 11 federally recognized Minnesota tribes and many other tribal communities </a:t>
            </a:r>
          </a:p>
          <a:p>
            <a:pPr marL="228589" indent="-228589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Growing diversity representing wide-ranging racial and ethnic people, with about 300 languages spoken at home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8319F9-4830-904E-91BA-02A56597D47B}"/>
              </a:ext>
            </a:extLst>
          </p:cNvPr>
          <p:cNvSpPr/>
          <p:nvPr userDrawn="1"/>
        </p:nvSpPr>
        <p:spPr>
          <a:xfrm>
            <a:off x="1008529" y="2256049"/>
            <a:ext cx="7969626" cy="830997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r>
              <a:rPr lang="en-US" sz="2400" b="1" dirty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single person and community makes up the fabric and essence of this region.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4F4AD-40FC-0444-BDCC-39D707480585}"/>
              </a:ext>
            </a:extLst>
          </p:cNvPr>
          <p:cNvSpPr txBox="1"/>
          <p:nvPr userDrawn="1"/>
        </p:nvSpPr>
        <p:spPr>
          <a:xfrm>
            <a:off x="990601" y="850511"/>
            <a:ext cx="11658599" cy="697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one community can do it alone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74F6D3-F81B-F441-9C76-442047BE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4C8E8B-D2AD-A64A-BFC6-B3690C64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2566" y="-1896"/>
            <a:ext cx="1066800" cy="1704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9060CB-31A7-6D47-ABCF-1AD05724AD08}"/>
              </a:ext>
            </a:extLst>
          </p:cNvPr>
          <p:cNvSpPr txBox="1"/>
          <p:nvPr userDrawn="1"/>
        </p:nvSpPr>
        <p:spPr>
          <a:xfrm>
            <a:off x="13816005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1C774-7674-614C-B796-85436FD3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9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08F05-4CB7-B346-85DB-559B4CB27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02A55A-12AD-7648-BDE5-90DF16326B05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baby and mother at Battle Creek Waterworks pool">
            <a:extLst>
              <a:ext uri="{FF2B5EF4-FFF2-40B4-BE49-F238E27FC236}">
                <a16:creationId xmlns:a16="http://schemas.microsoft.com/office/drawing/2014/main" id="{B5D351ED-EEAE-B784-1DB3-FB503ECBE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9672" y="1702918"/>
            <a:ext cx="2303928" cy="2032000"/>
          </a:xfrm>
          <a:prstGeom prst="rect">
            <a:avLst/>
          </a:prstGeom>
        </p:spPr>
      </p:pic>
      <p:pic>
        <p:nvPicPr>
          <p:cNvPr id="28" name="Picture 27" descr="Riders boarding a Metro Transit bus">
            <a:extLst>
              <a:ext uri="{FF2B5EF4-FFF2-40B4-BE49-F238E27FC236}">
                <a16:creationId xmlns:a16="http://schemas.microsoft.com/office/drawing/2014/main" id="{2E033A3A-3432-10E4-6A0E-D14670BA4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9732" y="6071536"/>
            <a:ext cx="2287180" cy="2158064"/>
          </a:xfrm>
          <a:prstGeom prst="rect">
            <a:avLst/>
          </a:prstGeom>
        </p:spPr>
      </p:pic>
      <p:pic>
        <p:nvPicPr>
          <p:cNvPr id="29" name="Picture 28" descr="Wetland in Lake Elmo Regional Park">
            <a:extLst>
              <a:ext uri="{FF2B5EF4-FFF2-40B4-BE49-F238E27FC236}">
                <a16:creationId xmlns:a16="http://schemas.microsoft.com/office/drawing/2014/main" id="{AB4A81DE-9247-DB86-4B8E-0369D6A39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3280" y="3828060"/>
            <a:ext cx="2283632" cy="21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8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of Met Cou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utdoor photograph of bridge over the Mississippi river, with Minneapolis, Minnesota in background">
            <a:extLst>
              <a:ext uri="{FF2B5EF4-FFF2-40B4-BE49-F238E27FC236}">
                <a16:creationId xmlns:a16="http://schemas.microsoft.com/office/drawing/2014/main" id="{DC56C798-99C2-1E46-85D3-65CDCD891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871" y="0"/>
            <a:ext cx="7331529" cy="8229600"/>
          </a:xfrm>
          <a:prstGeom prst="rect">
            <a:avLst/>
          </a:prstGeom>
        </p:spPr>
      </p:pic>
      <p:pic>
        <p:nvPicPr>
          <p:cNvPr id="9" name="Picture 8" descr="Outdoor photograph of train tracks along the Mississippi river, leading to Saint Paul, Minnesota">
            <a:extLst>
              <a:ext uri="{FF2B5EF4-FFF2-40B4-BE49-F238E27FC236}">
                <a16:creationId xmlns:a16="http://schemas.microsoft.com/office/drawing/2014/main" id="{3B6FD3F7-EB19-2D46-AB47-0A01C4B98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298871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55449D-36D6-CB45-90FD-D96BDDC96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14630400" cy="2039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4F6DD5-DB13-DC4A-AD42-A3821EFE3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865912" y="636814"/>
            <a:ext cx="0" cy="119198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ED3DF6-57C7-144A-B772-0C2C041F3135}"/>
              </a:ext>
            </a:extLst>
          </p:cNvPr>
          <p:cNvSpPr/>
          <p:nvPr userDrawn="1"/>
        </p:nvSpPr>
        <p:spPr>
          <a:xfrm>
            <a:off x="987662" y="595541"/>
            <a:ext cx="2009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FEB3FC-C79E-6C47-9499-688D5E202145}"/>
              </a:ext>
            </a:extLst>
          </p:cNvPr>
          <p:cNvSpPr/>
          <p:nvPr userDrawn="1"/>
        </p:nvSpPr>
        <p:spPr>
          <a:xfrm>
            <a:off x="5289613" y="1164325"/>
            <a:ext cx="9095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300">
                <a:latin typeface="Arial" panose="020B0604020202020204" pitchFamily="34" charset="0"/>
                <a:cs typeface="Arial" panose="020B0604020202020204" pitchFamily="34" charset="0"/>
              </a:rPr>
              <a:t>Creating the foundation for a thriving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F4119-B362-7145-B8E4-F62A4C81F343}"/>
              </a:ext>
            </a:extLst>
          </p:cNvPr>
          <p:cNvSpPr txBox="1"/>
          <p:nvPr userDrawn="1"/>
        </p:nvSpPr>
        <p:spPr>
          <a:xfrm>
            <a:off x="968191" y="850511"/>
            <a:ext cx="3490471" cy="79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</p:spTree>
    <p:extLst>
      <p:ext uri="{BB962C8B-B14F-4D97-AF65-F5344CB8AC3E}">
        <p14:creationId xmlns:p14="http://schemas.microsoft.com/office/powerpoint/2010/main" val="411011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8686D-FAB7-4A43-8A45-FCFD2EC70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460052-38C0-6044-8DA4-BE082DB10ACF}"/>
              </a:ext>
            </a:extLst>
          </p:cNvPr>
          <p:cNvSpPr/>
          <p:nvPr userDrawn="1"/>
        </p:nvSpPr>
        <p:spPr>
          <a:xfrm>
            <a:off x="1095238" y="1948091"/>
            <a:ext cx="128956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strong system possible through planning, coordination, and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B341C-6088-2441-84A6-75D26143ECF1}"/>
              </a:ext>
            </a:extLst>
          </p:cNvPr>
          <p:cNvSpPr txBox="1"/>
          <p:nvPr userDrawn="1"/>
        </p:nvSpPr>
        <p:spPr>
          <a:xfrm>
            <a:off x="1048872" y="850511"/>
            <a:ext cx="9600078" cy="697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on a shared 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01C1B-288B-9948-9E6A-7F463E6FBD39}"/>
              </a:ext>
            </a:extLst>
          </p:cNvPr>
          <p:cNvSpPr txBox="1"/>
          <p:nvPr userDrawn="1"/>
        </p:nvSpPr>
        <p:spPr>
          <a:xfrm>
            <a:off x="10270675" y="5611591"/>
            <a:ext cx="351064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Connecting people to places and keeping the economy moving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BDE5C-5F23-7F43-80D1-20ECC9F13C0A}"/>
              </a:ext>
            </a:extLst>
          </p:cNvPr>
          <p:cNvSpPr txBox="1"/>
          <p:nvPr userDrawn="1"/>
        </p:nvSpPr>
        <p:spPr>
          <a:xfrm>
            <a:off x="10259788" y="4669974"/>
            <a:ext cx="386442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ED1B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29E0-DFF7-5943-B119-10378A1CDD01}"/>
              </a:ext>
            </a:extLst>
          </p:cNvPr>
          <p:cNvSpPr txBox="1"/>
          <p:nvPr userDrawn="1"/>
        </p:nvSpPr>
        <p:spPr>
          <a:xfrm>
            <a:off x="5535383" y="5622475"/>
            <a:ext cx="345898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Protecting public waterways and parklands to sustain our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9B0BB-1283-9545-B3EC-D0031EC4D8A8}"/>
              </a:ext>
            </a:extLst>
          </p:cNvPr>
          <p:cNvSpPr txBox="1"/>
          <p:nvPr userDrawn="1"/>
        </p:nvSpPr>
        <p:spPr>
          <a:xfrm>
            <a:off x="5524498" y="4680860"/>
            <a:ext cx="289015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009A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protection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76E8C-5CA3-2841-8FED-25E60DD73266}"/>
              </a:ext>
            </a:extLst>
          </p:cNvPr>
          <p:cNvSpPr txBox="1"/>
          <p:nvPr userDrawn="1"/>
        </p:nvSpPr>
        <p:spPr>
          <a:xfrm>
            <a:off x="996042" y="5633361"/>
            <a:ext cx="328204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Supporting cities and townships for the prosperity</a:t>
            </a: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of the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F539E-C28D-EC40-BEF2-FD2E80E91AD9}"/>
              </a:ext>
            </a:extLst>
          </p:cNvPr>
          <p:cNvSpPr txBox="1"/>
          <p:nvPr userDrawn="1"/>
        </p:nvSpPr>
        <p:spPr>
          <a:xfrm>
            <a:off x="971709" y="4691746"/>
            <a:ext cx="289015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Long-range </a:t>
            </a:r>
            <a:b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pic>
        <p:nvPicPr>
          <p:cNvPr id="16" name="Picture 15" descr="Icon graphic of green circle with house, representing Long-range planning">
            <a:extLst>
              <a:ext uri="{FF2B5EF4-FFF2-40B4-BE49-F238E27FC236}">
                <a16:creationId xmlns:a16="http://schemas.microsoft.com/office/drawing/2014/main" id="{9A43306C-9079-AA42-AD22-CF9A4FF09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67"/>
          <a:stretch/>
        </p:blipFill>
        <p:spPr>
          <a:xfrm>
            <a:off x="1274166" y="3039848"/>
            <a:ext cx="1573967" cy="1562133"/>
          </a:xfrm>
          <a:prstGeom prst="rect">
            <a:avLst/>
          </a:prstGeom>
        </p:spPr>
      </p:pic>
      <p:pic>
        <p:nvPicPr>
          <p:cNvPr id="17" name="Picture 16" descr="Icon graphic of red circle with bus, representing Transportaion services">
            <a:extLst>
              <a:ext uri="{FF2B5EF4-FFF2-40B4-BE49-F238E27FC236}">
                <a16:creationId xmlns:a16="http://schemas.microsoft.com/office/drawing/2014/main" id="{9A1213E8-B749-E94B-9513-3419B5515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0428" y="3057336"/>
            <a:ext cx="1573967" cy="1562133"/>
          </a:xfrm>
          <a:prstGeom prst="rect">
            <a:avLst/>
          </a:prstGeom>
        </p:spPr>
      </p:pic>
      <p:pic>
        <p:nvPicPr>
          <p:cNvPr id="18" name="Picture 17" descr="Icon graphic of blue circle with tree, representing Environmental protection">
            <a:extLst>
              <a:ext uri="{FF2B5EF4-FFF2-40B4-BE49-F238E27FC236}">
                <a16:creationId xmlns:a16="http://schemas.microsoft.com/office/drawing/2014/main" id="{F92570DC-09A6-3947-A5B0-CC1CCD766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57"/>
          <a:stretch/>
        </p:blipFill>
        <p:spPr>
          <a:xfrm>
            <a:off x="5851625" y="3059834"/>
            <a:ext cx="1573967" cy="15621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C5DD9D-50FE-CF48-8427-A65614A9C51B}"/>
              </a:ext>
            </a:extLst>
          </p:cNvPr>
          <p:cNvSpPr txBox="1"/>
          <p:nvPr userDrawn="1"/>
        </p:nvSpPr>
        <p:spPr>
          <a:xfrm>
            <a:off x="13816005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75FF2-B44E-0C4E-823C-D381326A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907DD2-9E42-EF48-AC37-36FAC62E09DC}"/>
              </a:ext>
            </a:extLst>
          </p:cNvPr>
          <p:cNvSpPr txBox="1"/>
          <p:nvPr userDrawn="1"/>
        </p:nvSpPr>
        <p:spPr>
          <a:xfrm>
            <a:off x="13824317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8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1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9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1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Basic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9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1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Metc</a:t>
            </a:r>
            <a:r>
              <a:rPr lang="en-US" dirty="0"/>
              <a:t>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9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1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ES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9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1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Thank You Theme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9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etrocouncil.org/Wastewater-Water/Planning/Water-Supply-Planning/Planners/Metro-Model.aspx" TargetMode="Externa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236C7A-AED3-444F-24EE-C483F0DA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59" y="5382217"/>
            <a:ext cx="9010493" cy="1776229"/>
          </a:xfrm>
        </p:spPr>
        <p:txBody>
          <a:bodyPr/>
          <a:lstStyle/>
          <a:p>
            <a:r>
              <a:rPr lang="en-US" sz="5000" dirty="0"/>
              <a:t>Time to update the regional groundwater flow model for the Twin Cities’ area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8BE6E7-F81F-951A-A7F6-2DF9CBEE75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40" y="7558862"/>
            <a:ext cx="13014961" cy="435607"/>
          </a:xfrm>
        </p:spPr>
        <p:txBody>
          <a:bodyPr/>
          <a:lstStyle/>
          <a:p>
            <a:r>
              <a:rPr lang="en-US" dirty="0"/>
              <a:t>MN Ground Water Association Spring Conference	|  April 23, 2026   |  Lanya Ross, Evan Christianson, Della Young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8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3C0DEA-3022-E597-1322-00647E78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75" y="287383"/>
            <a:ext cx="4007026" cy="7550331"/>
          </a:xfrm>
        </p:spPr>
        <p:txBody>
          <a:bodyPr>
            <a:normAutofit fontScale="90000"/>
          </a:bodyPr>
          <a:lstStyle/>
          <a:p>
            <a:pPr>
              <a:spcAft>
                <a:spcPts val="686"/>
              </a:spcAft>
            </a:pPr>
            <a:r>
              <a:rPr lang="en-US" sz="3057" dirty="0">
                <a:latin typeface="+mj-lt"/>
              </a:rPr>
              <a:t>11+ Counties: </a:t>
            </a:r>
            <a:br>
              <a:rPr lang="en-US" sz="2743" dirty="0">
                <a:latin typeface="+mj-lt"/>
              </a:rPr>
            </a:br>
            <a:r>
              <a:rPr lang="en-US" sz="2743" b="0" dirty="0">
                <a:latin typeface="+mj-lt"/>
              </a:rPr>
              <a:t>Anoka, Carver, Chisago, Dakota, Hennepin, Isanti, Ramsey, Scott, Sherburne, Washington, Wright and parts of their neighbors</a:t>
            </a:r>
            <a:br>
              <a:rPr lang="en-US" sz="2743" b="0" dirty="0">
                <a:latin typeface="+mj-lt"/>
              </a:rPr>
            </a:br>
            <a:br>
              <a:rPr lang="en-US" sz="2743" b="0" dirty="0">
                <a:latin typeface="+mj-lt"/>
              </a:rPr>
            </a:br>
            <a:r>
              <a:rPr lang="en-US" sz="3057" dirty="0">
                <a:latin typeface="+mj-lt"/>
              </a:rPr>
              <a:t>8,350 Square Miles</a:t>
            </a:r>
            <a:br>
              <a:rPr lang="en-US" sz="2743" b="0" dirty="0">
                <a:latin typeface="+mj-lt"/>
              </a:rPr>
            </a:br>
            <a:br>
              <a:rPr lang="en-US" sz="2743" b="0" dirty="0">
                <a:latin typeface="+mj-lt"/>
              </a:rPr>
            </a:br>
            <a:r>
              <a:rPr lang="en-US" sz="3057" dirty="0">
                <a:latin typeface="+mj-lt"/>
              </a:rPr>
              <a:t>Aquifers: </a:t>
            </a:r>
            <a:br>
              <a:rPr lang="en-US" sz="2743" dirty="0">
                <a:latin typeface="+mj-lt"/>
              </a:rPr>
            </a:br>
            <a:r>
              <a:rPr lang="en-US" sz="2743" b="0" dirty="0">
                <a:latin typeface="+mj-lt"/>
              </a:rPr>
              <a:t>Quaternary, St. Peter, Prairie du Chien Group, Jordan, St. Lawrence, Tunnel City, </a:t>
            </a:r>
            <a:r>
              <a:rPr lang="en-US" sz="2743" b="0" dirty="0" err="1">
                <a:latin typeface="+mj-lt"/>
              </a:rPr>
              <a:t>Wonewoc</a:t>
            </a:r>
            <a:r>
              <a:rPr lang="en-US" sz="2743" b="0" dirty="0">
                <a:latin typeface="+mj-lt"/>
              </a:rPr>
              <a:t>, Mt. Simon-Hinckley </a:t>
            </a:r>
            <a:br>
              <a:rPr lang="en-US" sz="2743" b="0" dirty="0">
                <a:latin typeface="+mj-lt"/>
              </a:rPr>
            </a:br>
            <a:br>
              <a:rPr lang="en-US" sz="2743" b="0" dirty="0">
                <a:latin typeface="+mj-lt"/>
              </a:rPr>
            </a:br>
            <a:r>
              <a:rPr lang="en-US" sz="3057" dirty="0">
                <a:latin typeface="+mj-lt"/>
              </a:rPr>
              <a:t>Adjustable Parameters: </a:t>
            </a:r>
            <a:r>
              <a:rPr lang="en-US" sz="2743" b="0" dirty="0">
                <a:latin typeface="+mj-lt"/>
              </a:rPr>
              <a:t>Pumping rates, climate, land use, recharge</a:t>
            </a:r>
            <a:endParaRPr lang="en-US" b="0" dirty="0">
              <a:latin typeface="+mj-lt"/>
            </a:endParaRPr>
          </a:p>
        </p:txBody>
      </p:sp>
      <p:pic>
        <p:nvPicPr>
          <p:cNvPr id="6" name="Picture 5" descr="Map of Metro Model domain compared to Minnesota and Wisconsin counties, lakes and rivers, and HUC 8 watersheds.">
            <a:extLst>
              <a:ext uri="{FF2B5EF4-FFF2-40B4-BE49-F238E27FC236}">
                <a16:creationId xmlns:a16="http://schemas.microsoft.com/office/drawing/2014/main" id="{A18BC870-F639-4EC9-0F08-98ED9A6CA0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4363" y="0"/>
            <a:ext cx="93260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1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451C3B-A0B6-5A57-3559-68DEEB91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95F1D-65F0-151E-893F-ED9CEA742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1" y="2146441"/>
            <a:ext cx="11887200" cy="916799"/>
          </a:xfrm>
        </p:spPr>
        <p:txBody>
          <a:bodyPr/>
          <a:lstStyle/>
          <a:p>
            <a:r>
              <a:rPr lang="en-US" dirty="0"/>
              <a:t>To help people understand how changes in development, population, water use, and climate affect groundwater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97FDAF-6DE6-D35C-26B2-11B8C037D5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1" y="3291840"/>
            <a:ext cx="11887200" cy="4663440"/>
          </a:xfrm>
        </p:spPr>
        <p:txBody>
          <a:bodyPr/>
          <a:lstStyle/>
          <a:p>
            <a:r>
              <a:rPr lang="en-US" sz="2514" dirty="0"/>
              <a:t>Supports long-term water planning by allowing users to:</a:t>
            </a:r>
          </a:p>
          <a:p>
            <a:pPr marL="326555" indent="-326555">
              <a:buFont typeface="Arial" panose="020B0604020202020204" pitchFamily="34" charset="0"/>
              <a:buChar char="•"/>
            </a:pPr>
            <a:r>
              <a:rPr lang="en-US" sz="2514" dirty="0"/>
              <a:t>Test different scenarios</a:t>
            </a:r>
          </a:p>
          <a:p>
            <a:pPr marL="326555" indent="-326555">
              <a:buFont typeface="Arial" panose="020B0604020202020204" pitchFamily="34" charset="0"/>
              <a:buChar char="•"/>
            </a:pPr>
            <a:r>
              <a:rPr lang="en-US" sz="2514" dirty="0"/>
              <a:t>Spot areas at risk</a:t>
            </a:r>
          </a:p>
          <a:p>
            <a:pPr marL="326555" indent="-326555">
              <a:buFont typeface="Arial" panose="020B0604020202020204" pitchFamily="34" charset="0"/>
              <a:buChar char="•"/>
            </a:pPr>
            <a:r>
              <a:rPr lang="en-US" sz="2514" dirty="0"/>
              <a:t>Make more informed, coordinated decisions</a:t>
            </a:r>
          </a:p>
          <a:p>
            <a:pPr>
              <a:spcBef>
                <a:spcPts val="1714"/>
              </a:spcBef>
            </a:pPr>
            <a:r>
              <a:rPr lang="en-US" sz="2514" dirty="0"/>
              <a:t>Designed to support broad-scale assessments of groundwater withdrawals, availability, and long-term sustainability across the region</a:t>
            </a:r>
          </a:p>
          <a:p>
            <a:pPr>
              <a:spcBef>
                <a:spcPts val="1714"/>
              </a:spcBef>
            </a:pPr>
            <a:r>
              <a:rPr lang="en-US" sz="2514" dirty="0"/>
              <a:t>Not intended for detailed local analysis without further refinement, but can be used as a starting point or a source of regional context</a:t>
            </a:r>
          </a:p>
          <a:p>
            <a:pPr>
              <a:spcBef>
                <a:spcPts val="1714"/>
              </a:spcBef>
            </a:pPr>
            <a:r>
              <a:rPr lang="en-US" i="1" dirty="0"/>
              <a:t>Learn more at </a:t>
            </a:r>
            <a:r>
              <a:rPr lang="en-US" i="1" dirty="0">
                <a:hlinkClick r:id="rId2"/>
              </a:rPr>
              <a:t>https://metrocouncil.org/Wastewater-Water/Planning/Water-Supply-Planning/Planners/Metro-Model.aspx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8505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F563A-CAD6-7E0A-9BD8-B9A3CFCF2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421228-B551-35CE-C110-C4B270E8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in process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985F9A-7473-258C-8426-DF473EFB9E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1" y="2087658"/>
            <a:ext cx="11887200" cy="585788"/>
          </a:xfrm>
        </p:spPr>
        <p:txBody>
          <a:bodyPr/>
          <a:lstStyle/>
          <a:p>
            <a:r>
              <a:rPr lang="en-US" dirty="0"/>
              <a:t>Why update the model?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302917-525B-204A-E1B4-068BCFD31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1" y="2781572"/>
            <a:ext cx="12527280" cy="4821011"/>
          </a:xfrm>
        </p:spPr>
        <p:txBody>
          <a:bodyPr/>
          <a:lstStyle/>
          <a:p>
            <a:pPr fontAlgn="base"/>
            <a:r>
              <a:rPr lang="en-US" dirty="0"/>
              <a:t>The current model is over 10 years old. As data improves and the region changes, an updated model offers:</a:t>
            </a:r>
          </a:p>
          <a:p>
            <a:pPr marL="244916" indent="-244916" fontAlgn="base">
              <a:buFont typeface="Arial" panose="020B0604020202020204" pitchFamily="34" charset="0"/>
              <a:buChar char="•"/>
            </a:pPr>
            <a:r>
              <a:rPr lang="en-US" dirty="0"/>
              <a:t>More accurate results</a:t>
            </a:r>
          </a:p>
          <a:p>
            <a:pPr marL="244916" indent="-244916" fontAlgn="base">
              <a:buFont typeface="Arial" panose="020B0604020202020204" pitchFamily="34" charset="0"/>
              <a:buChar char="•"/>
            </a:pPr>
            <a:r>
              <a:rPr lang="en-US" dirty="0"/>
              <a:t>Better tools to explore future changes—like new development, higher water use, or a changing climate</a:t>
            </a:r>
          </a:p>
          <a:p>
            <a:pPr fontAlgn="base">
              <a:spcBef>
                <a:spcPts val="1714"/>
              </a:spcBef>
            </a:pPr>
            <a:r>
              <a:rPr lang="en-US" sz="2800" b="1" dirty="0">
                <a:solidFill>
                  <a:schemeClr val="accent1"/>
                </a:solidFill>
              </a:rPr>
              <a:t>What’s changing</a:t>
            </a:r>
          </a:p>
          <a:p>
            <a:pPr fontAlgn="base">
              <a:lnSpc>
                <a:spcPct val="100000"/>
              </a:lnSpc>
            </a:pPr>
            <a:r>
              <a:rPr lang="en-US" dirty="0"/>
              <a:t>Metro Model 3 was converted from the USGS’s MODFLOW-NWT to MODFLOW-6. New data is being incorporated and the model will be recalibrated, setting the stage for future planning and scenario applications.</a:t>
            </a:r>
          </a:p>
          <a:p>
            <a:pPr fontAlgn="base">
              <a:spcBef>
                <a:spcPts val="1714"/>
              </a:spcBef>
            </a:pPr>
            <a:r>
              <a:rPr lang="en-US" sz="2743" b="1" dirty="0">
                <a:solidFill>
                  <a:schemeClr val="accent1"/>
                </a:solidFill>
              </a:rPr>
              <a:t>Timeline</a:t>
            </a:r>
          </a:p>
          <a:p>
            <a:pPr fontAlgn="base"/>
            <a:r>
              <a:rPr lang="en-US" b="1" dirty="0"/>
              <a:t>	Phase 1 </a:t>
            </a:r>
            <a:r>
              <a:rPr lang="en-US" dirty="0"/>
              <a:t>– Q4 2025: Conversion to MODFLOW 6 </a:t>
            </a:r>
          </a:p>
          <a:p>
            <a:pPr fontAlgn="base"/>
            <a:r>
              <a:rPr lang="en-US" b="1" dirty="0"/>
              <a:t>	Phase 2 </a:t>
            </a:r>
            <a:r>
              <a:rPr lang="en-US" dirty="0"/>
              <a:t>– 2026/2027: Recalibration, scenario analysis, tool development</a:t>
            </a:r>
          </a:p>
          <a:p>
            <a:pPr fontAlgn="base"/>
            <a:r>
              <a:rPr lang="en-US" b="1" dirty="0"/>
              <a:t>	Phase 3 </a:t>
            </a:r>
            <a:r>
              <a:rPr lang="en-US" dirty="0"/>
              <a:t>– Ongoing: Continued updates and stakeholder support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9ED872-C8E8-260F-BEAC-03F3AF84F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8719" y="6079309"/>
            <a:ext cx="640080" cy="1280160"/>
            <a:chOff x="4160516" y="20614640"/>
            <a:chExt cx="2240280" cy="4480560"/>
          </a:xfrm>
        </p:grpSpPr>
        <p:pic>
          <p:nvPicPr>
            <p:cNvPr id="3" name="Graphic 2" descr="Checkbox Checked with solid fill">
              <a:extLst>
                <a:ext uri="{FF2B5EF4-FFF2-40B4-BE49-F238E27FC236}">
                  <a16:creationId xmlns:a16="http://schemas.microsoft.com/office/drawing/2014/main" id="{824198E8-EE65-A2E6-DAFA-9F40969F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60516" y="20614640"/>
              <a:ext cx="2240280" cy="22402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A83747-AE47-408A-70D7-2D4F4E14BCC1}"/>
                </a:ext>
              </a:extLst>
            </p:cNvPr>
            <p:cNvGrpSpPr/>
            <p:nvPr/>
          </p:nvGrpSpPr>
          <p:grpSpPr>
            <a:xfrm>
              <a:off x="4696456" y="22702520"/>
              <a:ext cx="1168400" cy="2392680"/>
              <a:chOff x="4696456" y="22702520"/>
              <a:chExt cx="1168400" cy="239268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6AB016F-F64A-34A7-B5A4-1EC16D726FA7}"/>
                  </a:ext>
                </a:extLst>
              </p:cNvPr>
              <p:cNvSpPr/>
              <p:nvPr/>
            </p:nvSpPr>
            <p:spPr>
              <a:xfrm>
                <a:off x="4696456" y="24079200"/>
                <a:ext cx="1168400" cy="1016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7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BE9FDAA-A6D0-0FC3-7B5C-3988EE160E78}"/>
                  </a:ext>
                </a:extLst>
              </p:cNvPr>
              <p:cNvSpPr/>
              <p:nvPr/>
            </p:nvSpPr>
            <p:spPr>
              <a:xfrm>
                <a:off x="4696456" y="22702520"/>
                <a:ext cx="1168400" cy="1016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384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AEBDC7-DDD9-E3D9-11B2-CB4EEFAA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66F57-7B3E-18C3-ECF2-55390BB8F4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Agency interviews and Technical Advisory Group participants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2FD47-C65B-B2AC-FDAB-978541869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1" y="3106057"/>
            <a:ext cx="11887200" cy="4528457"/>
          </a:xfrm>
        </p:spPr>
        <p:txBody>
          <a:bodyPr numCol="3"/>
          <a:lstStyle/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Minnesota Department of Natural Resources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U.S. Geological Survey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Minnesota Department of Agriculture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Minnesota Geological Survey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St. Paul Regional Water Services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r>
              <a:rPr lang="en-US" sz="2514" dirty="0"/>
              <a:t>Minnesota Pollution Control Agency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Minnesota Department of Health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University of Wisconsin – River Falls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Browns Creek Watershed District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City of Bloomington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Dakota County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Kelton Barr Consulting</a:t>
            </a:r>
          </a:p>
          <a:p>
            <a:pPr marL="522488" indent="-244916">
              <a:buFont typeface="Arial" panose="020B0604020202020204" pitchFamily="34" charset="0"/>
              <a:buChar char="•"/>
            </a:pPr>
            <a:r>
              <a:rPr lang="en-US" sz="2514" dirty="0"/>
              <a:t>EOR</a:t>
            </a:r>
          </a:p>
          <a:p>
            <a:pPr marL="507975" indent="-244916">
              <a:buFont typeface="Arial" panose="020B0604020202020204" pitchFamily="34" charset="0"/>
              <a:buChar char="•"/>
            </a:pPr>
            <a:r>
              <a:rPr lang="en-US" sz="2514" dirty="0"/>
              <a:t>Minnehaha Creek Watershed District</a:t>
            </a:r>
          </a:p>
          <a:p>
            <a:pPr marL="507975" indent="-244916">
              <a:buFont typeface="Arial" panose="020B0604020202020204" pitchFamily="34" charset="0"/>
              <a:buChar char="•"/>
            </a:pPr>
            <a:r>
              <a:rPr lang="en-US" sz="2514" dirty="0"/>
              <a:t>South Washington Watershed District</a:t>
            </a:r>
          </a:p>
          <a:p>
            <a:pPr marL="507975" indent="-244916">
              <a:buFont typeface="Arial" panose="020B0604020202020204" pitchFamily="34" charset="0"/>
              <a:buChar char="•"/>
            </a:pPr>
            <a:r>
              <a:rPr lang="en-US" sz="2514" dirty="0"/>
              <a:t>Valley Branch Watershed District</a:t>
            </a:r>
          </a:p>
          <a:p>
            <a:pPr marL="507975" indent="-244916">
              <a:buFont typeface="Arial" panose="020B0604020202020204" pitchFamily="34" charset="0"/>
              <a:buChar char="•"/>
            </a:pPr>
            <a:r>
              <a:rPr lang="en-US" sz="2514" dirty="0"/>
              <a:t>Washington County</a:t>
            </a:r>
          </a:p>
          <a:p>
            <a:pPr marL="507975" indent="-244916">
              <a:buFont typeface="Arial" panose="020B0604020202020204" pitchFamily="34" charset="0"/>
              <a:buChar char="•"/>
            </a:pPr>
            <a:r>
              <a:rPr lang="en-US" sz="2514" dirty="0"/>
              <a:t>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70260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9CC25-90A6-1CD6-AEC2-0D988074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F626A3-2DE6-7546-E4EE-54C54457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SURVEY:</a:t>
            </a:r>
            <a:br>
              <a:rPr lang="en-US" dirty="0"/>
            </a:br>
            <a:br>
              <a:rPr lang="en-US" dirty="0"/>
            </a:br>
            <a:r>
              <a:rPr lang="en-US" sz="2743" dirty="0"/>
              <a:t>What changes are you interested in evaluating?</a:t>
            </a:r>
            <a:br>
              <a:rPr lang="en-US" sz="2743" dirty="0"/>
            </a:br>
            <a:br>
              <a:rPr lang="en-US" sz="2743" dirty="0"/>
            </a:br>
            <a:r>
              <a:rPr lang="en-US" sz="2743" dirty="0"/>
              <a:t>Let us know if you have data to contribute!</a:t>
            </a:r>
            <a:br>
              <a:rPr lang="en-US" sz="2743" dirty="0"/>
            </a:br>
            <a:endParaRPr lang="en-US" dirty="0"/>
          </a:p>
        </p:txBody>
      </p:sp>
      <p:pic>
        <p:nvPicPr>
          <p:cNvPr id="5" name="Picture 4" descr="QR code for survey">
            <a:extLst>
              <a:ext uri="{FF2B5EF4-FFF2-40B4-BE49-F238E27FC236}">
                <a16:creationId xmlns:a16="http://schemas.microsoft.com/office/drawing/2014/main" id="{80B10B94-103B-035A-466C-0AA348F16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95" y="1103086"/>
            <a:ext cx="6446809" cy="63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8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9DB0E-F879-A48F-2DAA-7BFC16B7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12F13-E4A3-0CF1-F08B-436C364A7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6075" y="1305714"/>
            <a:ext cx="6076496" cy="345051"/>
          </a:xfrm>
        </p:spPr>
        <p:txBody>
          <a:bodyPr/>
          <a:lstStyle/>
          <a:p>
            <a:r>
              <a:rPr lang="en-US" dirty="0"/>
              <a:t>Lanya Ross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F7C92-6796-82F5-F96A-1552B201B1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66074" y="1681159"/>
            <a:ext cx="6191885" cy="1038118"/>
          </a:xfrm>
        </p:spPr>
        <p:txBody>
          <a:bodyPr/>
          <a:lstStyle/>
          <a:p>
            <a:r>
              <a:rPr lang="en-US" dirty="0"/>
              <a:t>Environmental Analyst, Water Resources Policy &amp; Planning</a:t>
            </a:r>
          </a:p>
          <a:p>
            <a:r>
              <a:rPr lang="en-US" dirty="0"/>
              <a:t>Metropolitan Council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40D2E3-269F-EBA9-61DE-FE97906B8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6074" y="2706763"/>
            <a:ext cx="5597525" cy="345051"/>
          </a:xfrm>
        </p:spPr>
        <p:txBody>
          <a:bodyPr/>
          <a:lstStyle/>
          <a:p>
            <a:r>
              <a:rPr lang="en-US" dirty="0"/>
              <a:t>Evan Christianson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FD863B-F104-8337-4538-21C22FACFD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6075" y="3071935"/>
            <a:ext cx="5597525" cy="1038118"/>
          </a:xfrm>
        </p:spPr>
        <p:txBody>
          <a:bodyPr/>
          <a:lstStyle/>
          <a:p>
            <a:r>
              <a:rPr lang="en-US" dirty="0"/>
              <a:t>Vice President, Senior Hydrogeologist</a:t>
            </a:r>
          </a:p>
          <a:p>
            <a:r>
              <a:rPr lang="en-US" dirty="0"/>
              <a:t>Barr Engineering Co.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51552E5-E61D-D4F4-3F9F-084F11E64394}"/>
              </a:ext>
            </a:extLst>
          </p:cNvPr>
          <p:cNvSpPr txBox="1">
            <a:spLocks/>
          </p:cNvSpPr>
          <p:nvPr/>
        </p:nvSpPr>
        <p:spPr>
          <a:xfrm>
            <a:off x="7966073" y="4112217"/>
            <a:ext cx="6076496" cy="345051"/>
          </a:xfrm>
          <a:prstGeom prst="rect">
            <a:avLst/>
          </a:prstGeom>
        </p:spPr>
        <p:txBody>
          <a:bodyPr vert="horz" lIns="26126" tIns="13063" rIns="26126" bIns="13063" rtlCol="0">
            <a:normAutofit/>
          </a:bodyPr>
          <a:lstStyle>
            <a:lvl1pPr marL="0" indent="0" algn="l" defTabSz="3200400" rtl="0" eaLnBrk="1" latinLnBrk="0" hangingPunct="1">
              <a:lnSpc>
                <a:spcPct val="90000"/>
              </a:lnSpc>
              <a:spcBef>
                <a:spcPts val="3500"/>
              </a:spcBef>
              <a:buFont typeface="Arial" panose="020B0604020202020204" pitchFamily="34" charset="0"/>
              <a:buNone/>
              <a:defRPr sz="6300" b="1" kern="120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24003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007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8011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013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0015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017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Della Young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B6786F8-1528-445E-C50F-EAC4FFD09784}"/>
              </a:ext>
            </a:extLst>
          </p:cNvPr>
          <p:cNvSpPr txBox="1">
            <a:spLocks/>
          </p:cNvSpPr>
          <p:nvPr/>
        </p:nvSpPr>
        <p:spPr>
          <a:xfrm>
            <a:off x="7966073" y="4487662"/>
            <a:ext cx="6076496" cy="1038118"/>
          </a:xfrm>
          <a:prstGeom prst="rect">
            <a:avLst/>
          </a:prstGeom>
        </p:spPr>
        <p:txBody>
          <a:bodyPr vert="horz" lIns="26126" tIns="13063" rIns="26126" bIns="13063" rtlCol="0">
            <a:noAutofit/>
          </a:bodyPr>
          <a:lstStyle>
            <a:lvl1pPr marL="0" indent="0" algn="l" defTabSz="3200400" rtl="0" eaLnBrk="1" latinLnBrk="0" hangingPunct="1">
              <a:lnSpc>
                <a:spcPts val="7910"/>
              </a:lnSpc>
              <a:spcBef>
                <a:spcPts val="0"/>
              </a:spcBef>
              <a:buFont typeface="Arial" panose="020B0604020202020204" pitchFamily="34" charset="0"/>
              <a:buNone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003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007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7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8011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013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0015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01700" indent="-800100" algn="l" defTabSz="3200400" rtl="0" eaLnBrk="1" latinLnBrk="0" hangingPunct="1">
              <a:lnSpc>
                <a:spcPct val="90000"/>
              </a:lnSpc>
              <a:spcBef>
                <a:spcPts val="17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60"/>
              </a:lnSpc>
            </a:pPr>
            <a:r>
              <a:rPr lang="en-US" sz="1800" dirty="0"/>
              <a:t>Founder and Chief Executive Officer</a:t>
            </a:r>
          </a:p>
          <a:p>
            <a:pPr>
              <a:lnSpc>
                <a:spcPts val="2260"/>
              </a:lnSpc>
            </a:pPr>
            <a:r>
              <a:rPr lang="en-US" sz="1800" dirty="0"/>
              <a:t>Young Environmental Group,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EA511-667B-49A4-9229-FA7D3C456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571" y="5673740"/>
            <a:ext cx="2670998" cy="534846"/>
          </a:xfrm>
          <a:prstGeom prst="rect">
            <a:avLst/>
          </a:prstGeom>
        </p:spPr>
      </p:pic>
      <p:pic>
        <p:nvPicPr>
          <p:cNvPr id="10" name="Picture 2" descr="Young Environmental Consulting Group ...">
            <a:extLst>
              <a:ext uri="{FF2B5EF4-FFF2-40B4-BE49-F238E27FC236}">
                <a16:creationId xmlns:a16="http://schemas.microsoft.com/office/drawing/2014/main" id="{DF32006E-2DED-9511-04AA-4D17CE61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1160" y="6319544"/>
            <a:ext cx="2231818" cy="168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3329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FA0042D8-9E8D-0D42-B452-D7B7912370E4}"/>
    </a:ext>
  </a:extLst>
</a:theme>
</file>

<file path=ppt/theme/theme2.xml><?xml version="1.0" encoding="utf-8"?>
<a:theme xmlns:a="http://schemas.openxmlformats.org/drawingml/2006/main" name="Overview and Formatting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7313C208-9A99-A341-BDF7-4C6EEF415579}"/>
    </a:ext>
  </a:extLst>
</a:theme>
</file>

<file path=ppt/theme/theme3.xml><?xml version="1.0" encoding="utf-8"?>
<a:theme xmlns:a="http://schemas.openxmlformats.org/drawingml/2006/main" name="General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724D16AF-CBE6-2E41-9625-423A77E19DD5}"/>
    </a:ext>
  </a:extLst>
</a:theme>
</file>

<file path=ppt/theme/theme4.xml><?xml version="1.0" encoding="utf-8"?>
<a:theme xmlns:a="http://schemas.openxmlformats.org/drawingml/2006/main" name="ES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74654D97-0159-BC48-B260-A747952A481D}"/>
    </a:ext>
  </a:extLst>
</a:theme>
</file>

<file path=ppt/theme/theme5.xml><?xml version="1.0" encoding="utf-8"?>
<a:theme xmlns:a="http://schemas.openxmlformats.org/drawingml/2006/main" name="Closing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2A2CD035-84E3-E54C-9937-048F2F60B44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481</Words>
  <Application>Microsoft Office PowerPoint</Application>
  <PresentationFormat>Custom</PresentationFormat>
  <Paragraphs>55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Title Slides</vt:lpstr>
      <vt:lpstr>Overview and Formatting Slides</vt:lpstr>
      <vt:lpstr>General Content Slides</vt:lpstr>
      <vt:lpstr>ES Content Slides</vt:lpstr>
      <vt:lpstr>Closing Slides</vt:lpstr>
      <vt:lpstr>Time to update the regional groundwater flow model for the Twin Cities’ area</vt:lpstr>
      <vt:lpstr>11+ Counties:  Anoka, Carver, Chisago, Dakota, Hennepin, Isanti, Ramsey, Scott, Sherburne, Washington, Wright and parts of their neighbors  8,350 Square Miles  Aquifers:  Quaternary, St. Peter, Prairie du Chien Group, Jordan, St. Lawrence, Tunnel City, Wonewoc, Mt. Simon-Hinckley   Adjustable Parameters: Pumping rates, climate, land use, recharge</vt:lpstr>
      <vt:lpstr>Purpose</vt:lpstr>
      <vt:lpstr>Update in process</vt:lpstr>
      <vt:lpstr>Thank you!</vt:lpstr>
      <vt:lpstr>SURVEY:  What changes are you interested in evaluating?  Let us know if you have data to contribute!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Ross, Lanya</dc:creator>
  <cp:lastModifiedBy>Ross, Lanya</cp:lastModifiedBy>
  <cp:revision>8</cp:revision>
  <dcterms:created xsi:type="dcterms:W3CDTF">2026-03-25T20:05:25Z</dcterms:created>
  <dcterms:modified xsi:type="dcterms:W3CDTF">2026-04-21T03:32:14Z</dcterms:modified>
</cp:coreProperties>
</file>